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83" r:id="rId2"/>
    <p:sldId id="867" r:id="rId3"/>
    <p:sldId id="807" r:id="rId4"/>
    <p:sldId id="286" r:id="rId5"/>
    <p:sldId id="461" r:id="rId6"/>
    <p:sldId id="802" r:id="rId7"/>
    <p:sldId id="803" r:id="rId8"/>
    <p:sldId id="804" r:id="rId9"/>
    <p:sldId id="805" r:id="rId10"/>
    <p:sldId id="284" r:id="rId11"/>
    <p:sldId id="290" r:id="rId12"/>
    <p:sldId id="815" r:id="rId13"/>
    <p:sldId id="414" r:id="rId14"/>
    <p:sldId id="604" r:id="rId15"/>
    <p:sldId id="415" r:id="rId16"/>
    <p:sldId id="819" r:id="rId17"/>
    <p:sldId id="820" r:id="rId18"/>
    <p:sldId id="420" r:id="rId19"/>
    <p:sldId id="821" r:id="rId20"/>
    <p:sldId id="425" r:id="rId21"/>
    <p:sldId id="817" r:id="rId22"/>
    <p:sldId id="426" r:id="rId23"/>
    <p:sldId id="433" r:id="rId24"/>
    <p:sldId id="434" r:id="rId25"/>
    <p:sldId id="435" r:id="rId26"/>
    <p:sldId id="818" r:id="rId27"/>
    <p:sldId id="437" r:id="rId28"/>
    <p:sldId id="438" r:id="rId29"/>
    <p:sldId id="822" r:id="rId30"/>
    <p:sldId id="823" r:id="rId31"/>
    <p:sldId id="825" r:id="rId32"/>
    <p:sldId id="816" r:id="rId33"/>
    <p:sldId id="828" r:id="rId34"/>
    <p:sldId id="830" r:id="rId35"/>
    <p:sldId id="683" r:id="rId36"/>
    <p:sldId id="713" r:id="rId37"/>
    <p:sldId id="717" r:id="rId38"/>
    <p:sldId id="718" r:id="rId39"/>
    <p:sldId id="719" r:id="rId40"/>
    <p:sldId id="720" r:id="rId41"/>
    <p:sldId id="721" r:id="rId42"/>
    <p:sldId id="722" r:id="rId43"/>
    <p:sldId id="725" r:id="rId44"/>
    <p:sldId id="730" r:id="rId45"/>
    <p:sldId id="729" r:id="rId46"/>
    <p:sldId id="723" r:id="rId47"/>
    <p:sldId id="733" r:id="rId48"/>
    <p:sldId id="734" r:id="rId49"/>
    <p:sldId id="735" r:id="rId50"/>
    <p:sldId id="724" r:id="rId51"/>
    <p:sldId id="714" r:id="rId52"/>
    <p:sldId id="731" r:id="rId53"/>
    <p:sldId id="732" r:id="rId54"/>
    <p:sldId id="726" r:id="rId55"/>
    <p:sldId id="808" r:id="rId56"/>
    <p:sldId id="831" r:id="rId57"/>
    <p:sldId id="512" r:id="rId58"/>
    <p:sldId id="594" r:id="rId59"/>
    <p:sldId id="595" r:id="rId60"/>
    <p:sldId id="591" r:id="rId61"/>
    <p:sldId id="590" r:id="rId62"/>
    <p:sldId id="589" r:id="rId63"/>
    <p:sldId id="588" r:id="rId64"/>
    <p:sldId id="587" r:id="rId65"/>
    <p:sldId id="586" r:id="rId66"/>
    <p:sldId id="585" r:id="rId67"/>
    <p:sldId id="584" r:id="rId68"/>
    <p:sldId id="583" r:id="rId69"/>
    <p:sldId id="593" r:id="rId70"/>
    <p:sldId id="597" r:id="rId71"/>
    <p:sldId id="596" r:id="rId72"/>
    <p:sldId id="598" r:id="rId73"/>
    <p:sldId id="582" r:id="rId74"/>
    <p:sldId id="599" r:id="rId75"/>
    <p:sldId id="600" r:id="rId76"/>
    <p:sldId id="601" r:id="rId77"/>
    <p:sldId id="603" r:id="rId78"/>
    <p:sldId id="871" r:id="rId79"/>
    <p:sldId id="605" r:id="rId80"/>
    <p:sldId id="606" r:id="rId81"/>
    <p:sldId id="516" r:id="rId82"/>
    <p:sldId id="609" r:id="rId83"/>
    <p:sldId id="608" r:id="rId84"/>
    <p:sldId id="611" r:id="rId85"/>
    <p:sldId id="870" r:id="rId86"/>
    <p:sldId id="832" r:id="rId87"/>
    <p:sldId id="833" r:id="rId88"/>
    <p:sldId id="812" r:id="rId89"/>
    <p:sldId id="811" r:id="rId90"/>
    <p:sldId id="834" r:id="rId91"/>
    <p:sldId id="837" r:id="rId92"/>
    <p:sldId id="843" r:id="rId93"/>
    <p:sldId id="846" r:id="rId94"/>
    <p:sldId id="847" r:id="rId95"/>
    <p:sldId id="844" r:id="rId96"/>
    <p:sldId id="849" r:id="rId97"/>
    <p:sldId id="868" r:id="rId98"/>
    <p:sldId id="850" r:id="rId99"/>
    <p:sldId id="851" r:id="rId100"/>
    <p:sldId id="848" r:id="rId101"/>
    <p:sldId id="874" r:id="rId102"/>
    <p:sldId id="852" r:id="rId103"/>
    <p:sldId id="856" r:id="rId104"/>
    <p:sldId id="873" r:id="rId105"/>
    <p:sldId id="876" r:id="rId106"/>
    <p:sldId id="877" r:id="rId107"/>
    <p:sldId id="872" r:id="rId108"/>
    <p:sldId id="858" r:id="rId109"/>
    <p:sldId id="862" r:id="rId110"/>
    <p:sldId id="859" r:id="rId111"/>
    <p:sldId id="869" r:id="rId112"/>
    <p:sldId id="860" r:id="rId113"/>
    <p:sldId id="854" r:id="rId114"/>
    <p:sldId id="857" r:id="rId115"/>
    <p:sldId id="855" r:id="rId116"/>
    <p:sldId id="840" r:id="rId117"/>
    <p:sldId id="864" r:id="rId118"/>
    <p:sldId id="865" r:id="rId119"/>
    <p:sldId id="866" r:id="rId120"/>
    <p:sldId id="813" r:id="rId121"/>
    <p:sldId id="432" r:id="rId122"/>
    <p:sldId id="442" r:id="rId123"/>
    <p:sldId id="349" r:id="rId124"/>
    <p:sldId id="436"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5C2A"/>
    <a:srgbClr val="75D1A3"/>
    <a:srgbClr val="10D1D6"/>
    <a:srgbClr val="C9925B"/>
    <a:srgbClr val="B3773B"/>
    <a:srgbClr val="996600"/>
    <a:srgbClr val="FF66CC"/>
    <a:srgbClr val="FF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5BDB0-2FFD-4585-BAD0-B9E8F29E80B0}" v="8074" dt="2024-01-19T22:53:44.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62" autoAdjust="0"/>
    <p:restoredTop sz="89872" autoAdjust="0"/>
  </p:normalViewPr>
  <p:slideViewPr>
    <p:cSldViewPr>
      <p:cViewPr varScale="1">
        <p:scale>
          <a:sx n="54" d="100"/>
          <a:sy n="54" d="100"/>
        </p:scale>
        <p:origin x="126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96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1/23/2024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Viscosity"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Clausius%E2%80%93Clapeyron_relati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Viscosit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wikipedia.org/wiki/Clausius%E2%80%93Clapeyron_relatio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en.wikipedia.org/wiki/Volcanism" TargetMode="External"/><Relationship Id="rId18" Type="http://schemas.openxmlformats.org/officeDocument/2006/relationships/hyperlink" Target="https://en.wikipedia.org/wiki/Ringwoodite" TargetMode="External"/><Relationship Id="rId26" Type="http://schemas.openxmlformats.org/officeDocument/2006/relationships/hyperlink" Target="https://en.wikipedia.org/wiki/Seismology" TargetMode="External"/><Relationship Id="rId39" Type="http://schemas.openxmlformats.org/officeDocument/2006/relationships/hyperlink" Target="https://en.wikipedia.org/wiki/Peridotite" TargetMode="External"/><Relationship Id="rId21" Type="http://schemas.openxmlformats.org/officeDocument/2006/relationships/hyperlink" Target="https://en.wikipedia.org/wiki/Gros_Morne_National_Park" TargetMode="External"/><Relationship Id="rId34" Type="http://schemas.openxmlformats.org/officeDocument/2006/relationships/hyperlink" Target="https://en.wikipedia.org/wiki/Seismic" TargetMode="External"/><Relationship Id="rId42" Type="http://schemas.openxmlformats.org/officeDocument/2006/relationships/hyperlink" Target="https://en.wikipedia.org/wiki/Solidus_(chemistry)" TargetMode="External"/><Relationship Id="rId47" Type="http://schemas.openxmlformats.org/officeDocument/2006/relationships/hyperlink" Target="https://en.wikipedia.org/wiki/Dynamic_topography" TargetMode="External"/><Relationship Id="rId50" Type="http://schemas.openxmlformats.org/officeDocument/2006/relationships/hyperlink" Target="https://en.wikipedia.org/wiki/Continental_drift" TargetMode="External"/><Relationship Id="rId7" Type="http://schemas.openxmlformats.org/officeDocument/2006/relationships/hyperlink" Target="https://en.wikipedia.org/wiki/Geologic_time_scale" TargetMode="External"/><Relationship Id="rId2" Type="http://schemas.openxmlformats.org/officeDocument/2006/relationships/slide" Target="../slides/slide20.xml"/><Relationship Id="rId16" Type="http://schemas.openxmlformats.org/officeDocument/2006/relationships/hyperlink" Target="https://en.wikipedia.org/wiki/Plasticity_(physics)" TargetMode="External"/><Relationship Id="rId29" Type="http://schemas.openxmlformats.org/officeDocument/2006/relationships/hyperlink" Target="https://en.wikipedia.org/wiki/Andrija_Mohorovi%C4%8Di%C4%87" TargetMode="External"/><Relationship Id="rId11" Type="http://schemas.openxmlformats.org/officeDocument/2006/relationships/hyperlink" Target="https://en.wikipedia.org/wiki/Iron" TargetMode="External"/><Relationship Id="rId24" Type="http://schemas.openxmlformats.org/officeDocument/2006/relationships/hyperlink" Target="https://en.wikipedia.org/wiki/St._John's_Island,_Egypt" TargetMode="External"/><Relationship Id="rId32" Type="http://schemas.openxmlformats.org/officeDocument/2006/relationships/hyperlink" Target="https://en.wikipedia.org/wiki/Inge_Lehmann" TargetMode="External"/><Relationship Id="rId37" Type="http://schemas.openxmlformats.org/officeDocument/2006/relationships/hyperlink" Target="https://en.wikipedia.org/wiki/Earth_core" TargetMode="External"/><Relationship Id="rId40" Type="http://schemas.openxmlformats.org/officeDocument/2006/relationships/hyperlink" Target="https://en.wikipedia.org/wiki/Lithostatic_pressure" TargetMode="External"/><Relationship Id="rId45" Type="http://schemas.openxmlformats.org/officeDocument/2006/relationships/hyperlink" Target="https://en.wikipedia.org/wiki/Convergent_plate_boundary" TargetMode="External"/><Relationship Id="rId5" Type="http://schemas.openxmlformats.org/officeDocument/2006/relationships/hyperlink" Target="https://en.wikipedia.org/wiki/Silicate" TargetMode="External"/><Relationship Id="rId15" Type="http://schemas.openxmlformats.org/officeDocument/2006/relationships/hyperlink" Target="https://en.wikipedia.org/wiki/Asthenosphere" TargetMode="External"/><Relationship Id="rId23" Type="http://schemas.openxmlformats.org/officeDocument/2006/relationships/hyperlink" Target="https://en.wikipedia.org/wiki/Newfoundland_and_Labrador" TargetMode="External"/><Relationship Id="rId28" Type="http://schemas.openxmlformats.org/officeDocument/2006/relationships/hyperlink" Target="https://en.wikipedia.org/wiki/Core%E2%80%93mantle_boundary" TargetMode="External"/><Relationship Id="rId36" Type="http://schemas.openxmlformats.org/officeDocument/2006/relationships/hyperlink" Target="https://en.wikipedia.org/wiki/Aluminium" TargetMode="External"/><Relationship Id="rId49" Type="http://schemas.openxmlformats.org/officeDocument/2006/relationships/hyperlink" Target="https://en.wikipedia.org/wiki/Chaos_theory" TargetMode="External"/><Relationship Id="rId10" Type="http://schemas.openxmlformats.org/officeDocument/2006/relationships/hyperlink" Target="https://en.wikipedia.org/wiki/Structure_of_the_Earth" TargetMode="External"/><Relationship Id="rId19" Type="http://schemas.openxmlformats.org/officeDocument/2006/relationships/hyperlink" Target="https://en.wikipedia.org/wiki/Mantle_transition_zone" TargetMode="External"/><Relationship Id="rId31" Type="http://schemas.openxmlformats.org/officeDocument/2006/relationships/hyperlink" Target="https://en.wikipedia.org/wiki/Low-velocity_zone" TargetMode="External"/><Relationship Id="rId44" Type="http://schemas.openxmlformats.org/officeDocument/2006/relationships/hyperlink" Target="https://en.wikipedia.org/wiki/Mantle_plume" TargetMode="External"/><Relationship Id="rId4" Type="http://schemas.openxmlformats.org/officeDocument/2006/relationships/hyperlink" Target="https://en.wikipedia.org/wiki/Outer_core" TargetMode="External"/><Relationship Id="rId9" Type="http://schemas.openxmlformats.org/officeDocument/2006/relationships/hyperlink" Target="https://en.wikipedia.org/wiki/Fluid" TargetMode="External"/><Relationship Id="rId14" Type="http://schemas.openxmlformats.org/officeDocument/2006/relationships/hyperlink" Target="https://en.wikipedia.org/wiki/Xenolith" TargetMode="External"/><Relationship Id="rId22" Type="http://schemas.openxmlformats.org/officeDocument/2006/relationships/hyperlink" Target="https://en.wikipedia.org/wiki/Canada" TargetMode="External"/><Relationship Id="rId27" Type="http://schemas.openxmlformats.org/officeDocument/2006/relationships/hyperlink" Target="https://en.wikipedia.org/wiki/Mohorovi%C4%8Di%C4%87_discontinuity" TargetMode="External"/><Relationship Id="rId30" Type="http://schemas.openxmlformats.org/officeDocument/2006/relationships/hyperlink" Target="https://en.wikipedia.org/wiki/S-wave" TargetMode="External"/><Relationship Id="rId35" Type="http://schemas.openxmlformats.org/officeDocument/2006/relationships/hyperlink" Target="https://en.wikipedia.org/wiki/Silicon" TargetMode="External"/><Relationship Id="rId43" Type="http://schemas.openxmlformats.org/officeDocument/2006/relationships/hyperlink" Target="https://en.wikipedia.org/wiki/Convection" TargetMode="External"/><Relationship Id="rId48" Type="http://schemas.openxmlformats.org/officeDocument/2006/relationships/hyperlink" Target="https://en.wikipedia.org/wiki/Hotspot_(geology)" TargetMode="External"/><Relationship Id="rId8" Type="http://schemas.openxmlformats.org/officeDocument/2006/relationships/hyperlink" Target="https://en.wikipedia.org/wiki/Viscosity" TargetMode="External"/><Relationship Id="rId3" Type="http://schemas.openxmlformats.org/officeDocument/2006/relationships/hyperlink" Target="https://en.wikipedia.org/wiki/Crust_(geology)" TargetMode="External"/><Relationship Id="rId12" Type="http://schemas.openxmlformats.org/officeDocument/2006/relationships/hyperlink" Target="https://en.wikipedia.org/wiki/Nickel" TargetMode="External"/><Relationship Id="rId17" Type="http://schemas.openxmlformats.org/officeDocument/2006/relationships/hyperlink" Target="https://en.wikipedia.org/wiki/Lithosphere" TargetMode="External"/><Relationship Id="rId25" Type="http://schemas.openxmlformats.org/officeDocument/2006/relationships/hyperlink" Target="https://en.wikipedia.org/wiki/Zabargad" TargetMode="External"/><Relationship Id="rId33" Type="http://schemas.openxmlformats.org/officeDocument/2006/relationships/hyperlink" Target="https://en.wikipedia.org/wiki/Rheology" TargetMode="External"/><Relationship Id="rId38" Type="http://schemas.openxmlformats.org/officeDocument/2006/relationships/hyperlink" Target="https://en.wikipedia.org/wiki/Melting_point" TargetMode="External"/><Relationship Id="rId46" Type="http://schemas.openxmlformats.org/officeDocument/2006/relationships/hyperlink" Target="https://en.wikipedia.org/wiki/Subduction_zones" TargetMode="External"/><Relationship Id="rId20" Type="http://schemas.openxmlformats.org/officeDocument/2006/relationships/hyperlink" Target="https://en.wikipedia.org/wiki/World_ocean" TargetMode="External"/><Relationship Id="rId41" Type="http://schemas.openxmlformats.org/officeDocument/2006/relationships/hyperlink" Target="https://en.wikipedia.org/wiki/Melting" TargetMode="External"/><Relationship Id="rId1" Type="http://schemas.openxmlformats.org/officeDocument/2006/relationships/notesMaster" Target="../notesMasters/notesMaster1.xml"/><Relationship Id="rId6" Type="http://schemas.openxmlformats.org/officeDocument/2006/relationships/hyperlink" Target="https://en.wikipedia.org/wiki/Mantle_(geology)"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Eurasian_Plate" TargetMode="External"/><Relationship Id="rId13" Type="http://schemas.openxmlformats.org/officeDocument/2006/relationships/hyperlink" Target="https://en.wikipedia.org/wiki/Greenland" TargetMode="External"/><Relationship Id="rId18" Type="http://schemas.openxmlformats.org/officeDocument/2006/relationships/hyperlink" Target="https://en.wikipedia.org/wiki/Izu-Bonin-Mariana_Arc" TargetMode="External"/><Relationship Id="rId3" Type="http://schemas.openxmlformats.org/officeDocument/2006/relationships/hyperlink" Target="https://en.wikipedia.org/wiki/Mid-ocean_ridge" TargetMode="External"/><Relationship Id="rId21" Type="http://schemas.openxmlformats.org/officeDocument/2006/relationships/hyperlink" Target="https://en.wikipedia.org/wiki/Tectonic_plate" TargetMode="External"/><Relationship Id="rId7" Type="http://schemas.openxmlformats.org/officeDocument/2006/relationships/hyperlink" Target="https://en.wikipedia.org/wiki/List_of_mountain_ranges" TargetMode="External"/><Relationship Id="rId12" Type="http://schemas.openxmlformats.org/officeDocument/2006/relationships/hyperlink" Target="https://en.wikipedia.org/wiki/Gakkel_Ridge" TargetMode="External"/><Relationship Id="rId17" Type="http://schemas.openxmlformats.org/officeDocument/2006/relationships/hyperlink" Target="https://en.wikipedia.org/wiki/Lithosphere" TargetMode="External"/><Relationship Id="rId2" Type="http://schemas.openxmlformats.org/officeDocument/2006/relationships/slide" Target="../slides/slide25.xml"/><Relationship Id="rId16" Type="http://schemas.openxmlformats.org/officeDocument/2006/relationships/hyperlink" Target="https://en.wikipedia.org/wiki/Oceanic_crust" TargetMode="External"/><Relationship Id="rId20" Type="http://schemas.openxmlformats.org/officeDocument/2006/relationships/hyperlink" Target="https://en.wikipedia.org/wiki/Convergent_boundary" TargetMode="External"/><Relationship Id="rId1" Type="http://schemas.openxmlformats.org/officeDocument/2006/relationships/notesMaster" Target="../notesMasters/notesMaster1.xml"/><Relationship Id="rId6" Type="http://schemas.openxmlformats.org/officeDocument/2006/relationships/hyperlink" Target="https://en.wikipedia.org/wiki/Atlantic_Ocean" TargetMode="External"/><Relationship Id="rId11" Type="http://schemas.openxmlformats.org/officeDocument/2006/relationships/hyperlink" Target="https://en.wikipedia.org/wiki/South_American_Plate" TargetMode="External"/><Relationship Id="rId5" Type="http://schemas.openxmlformats.org/officeDocument/2006/relationships/hyperlink" Target="https://en.wikipedia.org/wiki/Plate_tectonics" TargetMode="External"/><Relationship Id="rId15" Type="http://schemas.openxmlformats.org/officeDocument/2006/relationships/hyperlink" Target="https://en.wikipedia.org/wiki/Asthenosphere" TargetMode="External"/><Relationship Id="rId23" Type="http://schemas.openxmlformats.org/officeDocument/2006/relationships/hyperlink" Target="https://en.wikipedia.org/wiki/Mariana_Plate" TargetMode="External"/><Relationship Id="rId10" Type="http://schemas.openxmlformats.org/officeDocument/2006/relationships/hyperlink" Target="https://en.wikipedia.org/wiki/African_Plate" TargetMode="External"/><Relationship Id="rId19" Type="http://schemas.openxmlformats.org/officeDocument/2006/relationships/hyperlink" Target="https://en.wikipedia.org/wiki/Subduction" TargetMode="External"/><Relationship Id="rId4" Type="http://schemas.openxmlformats.org/officeDocument/2006/relationships/hyperlink" Target="https://en.wikipedia.org/wiki/Divergent_boundary" TargetMode="External"/><Relationship Id="rId9" Type="http://schemas.openxmlformats.org/officeDocument/2006/relationships/hyperlink" Target="https://en.wikipedia.org/wiki/North_American_Plate" TargetMode="External"/><Relationship Id="rId14" Type="http://schemas.openxmlformats.org/officeDocument/2006/relationships/hyperlink" Target="https://en.wikipedia.org/wiki/Bouvet_Triple_Junction" TargetMode="External"/><Relationship Id="rId22" Type="http://schemas.openxmlformats.org/officeDocument/2006/relationships/hyperlink" Target="https://en.wikipedia.org/wiki/Pacific_Plat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2</a:t>
            </a:fld>
            <a:endParaRPr lang="en-US" dirty="0"/>
          </a:p>
        </p:txBody>
      </p:sp>
    </p:spTree>
    <p:extLst>
      <p:ext uri="{BB962C8B-B14F-4D97-AF65-F5344CB8AC3E}">
        <p14:creationId xmlns:p14="http://schemas.microsoft.com/office/powerpoint/2010/main" val="327411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https://en.wikipedia.org/wiki/Mantle_(geology)</a:t>
            </a:r>
          </a:p>
          <a:p>
            <a:r>
              <a:rPr lang="en-US" sz="1200" b="0" i="0" kern="1200" dirty="0">
                <a:solidFill>
                  <a:schemeClr val="tx1"/>
                </a:solidFill>
                <a:latin typeface="+mn-lt"/>
                <a:ea typeface="+mn-ea"/>
                <a:cs typeface="+mn-cs"/>
              </a:rPr>
              <a:t>The interior of Earth, similar to the other terrestrial planets, is chemically divided into layers. </a:t>
            </a:r>
          </a:p>
          <a:p>
            <a:r>
              <a:rPr lang="en-US" sz="1200" b="0" i="0" kern="1200" dirty="0">
                <a:solidFill>
                  <a:schemeClr val="tx1"/>
                </a:solidFill>
                <a:latin typeface="+mn-lt"/>
                <a:ea typeface="+mn-ea"/>
                <a:cs typeface="+mn-cs"/>
              </a:rPr>
              <a:t>The inner core is solid, the outer core is liquid, and the mantle solid/plastic. This is because of the relative melting points of the different layers (nickel–iron core, silicate crust and mantle) and the increase in temperature and pressure as depth increases. At the surface both nickel–iron alloys and silicates are sufficiently cool to be solid. In the upper mantle, the silicates are generally solid (</a:t>
            </a:r>
            <a:r>
              <a:rPr lang="en-US" sz="1200" b="0" i="0" kern="1200" dirty="0" err="1">
                <a:solidFill>
                  <a:schemeClr val="tx1"/>
                </a:solidFill>
                <a:latin typeface="+mn-lt"/>
                <a:ea typeface="+mn-ea"/>
                <a:cs typeface="+mn-cs"/>
              </a:rPr>
              <a:t>localised</a:t>
            </a:r>
            <a:r>
              <a:rPr lang="en-US" sz="1200" b="0" i="0" kern="1200" dirty="0">
                <a:solidFill>
                  <a:schemeClr val="tx1"/>
                </a:solidFill>
                <a:latin typeface="+mn-lt"/>
                <a:ea typeface="+mn-ea"/>
                <a:cs typeface="+mn-cs"/>
              </a:rPr>
              <a:t> regions with small amounts of melt exist); however, as the upper mantle is both hot and under relatively little pressure, the rock in the upper mantle has a relatively low </a:t>
            </a:r>
            <a:r>
              <a:rPr lang="en-US" sz="1200" b="0" i="0" u="none" strike="noStrike" kern="1200" dirty="0">
                <a:solidFill>
                  <a:schemeClr val="tx1"/>
                </a:solidFill>
                <a:latin typeface="+mn-lt"/>
                <a:ea typeface="+mn-ea"/>
                <a:cs typeface="+mn-cs"/>
                <a:hlinkClick r:id="rId3" tooltip="Viscosity"/>
              </a:rPr>
              <a:t>viscosity</a:t>
            </a:r>
            <a:r>
              <a:rPr lang="en-US" sz="1200" b="0" i="0" kern="1200" dirty="0">
                <a:solidFill>
                  <a:schemeClr val="tx1"/>
                </a:solidFill>
                <a:latin typeface="+mn-lt"/>
                <a:ea typeface="+mn-ea"/>
                <a:cs typeface="+mn-cs"/>
              </a:rPr>
              <a:t>. In contrast, the lower mantle is under tremendous pressure and therefore has a higher viscosity than the upper mantle. The metallic nickel–iron outer core is liquid because of the high temperature, despite the high pressure. As the pressure increases, the nickel–iron inner core becomes solid because the melting point of iron </a:t>
            </a:r>
            <a:r>
              <a:rPr lang="en-US" sz="1200" b="0" i="0" u="none" strike="noStrike" kern="1200" dirty="0">
                <a:solidFill>
                  <a:schemeClr val="tx1"/>
                </a:solidFill>
                <a:latin typeface="+mn-lt"/>
                <a:ea typeface="+mn-ea"/>
                <a:cs typeface="+mn-cs"/>
                <a:hlinkClick r:id="rId4" tooltip="Clausius–Clapeyron relation"/>
              </a:rPr>
              <a:t>increases dramatically</a:t>
            </a:r>
            <a:r>
              <a:rPr lang="en-US" sz="1200" b="0" i="0" kern="1200" dirty="0">
                <a:solidFill>
                  <a:schemeClr val="tx1"/>
                </a:solidFill>
                <a:latin typeface="+mn-lt"/>
                <a:ea typeface="+mn-ea"/>
                <a:cs typeface="+mn-cs"/>
              </a:rPr>
              <a:t> at these high pressures.</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18</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54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https://en.wikipedia.org/wiki/Terrane</a:t>
            </a:r>
          </a:p>
        </p:txBody>
      </p:sp>
      <p:sp>
        <p:nvSpPr>
          <p:cNvPr id="4" name="Slide Number Placeholder 3"/>
          <p:cNvSpPr>
            <a:spLocks noGrp="1"/>
          </p:cNvSpPr>
          <p:nvPr>
            <p:ph type="sldNum" sz="quarter" idx="5"/>
          </p:nvPr>
        </p:nvSpPr>
        <p:spPr/>
        <p:txBody>
          <a:bodyPr/>
          <a:lstStyle/>
          <a:p>
            <a:fld id="{EFD85BC9-F399-4A5E-BCE5-97CBC532E568}" type="slidenum">
              <a:rPr lang="en-US" smtClean="0"/>
              <a:pPr/>
              <a:t>56</a:t>
            </a:fld>
            <a:endParaRPr lang="en-US" dirty="0"/>
          </a:p>
        </p:txBody>
      </p:sp>
    </p:spTree>
    <p:extLst>
      <p:ext uri="{BB962C8B-B14F-4D97-AF65-F5344CB8AC3E}">
        <p14:creationId xmlns:p14="http://schemas.microsoft.com/office/powerpoint/2010/main" val="3101578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Fusulinid = few-</a:t>
            </a:r>
            <a:r>
              <a:rPr lang="en-US" dirty="0" err="1"/>
              <a:t>sa</a:t>
            </a:r>
            <a:r>
              <a:rPr lang="en-US" dirty="0"/>
              <a:t>-LYN-id</a:t>
            </a:r>
          </a:p>
          <a:p>
            <a:r>
              <a:rPr lang="en-US" dirty="0"/>
              <a:t>https://fossils.valdosta.edu/pages_tour/fusulinids2.html</a:t>
            </a:r>
          </a:p>
          <a:p>
            <a:endParaRPr lang="en-US" dirty="0"/>
          </a:p>
          <a:p>
            <a:r>
              <a:rPr lang="en-US" dirty="0"/>
              <a:t>Fusulinids are one-celled protozoans which evolved very early in geologic history and then stretched out all the way from the </a:t>
            </a:r>
            <a:r>
              <a:rPr lang="en-US" dirty="0" err="1"/>
              <a:t>cambrian</a:t>
            </a:r>
            <a:r>
              <a:rPr lang="en-US" dirty="0"/>
              <a:t> to the </a:t>
            </a:r>
            <a:r>
              <a:rPr lang="en-US" dirty="0" err="1"/>
              <a:t>the</a:t>
            </a:r>
            <a:r>
              <a:rPr lang="en-US" dirty="0"/>
              <a:t> tertiary, when they were finally extinguished forever. They were very plentiful in their time, and their species are found all over the world.</a:t>
            </a:r>
          </a:p>
          <a:p>
            <a:endParaRPr lang="en-US" dirty="0"/>
          </a:p>
          <a:p>
            <a:r>
              <a:rPr lang="en-US" dirty="0"/>
              <a:t>The sizes of </a:t>
            </a:r>
            <a:r>
              <a:rPr lang="en-US" dirty="0" err="1"/>
              <a:t>fusulinds</a:t>
            </a:r>
            <a:r>
              <a:rPr lang="en-US" dirty="0"/>
              <a:t> ranged from a fraction of a millimeter to 60 millimeters or more, yet they were each only one cell. They seemed to congregate in large groups in fresh water, not far from marine environments. This predisposition to congregation in large groups leaves us fossil markers that help us determine the time of the layer in which particular species of </a:t>
            </a:r>
            <a:r>
              <a:rPr lang="en-US" dirty="0" err="1"/>
              <a:t>fusilinids</a:t>
            </a:r>
            <a:r>
              <a:rPr lang="en-US" dirty="0"/>
              <a:t> are found.</a:t>
            </a:r>
          </a:p>
          <a:p>
            <a:endParaRPr lang="en-US" dirty="0"/>
          </a:p>
          <a:p>
            <a:r>
              <a:rPr lang="en-US" dirty="0"/>
              <a:t>Different species of </a:t>
            </a:r>
            <a:r>
              <a:rPr lang="en-US" dirty="0" err="1"/>
              <a:t>fusilinids</a:t>
            </a:r>
            <a:r>
              <a:rPr lang="en-US" dirty="0"/>
              <a:t> were abundant at different geological times and so they make excellent time markers for certain </a:t>
            </a:r>
            <a:r>
              <a:rPr lang="en-US" dirty="0" err="1"/>
              <a:t>stratigrigraphic</a:t>
            </a:r>
            <a:r>
              <a:rPr lang="en-US" dirty="0"/>
              <a:t> zones.</a:t>
            </a:r>
          </a:p>
        </p:txBody>
      </p:sp>
      <p:sp>
        <p:nvSpPr>
          <p:cNvPr id="4" name="Slide Number Placeholder 3"/>
          <p:cNvSpPr>
            <a:spLocks noGrp="1"/>
          </p:cNvSpPr>
          <p:nvPr>
            <p:ph type="sldNum" sz="quarter" idx="5"/>
          </p:nvPr>
        </p:nvSpPr>
        <p:spPr/>
        <p:txBody>
          <a:bodyPr/>
          <a:lstStyle/>
          <a:p>
            <a:fld id="{EFD85BC9-F399-4A5E-BCE5-97CBC532E568}" type="slidenum">
              <a:rPr lang="en-US" smtClean="0"/>
              <a:pPr/>
              <a:t>77</a:t>
            </a:fld>
            <a:endParaRPr lang="en-US" dirty="0"/>
          </a:p>
        </p:txBody>
      </p:sp>
    </p:spTree>
    <p:extLst>
      <p:ext uri="{BB962C8B-B14F-4D97-AF65-F5344CB8AC3E}">
        <p14:creationId xmlns:p14="http://schemas.microsoft.com/office/powerpoint/2010/main" val="158215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TETH-AN </a:t>
            </a:r>
          </a:p>
        </p:txBody>
      </p:sp>
      <p:sp>
        <p:nvSpPr>
          <p:cNvPr id="4" name="Slide Number Placeholder 3"/>
          <p:cNvSpPr>
            <a:spLocks noGrp="1"/>
          </p:cNvSpPr>
          <p:nvPr>
            <p:ph type="sldNum" sz="quarter" idx="5"/>
          </p:nvPr>
        </p:nvSpPr>
        <p:spPr/>
        <p:txBody>
          <a:bodyPr/>
          <a:lstStyle/>
          <a:p>
            <a:fld id="{EFD85BC9-F399-4A5E-BCE5-97CBC532E568}" type="slidenum">
              <a:rPr lang="en-US" smtClean="0"/>
              <a:pPr/>
              <a:t>79</a:t>
            </a:fld>
            <a:endParaRPr lang="en-US" dirty="0"/>
          </a:p>
        </p:txBody>
      </p:sp>
    </p:spTree>
    <p:extLst>
      <p:ext uri="{BB962C8B-B14F-4D97-AF65-F5344CB8AC3E}">
        <p14:creationId xmlns:p14="http://schemas.microsoft.com/office/powerpoint/2010/main" val="75636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https://www.worldatlas.com/webimage/countrys/nanewlnd.gif</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91</a:t>
            </a:fld>
            <a:endParaRPr lang="en-US" dirty="0"/>
          </a:p>
        </p:txBody>
      </p:sp>
    </p:spTree>
    <p:extLst>
      <p:ext uri="{BB962C8B-B14F-4D97-AF65-F5344CB8AC3E}">
        <p14:creationId xmlns:p14="http://schemas.microsoft.com/office/powerpoint/2010/main" val="2015215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https://www.worldatlas.com/webimage/countrys/nanewlnd.gif</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92</a:t>
            </a:fld>
            <a:endParaRPr lang="en-US" dirty="0"/>
          </a:p>
        </p:txBody>
      </p:sp>
    </p:spTree>
    <p:extLst>
      <p:ext uri="{BB962C8B-B14F-4D97-AF65-F5344CB8AC3E}">
        <p14:creationId xmlns:p14="http://schemas.microsoft.com/office/powerpoint/2010/main" val="373191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https://www.worldatlas.com/webimage/countrys/nanewlnd.gif</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93</a:t>
            </a:fld>
            <a:endParaRPr lang="en-US" dirty="0"/>
          </a:p>
        </p:txBody>
      </p:sp>
    </p:spTree>
    <p:extLst>
      <p:ext uri="{BB962C8B-B14F-4D97-AF65-F5344CB8AC3E}">
        <p14:creationId xmlns:p14="http://schemas.microsoft.com/office/powerpoint/2010/main" val="2744765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https://en.wikipedia.org/wiki/Newfoundland_and_Labrador</a:t>
            </a:r>
          </a:p>
          <a:p>
            <a:r>
              <a:rPr lang="en-US" dirty="0"/>
              <a:t>Population density Labrador – 0.25:1 sq mile, NFL – 7:1 sq mile</a:t>
            </a:r>
          </a:p>
        </p:txBody>
      </p:sp>
      <p:sp>
        <p:nvSpPr>
          <p:cNvPr id="4" name="Slide Number Placeholder 3"/>
          <p:cNvSpPr>
            <a:spLocks noGrp="1"/>
          </p:cNvSpPr>
          <p:nvPr>
            <p:ph type="sldNum" sz="quarter" idx="5"/>
          </p:nvPr>
        </p:nvSpPr>
        <p:spPr/>
        <p:txBody>
          <a:bodyPr/>
          <a:lstStyle/>
          <a:p>
            <a:fld id="{EFD85BC9-F399-4A5E-BCE5-97CBC532E568}" type="slidenum">
              <a:rPr lang="en-US" smtClean="0"/>
              <a:pPr/>
              <a:t>94</a:t>
            </a:fld>
            <a:endParaRPr lang="en-US" dirty="0"/>
          </a:p>
        </p:txBody>
      </p:sp>
    </p:spTree>
    <p:extLst>
      <p:ext uri="{BB962C8B-B14F-4D97-AF65-F5344CB8AC3E}">
        <p14:creationId xmlns:p14="http://schemas.microsoft.com/office/powerpoint/2010/main" val="3139271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https://printable-map.com/wp-content/uploads/2019/05/detailed-map-of-newfoundland-and-travel-information-download-free-throughout-printable-map-of-newfoundland-1024x762.jpg</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95</a:t>
            </a:fld>
            <a:endParaRPr lang="en-US" dirty="0"/>
          </a:p>
        </p:txBody>
      </p:sp>
    </p:spTree>
    <p:extLst>
      <p:ext uri="{BB962C8B-B14F-4D97-AF65-F5344CB8AC3E}">
        <p14:creationId xmlns:p14="http://schemas.microsoft.com/office/powerpoint/2010/main" val="4113947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L'Anse Aux Meadows  = Lawns-ah-meadows</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96</a:t>
            </a:fld>
            <a:endParaRPr lang="en-US" dirty="0"/>
          </a:p>
        </p:txBody>
      </p:sp>
    </p:spTree>
    <p:extLst>
      <p:ext uri="{BB962C8B-B14F-4D97-AF65-F5344CB8AC3E}">
        <p14:creationId xmlns:p14="http://schemas.microsoft.com/office/powerpoint/2010/main" val="7393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https://en.wikipedia.org/wiki/Mantle_(geology)</a:t>
            </a:r>
          </a:p>
          <a:p>
            <a:r>
              <a:rPr lang="en-US" sz="1200" b="0" i="0" kern="1200" dirty="0">
                <a:solidFill>
                  <a:schemeClr val="tx1"/>
                </a:solidFill>
                <a:latin typeface="+mn-lt"/>
                <a:ea typeface="+mn-ea"/>
                <a:cs typeface="+mn-cs"/>
              </a:rPr>
              <a:t>The interior of Earth, similar to the other terrestrial planets, is chemically divided into layers. </a:t>
            </a:r>
          </a:p>
          <a:p>
            <a:r>
              <a:rPr lang="en-US" sz="1200" b="0" i="0" kern="1200" dirty="0">
                <a:solidFill>
                  <a:schemeClr val="tx1"/>
                </a:solidFill>
                <a:latin typeface="+mn-lt"/>
                <a:ea typeface="+mn-ea"/>
                <a:cs typeface="+mn-cs"/>
              </a:rPr>
              <a:t>The inner core is solid, the outer core is liquid, and the mantle solid/plastic. This is because of the relative melting points of the different layers (nickel–iron core, silicate crust and mantle) and the increase in temperature and pressure as depth increases. At the surface both nickel–iron alloys and silicates are sufficiently cool to be solid. In the upper mantle, the silicates are generally solid (</a:t>
            </a:r>
            <a:r>
              <a:rPr lang="en-US" sz="1200" b="0" i="0" kern="1200" dirty="0" err="1">
                <a:solidFill>
                  <a:schemeClr val="tx1"/>
                </a:solidFill>
                <a:latin typeface="+mn-lt"/>
                <a:ea typeface="+mn-ea"/>
                <a:cs typeface="+mn-cs"/>
              </a:rPr>
              <a:t>localised</a:t>
            </a:r>
            <a:r>
              <a:rPr lang="en-US" sz="1200" b="0" i="0" kern="1200" dirty="0">
                <a:solidFill>
                  <a:schemeClr val="tx1"/>
                </a:solidFill>
                <a:latin typeface="+mn-lt"/>
                <a:ea typeface="+mn-ea"/>
                <a:cs typeface="+mn-cs"/>
              </a:rPr>
              <a:t> regions with small amounts of melt exist); however, as the upper mantle is both hot and under relatively little pressure, the rock in the upper mantle has a relatively low </a:t>
            </a:r>
            <a:r>
              <a:rPr lang="en-US" sz="1200" b="0" i="0" u="none" strike="noStrike" kern="1200" dirty="0">
                <a:solidFill>
                  <a:schemeClr val="tx1"/>
                </a:solidFill>
                <a:latin typeface="+mn-lt"/>
                <a:ea typeface="+mn-ea"/>
                <a:cs typeface="+mn-cs"/>
                <a:hlinkClick r:id="rId3" tooltip="Viscosity"/>
              </a:rPr>
              <a:t>viscosity</a:t>
            </a:r>
            <a:r>
              <a:rPr lang="en-US" sz="1200" b="0" i="0" kern="1200" dirty="0">
                <a:solidFill>
                  <a:schemeClr val="tx1"/>
                </a:solidFill>
                <a:latin typeface="+mn-lt"/>
                <a:ea typeface="+mn-ea"/>
                <a:cs typeface="+mn-cs"/>
              </a:rPr>
              <a:t>. In contrast, the lower mantle is under tremendous pressure and therefore has a higher viscosity than the upper mantle. The metallic nickel–iron outer core is liquid because of the high temperature, despite the high pressure. As the pressure increases, the nickel–iron inner core becomes solid because the melting point of iron </a:t>
            </a:r>
            <a:r>
              <a:rPr lang="en-US" sz="1200" b="0" i="0" u="none" strike="noStrike" kern="1200" dirty="0">
                <a:solidFill>
                  <a:schemeClr val="tx1"/>
                </a:solidFill>
                <a:latin typeface="+mn-lt"/>
                <a:ea typeface="+mn-ea"/>
                <a:cs typeface="+mn-cs"/>
                <a:hlinkClick r:id="rId4" tooltip="Clausius–Clapeyron relation"/>
              </a:rPr>
              <a:t>increases dramatically</a:t>
            </a:r>
            <a:r>
              <a:rPr lang="en-US" sz="1200" b="0" i="0" kern="1200" dirty="0">
                <a:solidFill>
                  <a:schemeClr val="tx1"/>
                </a:solidFill>
                <a:latin typeface="+mn-lt"/>
                <a:ea typeface="+mn-ea"/>
                <a:cs typeface="+mn-cs"/>
              </a:rPr>
              <a:t> at these high pressures.</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19</a:t>
            </a:fld>
            <a:endParaRPr lang="en-US" dirty="0"/>
          </a:p>
        </p:txBody>
      </p:sp>
    </p:spTree>
    <p:extLst>
      <p:ext uri="{BB962C8B-B14F-4D97-AF65-F5344CB8AC3E}">
        <p14:creationId xmlns:p14="http://schemas.microsoft.com/office/powerpoint/2010/main" val="3163143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Peridotite = purr-ID-a-tight</a:t>
            </a:r>
          </a:p>
        </p:txBody>
      </p:sp>
      <p:sp>
        <p:nvSpPr>
          <p:cNvPr id="4" name="Slide Number Placeholder 3"/>
          <p:cNvSpPr>
            <a:spLocks noGrp="1"/>
          </p:cNvSpPr>
          <p:nvPr>
            <p:ph type="sldNum" sz="quarter" idx="5"/>
          </p:nvPr>
        </p:nvSpPr>
        <p:spPr/>
        <p:txBody>
          <a:bodyPr/>
          <a:lstStyle/>
          <a:p>
            <a:fld id="{EFD85BC9-F399-4A5E-BCE5-97CBC532E568}" type="slidenum">
              <a:rPr lang="en-US" smtClean="0"/>
              <a:pPr/>
              <a:t>98</a:t>
            </a:fld>
            <a:endParaRPr lang="en-US" dirty="0"/>
          </a:p>
        </p:txBody>
      </p:sp>
    </p:spTree>
    <p:extLst>
      <p:ext uri="{BB962C8B-B14F-4D97-AF65-F5344CB8AC3E}">
        <p14:creationId xmlns:p14="http://schemas.microsoft.com/office/powerpoint/2010/main" val="835755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https://en.wikipedia.org/wiki/Avalonia</a:t>
            </a:r>
          </a:p>
        </p:txBody>
      </p:sp>
      <p:sp>
        <p:nvSpPr>
          <p:cNvPr id="4" name="Slide Number Placeholder 3"/>
          <p:cNvSpPr>
            <a:spLocks noGrp="1"/>
          </p:cNvSpPr>
          <p:nvPr>
            <p:ph type="sldNum" sz="quarter" idx="5"/>
          </p:nvPr>
        </p:nvSpPr>
        <p:spPr/>
        <p:txBody>
          <a:bodyPr/>
          <a:lstStyle/>
          <a:p>
            <a:fld id="{EFD85BC9-F399-4A5E-BCE5-97CBC532E568}" type="slidenum">
              <a:rPr lang="en-US" smtClean="0"/>
              <a:pPr/>
              <a:t>99</a:t>
            </a:fld>
            <a:endParaRPr lang="en-US" dirty="0"/>
          </a:p>
        </p:txBody>
      </p:sp>
    </p:spTree>
    <p:extLst>
      <p:ext uri="{BB962C8B-B14F-4D97-AF65-F5344CB8AC3E}">
        <p14:creationId xmlns:p14="http://schemas.microsoft.com/office/powerpoint/2010/main" val="1893364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https://appalachiantrail.org/explore/hike-the-a-t/thru-hiking/2000-milers/</a:t>
            </a:r>
          </a:p>
        </p:txBody>
      </p:sp>
      <p:sp>
        <p:nvSpPr>
          <p:cNvPr id="4" name="Slide Number Placeholder 3"/>
          <p:cNvSpPr>
            <a:spLocks noGrp="1"/>
          </p:cNvSpPr>
          <p:nvPr>
            <p:ph type="sldNum" sz="quarter" idx="5"/>
          </p:nvPr>
        </p:nvSpPr>
        <p:spPr/>
        <p:txBody>
          <a:bodyPr/>
          <a:lstStyle/>
          <a:p>
            <a:fld id="{EFD85BC9-F399-4A5E-BCE5-97CBC532E568}" type="slidenum">
              <a:rPr lang="en-US" smtClean="0"/>
              <a:pPr/>
              <a:t>101</a:t>
            </a:fld>
            <a:endParaRPr lang="en-US" dirty="0"/>
          </a:p>
        </p:txBody>
      </p:sp>
    </p:spTree>
    <p:extLst>
      <p:ext uri="{BB962C8B-B14F-4D97-AF65-F5344CB8AC3E}">
        <p14:creationId xmlns:p14="http://schemas.microsoft.com/office/powerpoint/2010/main" val="198933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Katahdin = ka-TA-din</a:t>
            </a:r>
          </a:p>
          <a:p>
            <a:r>
              <a:rPr lang="en-US" dirty="0"/>
              <a:t>https://appalachiantrail.org/explore/hike-the-a-t/thru-hiking/2000-milers/</a:t>
            </a:r>
          </a:p>
          <a:p>
            <a:r>
              <a:rPr lang="en-US" dirty="0"/>
              <a:t>https://www.npr.org/2021/11/07/1053389943/nimblewill-nomad-oldest-hiker-appalachian-trail</a:t>
            </a:r>
          </a:p>
          <a:p>
            <a:endParaRPr lang="en-US" dirty="0"/>
          </a:p>
        </p:txBody>
      </p:sp>
      <p:sp>
        <p:nvSpPr>
          <p:cNvPr id="4" name="Slide Number Placeholder 3"/>
          <p:cNvSpPr>
            <a:spLocks noGrp="1"/>
          </p:cNvSpPr>
          <p:nvPr>
            <p:ph type="sldNum" sz="quarter" idx="5"/>
          </p:nvPr>
        </p:nvSpPr>
        <p:spPr/>
        <p:txBody>
          <a:bodyPr/>
          <a:lstStyle/>
          <a:p>
            <a:fld id="{EFD85BC9-F399-4A5E-BCE5-97CBC532E568}" type="slidenum">
              <a:rPr lang="en-US" smtClean="0"/>
              <a:pPr/>
              <a:t>102</a:t>
            </a:fld>
            <a:endParaRPr lang="en-US" dirty="0"/>
          </a:p>
        </p:txBody>
      </p:sp>
    </p:spTree>
    <p:extLst>
      <p:ext uri="{BB962C8B-B14F-4D97-AF65-F5344CB8AC3E}">
        <p14:creationId xmlns:p14="http://schemas.microsoft.com/office/powerpoint/2010/main" val="1986569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https://www.legendsofamerica.com/wp-content/uploads/2019/01/ATTrailMap-nps.jpg</a:t>
            </a:r>
          </a:p>
        </p:txBody>
      </p:sp>
      <p:sp>
        <p:nvSpPr>
          <p:cNvPr id="4" name="Slide Number Placeholder 3"/>
          <p:cNvSpPr>
            <a:spLocks noGrp="1"/>
          </p:cNvSpPr>
          <p:nvPr>
            <p:ph type="sldNum" sz="quarter" idx="5"/>
          </p:nvPr>
        </p:nvSpPr>
        <p:spPr/>
        <p:txBody>
          <a:bodyPr/>
          <a:lstStyle/>
          <a:p>
            <a:fld id="{EFD85BC9-F399-4A5E-BCE5-97CBC532E568}" type="slidenum">
              <a:rPr lang="en-US" smtClean="0"/>
              <a:pPr/>
              <a:t>103</a:t>
            </a:fld>
            <a:endParaRPr lang="en-US" dirty="0"/>
          </a:p>
        </p:txBody>
      </p:sp>
    </p:spTree>
    <p:extLst>
      <p:ext uri="{BB962C8B-B14F-4D97-AF65-F5344CB8AC3E}">
        <p14:creationId xmlns:p14="http://schemas.microsoft.com/office/powerpoint/2010/main" val="252917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https://antigravitygear.com/wp-content/uploads/2016/07/Anatomy-of-a-PPF-1.png</a:t>
            </a:r>
          </a:p>
        </p:txBody>
      </p:sp>
      <p:sp>
        <p:nvSpPr>
          <p:cNvPr id="4" name="Slide Number Placeholder 3"/>
          <p:cNvSpPr>
            <a:spLocks noGrp="1"/>
          </p:cNvSpPr>
          <p:nvPr>
            <p:ph type="sldNum" sz="quarter" idx="5"/>
          </p:nvPr>
        </p:nvSpPr>
        <p:spPr/>
        <p:txBody>
          <a:bodyPr/>
          <a:lstStyle/>
          <a:p>
            <a:fld id="{EFD85BC9-F399-4A5E-BCE5-97CBC532E568}" type="slidenum">
              <a:rPr lang="en-US" smtClean="0"/>
              <a:pPr/>
              <a:t>105</a:t>
            </a:fld>
            <a:endParaRPr lang="en-US" dirty="0"/>
          </a:p>
        </p:txBody>
      </p:sp>
    </p:spTree>
    <p:extLst>
      <p:ext uri="{BB962C8B-B14F-4D97-AF65-F5344CB8AC3E}">
        <p14:creationId xmlns:p14="http://schemas.microsoft.com/office/powerpoint/2010/main" val="914899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https://en.wikipedia.org/wiki/Florence_Bascom</a:t>
            </a:r>
          </a:p>
        </p:txBody>
      </p:sp>
      <p:sp>
        <p:nvSpPr>
          <p:cNvPr id="4" name="Slide Number Placeholder 3"/>
          <p:cNvSpPr>
            <a:spLocks noGrp="1"/>
          </p:cNvSpPr>
          <p:nvPr>
            <p:ph type="sldNum" sz="quarter" idx="5"/>
          </p:nvPr>
        </p:nvSpPr>
        <p:spPr/>
        <p:txBody>
          <a:bodyPr/>
          <a:lstStyle/>
          <a:p>
            <a:fld id="{EFD85BC9-F399-4A5E-BCE5-97CBC532E568}" type="slidenum">
              <a:rPr lang="en-US" smtClean="0"/>
              <a:pPr/>
              <a:t>108</a:t>
            </a:fld>
            <a:endParaRPr lang="en-US" dirty="0"/>
          </a:p>
        </p:txBody>
      </p:sp>
    </p:spTree>
    <p:extLst>
      <p:ext uri="{BB962C8B-B14F-4D97-AF65-F5344CB8AC3E}">
        <p14:creationId xmlns:p14="http://schemas.microsoft.com/office/powerpoint/2010/main" val="3096402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https://www.nps.gov/shen/learn/historyculture/ccc.htm</a:t>
            </a:r>
          </a:p>
          <a:p>
            <a:r>
              <a:rPr lang="en-US" dirty="0"/>
              <a:t>https://www.snp.guide/p/civilian-conservation-corps-ccc.html</a:t>
            </a:r>
          </a:p>
        </p:txBody>
      </p:sp>
      <p:sp>
        <p:nvSpPr>
          <p:cNvPr id="4" name="Slide Number Placeholder 3"/>
          <p:cNvSpPr>
            <a:spLocks noGrp="1"/>
          </p:cNvSpPr>
          <p:nvPr>
            <p:ph type="sldNum" sz="quarter" idx="5"/>
          </p:nvPr>
        </p:nvSpPr>
        <p:spPr/>
        <p:txBody>
          <a:bodyPr/>
          <a:lstStyle/>
          <a:p>
            <a:fld id="{EFD85BC9-F399-4A5E-BCE5-97CBC532E568}" type="slidenum">
              <a:rPr lang="en-US" smtClean="0"/>
              <a:pPr/>
              <a:t>109</a:t>
            </a:fld>
            <a:endParaRPr lang="en-US" dirty="0"/>
          </a:p>
        </p:txBody>
      </p:sp>
    </p:spTree>
    <p:extLst>
      <p:ext uri="{BB962C8B-B14F-4D97-AF65-F5344CB8AC3E}">
        <p14:creationId xmlns:p14="http://schemas.microsoft.com/office/powerpoint/2010/main" val="1310088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eays</a:t>
            </a:r>
            <a:r>
              <a:rPr lang="en-US" dirty="0"/>
              <a:t> River = </a:t>
            </a:r>
            <a:r>
              <a:rPr lang="en-US" dirty="0" err="1"/>
              <a:t>taze</a:t>
            </a:r>
            <a:endParaRPr lang="en-US" dirty="0"/>
          </a:p>
          <a:p>
            <a:r>
              <a:rPr lang="en-US" dirty="0"/>
              <a:t>https://www.nps.gov/neri/learn/historyculture/carter-g-woodson.htm</a:t>
            </a:r>
          </a:p>
        </p:txBody>
      </p:sp>
      <p:sp>
        <p:nvSpPr>
          <p:cNvPr id="4" name="Slide Number Placeholder 3"/>
          <p:cNvSpPr>
            <a:spLocks noGrp="1"/>
          </p:cNvSpPr>
          <p:nvPr>
            <p:ph type="sldNum" sz="quarter" idx="5"/>
          </p:nvPr>
        </p:nvSpPr>
        <p:spPr/>
        <p:txBody>
          <a:bodyPr/>
          <a:lstStyle/>
          <a:p>
            <a:fld id="{EFD85BC9-F399-4A5E-BCE5-97CBC532E568}" type="slidenum">
              <a:rPr lang="en-US" smtClean="0"/>
              <a:pPr/>
              <a:t>110</a:t>
            </a:fld>
            <a:endParaRPr lang="en-US" dirty="0"/>
          </a:p>
        </p:txBody>
      </p:sp>
    </p:spTree>
    <p:extLst>
      <p:ext uri="{BB962C8B-B14F-4D97-AF65-F5344CB8AC3E}">
        <p14:creationId xmlns:p14="http://schemas.microsoft.com/office/powerpoint/2010/main" val="3775200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https://www.nps.gov/grsm/learn/historyculture/singing-schools.htm</a:t>
            </a:r>
          </a:p>
          <a:p>
            <a:r>
              <a:rPr lang="en-US" dirty="0"/>
              <a:t>https://video.search.yahoo.com/search/video;_ylt=AwrFNOpxn6FlIvQSheFXNyoA;_ylu=Y29sbwNiZjEEcG9zAzEEdnRpZAMEc2VjA3BpdnM-?p=old+harp+singing&amp;fr2=piv-web&amp;type=E210US978G0&amp;fr=mcafee#id=20&amp;vid=cc346cb6d4d39ca46056944007d442f0&amp;action=view</a:t>
            </a:r>
          </a:p>
        </p:txBody>
      </p:sp>
      <p:sp>
        <p:nvSpPr>
          <p:cNvPr id="4" name="Slide Number Placeholder 3"/>
          <p:cNvSpPr>
            <a:spLocks noGrp="1"/>
          </p:cNvSpPr>
          <p:nvPr>
            <p:ph type="sldNum" sz="quarter" idx="5"/>
          </p:nvPr>
        </p:nvSpPr>
        <p:spPr/>
        <p:txBody>
          <a:bodyPr/>
          <a:lstStyle/>
          <a:p>
            <a:fld id="{EFD85BC9-F399-4A5E-BCE5-97CBC532E568}" type="slidenum">
              <a:rPr lang="en-US" smtClean="0"/>
              <a:pPr/>
              <a:t>112</a:t>
            </a:fld>
            <a:endParaRPr lang="en-US" dirty="0"/>
          </a:p>
        </p:txBody>
      </p:sp>
    </p:spTree>
    <p:extLst>
      <p:ext uri="{BB962C8B-B14F-4D97-AF65-F5344CB8AC3E}">
        <p14:creationId xmlns:p14="http://schemas.microsoft.com/office/powerpoint/2010/main" val="391820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https://en.wikipedia.org/wiki/Mantle_(geology)</a:t>
            </a:r>
          </a:p>
          <a:p>
            <a:r>
              <a:rPr lang="en-US" sz="1200" b="0" i="0" kern="1200" dirty="0">
                <a:solidFill>
                  <a:schemeClr val="tx1"/>
                </a:solidFill>
                <a:latin typeface="+mn-lt"/>
                <a:ea typeface="+mn-ea"/>
                <a:cs typeface="+mn-cs"/>
              </a:rPr>
              <a:t>The interior of Earth, similar to the other terrestrial planets, is chemically divided into layers. The mantle is a layer between the </a:t>
            </a:r>
            <a:r>
              <a:rPr lang="en-US" sz="1200" b="0" i="0" u="none" strike="noStrike" kern="1200" dirty="0">
                <a:solidFill>
                  <a:schemeClr val="tx1"/>
                </a:solidFill>
                <a:latin typeface="+mn-lt"/>
                <a:ea typeface="+mn-ea"/>
                <a:cs typeface="+mn-cs"/>
                <a:hlinkClick r:id="rId3" tooltip="Crust (geology)"/>
              </a:rPr>
              <a:t>crust</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4" tooltip="Outer core"/>
              </a:rPr>
              <a:t>outer core</a:t>
            </a:r>
            <a:r>
              <a:rPr lang="en-US" sz="1200" b="0" i="0" kern="1200" dirty="0">
                <a:solidFill>
                  <a:schemeClr val="tx1"/>
                </a:solidFill>
                <a:latin typeface="+mn-lt"/>
                <a:ea typeface="+mn-ea"/>
                <a:cs typeface="+mn-cs"/>
              </a:rPr>
              <a:t>. Earth's mantle is a </a:t>
            </a:r>
            <a:r>
              <a:rPr lang="en-US" sz="1200" b="0" i="0" u="none" strike="noStrike" kern="1200" dirty="0">
                <a:solidFill>
                  <a:schemeClr val="tx1"/>
                </a:solidFill>
                <a:latin typeface="+mn-lt"/>
                <a:ea typeface="+mn-ea"/>
                <a:cs typeface="+mn-cs"/>
                <a:hlinkClick r:id="rId5" tooltip="Silicate"/>
              </a:rPr>
              <a:t>silicate</a:t>
            </a:r>
            <a:r>
              <a:rPr lang="en-US" sz="1200" b="0" i="0" kern="1200" dirty="0">
                <a:solidFill>
                  <a:schemeClr val="tx1"/>
                </a:solidFill>
                <a:latin typeface="+mn-lt"/>
                <a:ea typeface="+mn-ea"/>
                <a:cs typeface="+mn-cs"/>
              </a:rPr>
              <a:t> rocky shell with an average thickness of 2,886 </a:t>
            </a:r>
            <a:r>
              <a:rPr lang="en-US" sz="1200" b="0" i="0" kern="1200" dirty="0" err="1">
                <a:solidFill>
                  <a:schemeClr val="tx1"/>
                </a:solidFill>
                <a:latin typeface="+mn-lt"/>
                <a:ea typeface="+mn-ea"/>
                <a:cs typeface="+mn-cs"/>
              </a:rPr>
              <a:t>kilometres</a:t>
            </a:r>
            <a:r>
              <a:rPr lang="en-US" sz="1200" b="0" i="0" kern="1200" dirty="0">
                <a:solidFill>
                  <a:schemeClr val="tx1"/>
                </a:solidFill>
                <a:latin typeface="+mn-lt"/>
                <a:ea typeface="+mn-ea"/>
                <a:cs typeface="+mn-cs"/>
              </a:rPr>
              <a:t> (1,793 mi).</a:t>
            </a:r>
            <a:r>
              <a:rPr lang="en-US" sz="1200" b="0" i="0" u="none" strike="noStrike" kern="1200" baseline="30000" dirty="0">
                <a:solidFill>
                  <a:schemeClr val="tx1"/>
                </a:solidFill>
                <a:latin typeface="+mn-lt"/>
                <a:ea typeface="+mn-ea"/>
                <a:cs typeface="+mn-cs"/>
                <a:hlinkClick r:id="rId6"/>
              </a:rPr>
              <a:t>[13]</a:t>
            </a:r>
            <a:r>
              <a:rPr lang="en-US" sz="1200" b="0" i="0" kern="1200" dirty="0">
                <a:solidFill>
                  <a:schemeClr val="tx1"/>
                </a:solidFill>
                <a:latin typeface="+mn-lt"/>
                <a:ea typeface="+mn-ea"/>
                <a:cs typeface="+mn-cs"/>
              </a:rPr>
              <a:t> The mantle makes up about 84% of Earth's volume.</a:t>
            </a:r>
            <a:r>
              <a:rPr lang="en-US" sz="1200" b="0" i="0" u="none" strike="noStrike" kern="1200" baseline="30000" dirty="0">
                <a:solidFill>
                  <a:schemeClr val="tx1"/>
                </a:solidFill>
                <a:latin typeface="+mn-lt"/>
                <a:ea typeface="+mn-ea"/>
                <a:cs typeface="+mn-cs"/>
                <a:hlinkClick r:id="rId6"/>
              </a:rPr>
              <a:t>[14]</a:t>
            </a:r>
            <a:r>
              <a:rPr lang="en-US" sz="1200" b="0" i="0" kern="1200" dirty="0">
                <a:solidFill>
                  <a:schemeClr val="tx1"/>
                </a:solidFill>
                <a:latin typeface="+mn-lt"/>
                <a:ea typeface="+mn-ea"/>
                <a:cs typeface="+mn-cs"/>
              </a:rPr>
              <a:t> It is predominantly solid but in </a:t>
            </a:r>
            <a:r>
              <a:rPr lang="en-US" sz="1200" b="0" i="0" u="none" strike="noStrike" kern="1200" dirty="0">
                <a:solidFill>
                  <a:schemeClr val="tx1"/>
                </a:solidFill>
                <a:latin typeface="+mn-lt"/>
                <a:ea typeface="+mn-ea"/>
                <a:cs typeface="+mn-cs"/>
                <a:hlinkClick r:id="rId7" tooltip="Geologic time scale"/>
              </a:rPr>
              <a:t>geological time</a:t>
            </a:r>
            <a:r>
              <a:rPr lang="en-US" sz="1200" b="0" i="0" kern="1200" dirty="0">
                <a:solidFill>
                  <a:schemeClr val="tx1"/>
                </a:solidFill>
                <a:latin typeface="+mn-lt"/>
                <a:ea typeface="+mn-ea"/>
                <a:cs typeface="+mn-cs"/>
              </a:rPr>
              <a:t> it behaves as a very </a:t>
            </a:r>
            <a:r>
              <a:rPr lang="en-US" sz="1200" b="0" i="0" u="none" strike="noStrike" kern="1200" dirty="0">
                <a:solidFill>
                  <a:schemeClr val="tx1"/>
                </a:solidFill>
                <a:latin typeface="+mn-lt"/>
                <a:ea typeface="+mn-ea"/>
                <a:cs typeface="+mn-cs"/>
                <a:hlinkClick r:id="rId8" tooltip="Viscosity"/>
              </a:rPr>
              <a:t>viscous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9" tooltip="Fluid"/>
              </a:rPr>
              <a:t>fluid</a:t>
            </a:r>
            <a:r>
              <a:rPr lang="en-US" sz="1200" b="0" i="0" kern="1200" dirty="0">
                <a:solidFill>
                  <a:schemeClr val="tx1"/>
                </a:solidFill>
                <a:latin typeface="+mn-lt"/>
                <a:ea typeface="+mn-ea"/>
                <a:cs typeface="+mn-cs"/>
              </a:rPr>
              <a:t>. The mantle encloses the hot </a:t>
            </a:r>
            <a:r>
              <a:rPr lang="en-US" sz="1200" b="0" i="0" u="none" strike="noStrike" kern="1200" dirty="0">
                <a:solidFill>
                  <a:schemeClr val="tx1"/>
                </a:solidFill>
                <a:latin typeface="+mn-lt"/>
                <a:ea typeface="+mn-ea"/>
                <a:cs typeface="+mn-cs"/>
                <a:hlinkClick r:id="rId10" tooltip="Structure of the Earth"/>
              </a:rPr>
              <a:t>core</a:t>
            </a:r>
            <a:r>
              <a:rPr lang="en-US" sz="1200" b="0" i="0" kern="1200" dirty="0">
                <a:solidFill>
                  <a:schemeClr val="tx1"/>
                </a:solidFill>
                <a:latin typeface="+mn-lt"/>
                <a:ea typeface="+mn-ea"/>
                <a:cs typeface="+mn-cs"/>
              </a:rPr>
              <a:t> rich in </a:t>
            </a:r>
            <a:r>
              <a:rPr lang="en-US" sz="1200" b="0" i="0" u="none" strike="noStrike" kern="1200" dirty="0">
                <a:solidFill>
                  <a:schemeClr val="tx1"/>
                </a:solidFill>
                <a:latin typeface="+mn-lt"/>
                <a:ea typeface="+mn-ea"/>
                <a:cs typeface="+mn-cs"/>
                <a:hlinkClick r:id="rId11" tooltip="Iron"/>
              </a:rPr>
              <a:t>iron</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2" tooltip="Nickel"/>
              </a:rPr>
              <a:t>nickel</a:t>
            </a:r>
            <a:r>
              <a:rPr lang="en-US" sz="1200" b="0" i="0" kern="1200" dirty="0">
                <a:solidFill>
                  <a:schemeClr val="tx1"/>
                </a:solidFill>
                <a:latin typeface="+mn-lt"/>
                <a:ea typeface="+mn-ea"/>
                <a:cs typeface="+mn-cs"/>
              </a:rPr>
              <a:t>, which makes up about 15% of Earth's volume.</a:t>
            </a:r>
            <a:r>
              <a:rPr lang="en-US" sz="1200" b="0" i="0" u="none" strike="noStrike" kern="1200" baseline="30000" dirty="0">
                <a:solidFill>
                  <a:schemeClr val="tx1"/>
                </a:solidFill>
                <a:latin typeface="+mn-lt"/>
                <a:ea typeface="+mn-ea"/>
                <a:cs typeface="+mn-cs"/>
                <a:hlinkClick r:id="rId6"/>
              </a:rPr>
              <a:t>[14]</a:t>
            </a:r>
            <a:r>
              <a:rPr lang="en-US" sz="1200" b="0" i="0" kern="1200" dirty="0">
                <a:solidFill>
                  <a:schemeClr val="tx1"/>
                </a:solidFill>
                <a:latin typeface="+mn-lt"/>
                <a:ea typeface="+mn-ea"/>
                <a:cs typeface="+mn-cs"/>
              </a:rPr>
              <a:t> Past episodes of melting and </a:t>
            </a:r>
            <a:r>
              <a:rPr lang="en-US" sz="1200" b="0" i="0" u="none" strike="noStrike" kern="1200" dirty="0">
                <a:solidFill>
                  <a:schemeClr val="tx1"/>
                </a:solidFill>
                <a:latin typeface="+mn-lt"/>
                <a:ea typeface="+mn-ea"/>
                <a:cs typeface="+mn-cs"/>
                <a:hlinkClick r:id="rId13" tooltip="Volcanism"/>
              </a:rPr>
              <a:t>volcanism</a:t>
            </a:r>
            <a:r>
              <a:rPr lang="en-US" sz="1200" b="0" i="0" kern="1200" dirty="0">
                <a:solidFill>
                  <a:schemeClr val="tx1"/>
                </a:solidFill>
                <a:latin typeface="+mn-lt"/>
                <a:ea typeface="+mn-ea"/>
                <a:cs typeface="+mn-cs"/>
              </a:rPr>
              <a:t> at the shallower levels of the mantle have produced a thin crust of crystallized melt products near the surface, upon which we live.</a:t>
            </a:r>
            <a:r>
              <a:rPr lang="en-US" sz="1200" b="0" i="0" u="none" strike="noStrike" kern="1200" baseline="30000" dirty="0">
                <a:solidFill>
                  <a:schemeClr val="tx1"/>
                </a:solidFill>
                <a:latin typeface="+mn-lt"/>
                <a:ea typeface="+mn-ea"/>
                <a:cs typeface="+mn-cs"/>
                <a:hlinkClick r:id="rId6"/>
              </a:rPr>
              <a:t>[15]</a:t>
            </a:r>
            <a:r>
              <a:rPr lang="en-US" sz="1200" b="0" i="0" kern="1200" dirty="0">
                <a:solidFill>
                  <a:schemeClr val="tx1"/>
                </a:solidFill>
                <a:latin typeface="+mn-lt"/>
                <a:ea typeface="+mn-ea"/>
                <a:cs typeface="+mn-cs"/>
              </a:rPr>
              <a:t>Information about structure and composition of the mantle either result from geophysical investigation or from direct </a:t>
            </a:r>
            <a:r>
              <a:rPr lang="en-US" sz="1200" b="0" i="0" kern="1200" dirty="0" err="1">
                <a:solidFill>
                  <a:schemeClr val="tx1"/>
                </a:solidFill>
                <a:latin typeface="+mn-lt"/>
                <a:ea typeface="+mn-ea"/>
                <a:cs typeface="+mn-cs"/>
              </a:rPr>
              <a:t>geoscientific</a:t>
            </a:r>
            <a:r>
              <a:rPr lang="en-US" sz="1200" b="0" i="0" kern="1200" dirty="0">
                <a:solidFill>
                  <a:schemeClr val="tx1"/>
                </a:solidFill>
                <a:latin typeface="+mn-lt"/>
                <a:ea typeface="+mn-ea"/>
                <a:cs typeface="+mn-cs"/>
              </a:rPr>
              <a:t> analyses on Earth mantle derived </a:t>
            </a:r>
            <a:r>
              <a:rPr lang="en-US" sz="1200" b="0" i="0" u="none" strike="noStrike" kern="1200" dirty="0">
                <a:solidFill>
                  <a:schemeClr val="tx1"/>
                </a:solidFill>
                <a:latin typeface="+mn-lt"/>
                <a:ea typeface="+mn-ea"/>
                <a:cs typeface="+mn-cs"/>
                <a:hlinkClick r:id="rId14" tooltip="Xenolith"/>
              </a:rPr>
              <a:t>xenoliths</a:t>
            </a:r>
            <a:r>
              <a:rPr lang="en-US" sz="1200" b="0" i="0" kern="1200" dirty="0">
                <a:solidFill>
                  <a:schemeClr val="tx1"/>
                </a:solidFill>
                <a:latin typeface="+mn-lt"/>
                <a:ea typeface="+mn-ea"/>
                <a:cs typeface="+mn-cs"/>
              </a:rPr>
              <a:t> and on mantle exposed by mid-oceanic ridge spreading.</a:t>
            </a:r>
          </a:p>
          <a:p>
            <a:r>
              <a:rPr lang="en-US" sz="1200" b="0" i="0" kern="1200" dirty="0">
                <a:solidFill>
                  <a:schemeClr val="tx1"/>
                </a:solidFill>
                <a:latin typeface="+mn-lt"/>
                <a:ea typeface="+mn-ea"/>
                <a:cs typeface="+mn-cs"/>
              </a:rPr>
              <a:t>Two main zones are distinguished in the upper mantle: the inner </a:t>
            </a:r>
            <a:r>
              <a:rPr lang="en-US" sz="1200" b="0" i="0" u="none" strike="noStrike" kern="1200" dirty="0" err="1">
                <a:solidFill>
                  <a:schemeClr val="tx1"/>
                </a:solidFill>
                <a:latin typeface="+mn-lt"/>
                <a:ea typeface="+mn-ea"/>
                <a:cs typeface="+mn-cs"/>
                <a:hlinkClick r:id="rId15" tooltip="Asthenosphere"/>
              </a:rPr>
              <a:t>asthenosphere</a:t>
            </a:r>
            <a:r>
              <a:rPr lang="en-US" sz="1200" b="0" i="0" kern="1200" dirty="0">
                <a:solidFill>
                  <a:schemeClr val="tx1"/>
                </a:solidFill>
                <a:latin typeface="+mn-lt"/>
                <a:ea typeface="+mn-ea"/>
                <a:cs typeface="+mn-cs"/>
              </a:rPr>
              <a:t> composed of </a:t>
            </a:r>
            <a:r>
              <a:rPr lang="en-US" sz="1200" b="0" i="0" u="none" strike="noStrike" kern="1200" dirty="0">
                <a:solidFill>
                  <a:schemeClr val="tx1"/>
                </a:solidFill>
                <a:latin typeface="+mn-lt"/>
                <a:ea typeface="+mn-ea"/>
                <a:cs typeface="+mn-cs"/>
                <a:hlinkClick r:id="rId16" tooltip="Plasticity (physics)"/>
              </a:rPr>
              <a:t>plastic</a:t>
            </a:r>
            <a:r>
              <a:rPr lang="en-US" sz="1200" b="0" i="0" kern="1200" dirty="0">
                <a:solidFill>
                  <a:schemeClr val="tx1"/>
                </a:solidFill>
                <a:latin typeface="+mn-lt"/>
                <a:ea typeface="+mn-ea"/>
                <a:cs typeface="+mn-cs"/>
              </a:rPr>
              <a:t> flowing rock of varying thickness, on average about 200 km (120 mi) thick,</a:t>
            </a:r>
            <a:r>
              <a:rPr lang="en-US" sz="1200" b="0" i="0" u="none" strike="noStrike" kern="1200" baseline="30000" dirty="0">
                <a:solidFill>
                  <a:schemeClr val="tx1"/>
                </a:solidFill>
                <a:latin typeface="+mn-lt"/>
                <a:ea typeface="+mn-ea"/>
                <a:cs typeface="+mn-cs"/>
                <a:hlinkClick r:id="rId6"/>
              </a:rPr>
              <a:t>[16]</a:t>
            </a:r>
            <a:r>
              <a:rPr lang="en-US" sz="1200" b="0" i="0" kern="1200" dirty="0">
                <a:solidFill>
                  <a:schemeClr val="tx1"/>
                </a:solidFill>
                <a:latin typeface="+mn-lt"/>
                <a:ea typeface="+mn-ea"/>
                <a:cs typeface="+mn-cs"/>
              </a:rPr>
              <a:t> and the lowermost part of the </a:t>
            </a:r>
            <a:r>
              <a:rPr lang="en-US" sz="1200" b="0" i="0" u="none" strike="noStrike" kern="1200" dirty="0">
                <a:solidFill>
                  <a:schemeClr val="tx1"/>
                </a:solidFill>
                <a:latin typeface="+mn-lt"/>
                <a:ea typeface="+mn-ea"/>
                <a:cs typeface="+mn-cs"/>
                <a:hlinkClick r:id="rId17" tooltip="Lithosphere"/>
              </a:rPr>
              <a:t>lithosphere</a:t>
            </a:r>
            <a:r>
              <a:rPr lang="en-US" sz="1200" b="0" i="0" kern="1200" dirty="0">
                <a:solidFill>
                  <a:schemeClr val="tx1"/>
                </a:solidFill>
                <a:latin typeface="+mn-lt"/>
                <a:ea typeface="+mn-ea"/>
                <a:cs typeface="+mn-cs"/>
              </a:rPr>
              <a:t> composed of rigid rock about 50 to 120 km (31 to 75 mi) thick.</a:t>
            </a:r>
            <a:r>
              <a:rPr lang="en-US" sz="1200" b="0" i="0" u="none" strike="noStrike" kern="1200" baseline="30000" dirty="0">
                <a:solidFill>
                  <a:schemeClr val="tx1"/>
                </a:solidFill>
                <a:latin typeface="+mn-lt"/>
                <a:ea typeface="+mn-ea"/>
                <a:cs typeface="+mn-cs"/>
                <a:hlinkClick r:id="rId6"/>
              </a:rPr>
              <a:t>[17]</a:t>
            </a:r>
            <a:r>
              <a:rPr lang="en-US" sz="1200" b="0" i="0" kern="1200" dirty="0">
                <a:solidFill>
                  <a:schemeClr val="tx1"/>
                </a:solidFill>
                <a:latin typeface="+mn-lt"/>
                <a:ea typeface="+mn-ea"/>
                <a:cs typeface="+mn-cs"/>
              </a:rPr>
              <a:t> A thin crust, the upper part of the lithosphere, surrounds the mantle and is about 5 to 75 km (3.1 to 46.6 mi) thick.</a:t>
            </a:r>
            <a:r>
              <a:rPr lang="en-US" sz="1200" b="0" i="0" u="none" strike="noStrike" kern="1200" baseline="30000" dirty="0">
                <a:solidFill>
                  <a:schemeClr val="tx1"/>
                </a:solidFill>
                <a:latin typeface="+mn-lt"/>
                <a:ea typeface="+mn-ea"/>
                <a:cs typeface="+mn-cs"/>
                <a:hlinkClick r:id="rId6"/>
              </a:rPr>
              <a:t>[18]</a:t>
            </a:r>
            <a:r>
              <a:rPr lang="en-US" sz="1200" b="0" i="0" kern="1200" dirty="0">
                <a:solidFill>
                  <a:schemeClr val="tx1"/>
                </a:solidFill>
                <a:latin typeface="+mn-lt"/>
                <a:ea typeface="+mn-ea"/>
                <a:cs typeface="+mn-cs"/>
              </a:rPr>
              <a:t>Recent analysis of hydrous </a:t>
            </a:r>
            <a:r>
              <a:rPr lang="en-US" sz="1200" b="0" i="0" u="none" strike="noStrike" kern="1200" dirty="0" err="1">
                <a:solidFill>
                  <a:schemeClr val="tx1"/>
                </a:solidFill>
                <a:latin typeface="+mn-lt"/>
                <a:ea typeface="+mn-ea"/>
                <a:cs typeface="+mn-cs"/>
                <a:hlinkClick r:id="rId18" tooltip="Ringwoodite"/>
              </a:rPr>
              <a:t>ringwoodite</a:t>
            </a:r>
            <a:r>
              <a:rPr lang="en-US" sz="1200" b="0" i="0" kern="1200" dirty="0">
                <a:solidFill>
                  <a:schemeClr val="tx1"/>
                </a:solidFill>
                <a:latin typeface="+mn-lt"/>
                <a:ea typeface="+mn-ea"/>
                <a:cs typeface="+mn-cs"/>
              </a:rPr>
              <a:t> from the mantle suggests that there is between one</a:t>
            </a:r>
            <a:r>
              <a:rPr lang="en-US" sz="1200" b="0" i="0" u="none" strike="noStrike" kern="1200" baseline="30000" dirty="0">
                <a:solidFill>
                  <a:schemeClr val="tx1"/>
                </a:solidFill>
                <a:latin typeface="+mn-lt"/>
                <a:ea typeface="+mn-ea"/>
                <a:cs typeface="+mn-cs"/>
                <a:hlinkClick r:id="rId6"/>
              </a:rPr>
              <a:t>[19]</a:t>
            </a:r>
            <a:r>
              <a:rPr lang="en-US" sz="1200" b="0" i="0" kern="1200" dirty="0">
                <a:solidFill>
                  <a:schemeClr val="tx1"/>
                </a:solidFill>
                <a:latin typeface="+mn-lt"/>
                <a:ea typeface="+mn-ea"/>
                <a:cs typeface="+mn-cs"/>
              </a:rPr>
              <a:t> and three</a:t>
            </a:r>
            <a:r>
              <a:rPr lang="en-US" sz="1200" b="0" i="0" u="none" strike="noStrike" kern="1200" baseline="30000" dirty="0">
                <a:solidFill>
                  <a:schemeClr val="tx1"/>
                </a:solidFill>
                <a:latin typeface="+mn-lt"/>
                <a:ea typeface="+mn-ea"/>
                <a:cs typeface="+mn-cs"/>
                <a:hlinkClick r:id="rId6"/>
              </a:rPr>
              <a:t>[20]</a:t>
            </a:r>
            <a:r>
              <a:rPr lang="en-US" sz="1200" b="0" i="0" kern="1200" dirty="0">
                <a:solidFill>
                  <a:schemeClr val="tx1"/>
                </a:solidFill>
                <a:latin typeface="+mn-lt"/>
                <a:ea typeface="+mn-ea"/>
                <a:cs typeface="+mn-cs"/>
              </a:rPr>
              <a:t> times as much water in </a:t>
            </a:r>
            <a:r>
              <a:rPr lang="en-US" sz="1200" b="0" i="0" kern="1200" dirty="0" err="1">
                <a:solidFill>
                  <a:schemeClr val="tx1"/>
                </a:solidFill>
                <a:latin typeface="+mn-lt"/>
                <a:ea typeface="+mn-ea"/>
                <a:cs typeface="+mn-cs"/>
              </a:rPr>
              <a:t>the</a:t>
            </a:r>
            <a:r>
              <a:rPr lang="en-US" sz="1200" b="0" i="0" u="none" strike="noStrike" kern="1200" dirty="0" err="1">
                <a:solidFill>
                  <a:schemeClr val="tx1"/>
                </a:solidFill>
                <a:latin typeface="+mn-lt"/>
                <a:ea typeface="+mn-ea"/>
                <a:cs typeface="+mn-cs"/>
                <a:hlinkClick r:id="rId19" tooltip="Mantle transition zone"/>
              </a:rPr>
              <a:t>transition</a:t>
            </a:r>
            <a:r>
              <a:rPr lang="en-US" sz="1200" b="0" i="0" u="none" strike="noStrike" kern="1200" dirty="0">
                <a:solidFill>
                  <a:schemeClr val="tx1"/>
                </a:solidFill>
                <a:latin typeface="+mn-lt"/>
                <a:ea typeface="+mn-ea"/>
                <a:cs typeface="+mn-cs"/>
                <a:hlinkClick r:id="rId19" tooltip="Mantle transition zone"/>
              </a:rPr>
              <a:t> zone</a:t>
            </a:r>
            <a:r>
              <a:rPr lang="en-US" sz="1200" b="0" i="0" kern="1200" dirty="0">
                <a:solidFill>
                  <a:schemeClr val="tx1"/>
                </a:solidFill>
                <a:latin typeface="+mn-lt"/>
                <a:ea typeface="+mn-ea"/>
                <a:cs typeface="+mn-cs"/>
              </a:rPr>
              <a:t> between the lower and upper mantle than in all the </a:t>
            </a:r>
            <a:r>
              <a:rPr lang="en-US" sz="1200" b="0" i="0" u="none" strike="noStrike" kern="1200" dirty="0">
                <a:solidFill>
                  <a:schemeClr val="tx1"/>
                </a:solidFill>
                <a:latin typeface="+mn-lt"/>
                <a:ea typeface="+mn-ea"/>
                <a:cs typeface="+mn-cs"/>
                <a:hlinkClick r:id="rId20" tooltip="World ocean"/>
              </a:rPr>
              <a:t>world's oceans</a:t>
            </a:r>
            <a:r>
              <a:rPr lang="en-US" sz="1200" b="0" i="0" kern="1200" dirty="0">
                <a:solidFill>
                  <a:schemeClr val="tx1"/>
                </a:solidFill>
                <a:latin typeface="+mn-lt"/>
                <a:ea typeface="+mn-ea"/>
                <a:cs typeface="+mn-cs"/>
              </a:rPr>
              <a:t> combined.</a:t>
            </a:r>
          </a:p>
          <a:p>
            <a:r>
              <a:rPr lang="en-US" sz="1200" b="0" i="0" kern="1200" dirty="0">
                <a:solidFill>
                  <a:schemeClr val="tx1"/>
                </a:solidFill>
                <a:latin typeface="+mn-lt"/>
                <a:ea typeface="+mn-ea"/>
                <a:cs typeface="+mn-cs"/>
              </a:rPr>
              <a:t>In some places under the ocean the mantle is actually exposed on the surface of Earth.</a:t>
            </a:r>
            <a:r>
              <a:rPr lang="en-US" sz="1200" b="0" i="0" u="none" strike="noStrike" kern="1200" baseline="30000" dirty="0">
                <a:solidFill>
                  <a:schemeClr val="tx1"/>
                </a:solidFill>
                <a:latin typeface="+mn-lt"/>
                <a:ea typeface="+mn-ea"/>
                <a:cs typeface="+mn-cs"/>
                <a:hlinkClick r:id="rId6"/>
              </a:rPr>
              <a:t>[21]</a:t>
            </a:r>
            <a:r>
              <a:rPr lang="en-US" sz="1200" b="0" i="0" kern="1200" dirty="0">
                <a:solidFill>
                  <a:schemeClr val="tx1"/>
                </a:solidFill>
                <a:latin typeface="+mn-lt"/>
                <a:ea typeface="+mn-ea"/>
                <a:cs typeface="+mn-cs"/>
              </a:rPr>
              <a:t> There are also a few places on land where mantle rock has been pushed to the surface by tectonic activity, most notably the Tablelands region of </a:t>
            </a:r>
            <a:r>
              <a:rPr lang="en-US" sz="1200" b="0" i="0" u="none" strike="noStrike" kern="1200" dirty="0" err="1">
                <a:solidFill>
                  <a:schemeClr val="tx1"/>
                </a:solidFill>
                <a:latin typeface="+mn-lt"/>
                <a:ea typeface="+mn-ea"/>
                <a:cs typeface="+mn-cs"/>
                <a:hlinkClick r:id="rId21" tooltip="Gros Morne National Park"/>
              </a:rPr>
              <a:t>Gros</a:t>
            </a:r>
            <a:r>
              <a:rPr lang="en-US" sz="1200" b="0" i="0" u="none" strike="noStrike" kern="1200" dirty="0">
                <a:solidFill>
                  <a:schemeClr val="tx1"/>
                </a:solidFill>
                <a:latin typeface="+mn-lt"/>
                <a:ea typeface="+mn-ea"/>
                <a:cs typeface="+mn-cs"/>
                <a:hlinkClick r:id="rId21" tooltip="Gros Morne National Park"/>
              </a:rPr>
              <a:t> </a:t>
            </a:r>
            <a:r>
              <a:rPr lang="en-US" sz="1200" b="0" i="0" u="none" strike="noStrike" kern="1200" dirty="0" err="1">
                <a:solidFill>
                  <a:schemeClr val="tx1"/>
                </a:solidFill>
                <a:latin typeface="+mn-lt"/>
                <a:ea typeface="+mn-ea"/>
                <a:cs typeface="+mn-cs"/>
                <a:hlinkClick r:id="rId21" tooltip="Gros Morne National Park"/>
              </a:rPr>
              <a:t>Morne</a:t>
            </a:r>
            <a:r>
              <a:rPr lang="en-US" sz="1200" b="0" i="0" u="none" strike="noStrike" kern="1200" dirty="0">
                <a:solidFill>
                  <a:schemeClr val="tx1"/>
                </a:solidFill>
                <a:latin typeface="+mn-lt"/>
                <a:ea typeface="+mn-ea"/>
                <a:cs typeface="+mn-cs"/>
                <a:hlinkClick r:id="rId21" tooltip="Gros Morne National Park"/>
              </a:rPr>
              <a:t> National Park</a:t>
            </a:r>
            <a:r>
              <a:rPr lang="en-US" sz="1200" b="0" i="0" kern="1200" dirty="0">
                <a:solidFill>
                  <a:schemeClr val="tx1"/>
                </a:solidFill>
                <a:latin typeface="+mn-lt"/>
                <a:ea typeface="+mn-ea"/>
                <a:cs typeface="+mn-cs"/>
              </a:rPr>
              <a:t> in </a:t>
            </a:r>
            <a:r>
              <a:rPr lang="en-US" sz="1200" b="0" i="0" kern="1200" dirty="0" err="1">
                <a:solidFill>
                  <a:schemeClr val="tx1"/>
                </a:solidFill>
                <a:latin typeface="+mn-lt"/>
                <a:ea typeface="+mn-ea"/>
                <a:cs typeface="+mn-cs"/>
              </a:rPr>
              <a:t>the</a:t>
            </a:r>
            <a:r>
              <a:rPr lang="en-US" sz="1200" b="0" i="0" u="none" strike="noStrike" kern="1200" dirty="0" err="1">
                <a:solidFill>
                  <a:schemeClr val="tx1"/>
                </a:solidFill>
                <a:latin typeface="+mn-lt"/>
                <a:ea typeface="+mn-ea"/>
                <a:cs typeface="+mn-cs"/>
                <a:hlinkClick r:id="rId22" tooltip="Canada"/>
              </a:rPr>
              <a:t>Canadian</a:t>
            </a:r>
            <a:r>
              <a:rPr lang="en-US" sz="1200" b="0" i="0" kern="1200" dirty="0">
                <a:solidFill>
                  <a:schemeClr val="tx1"/>
                </a:solidFill>
                <a:latin typeface="+mn-lt"/>
                <a:ea typeface="+mn-ea"/>
                <a:cs typeface="+mn-cs"/>
              </a:rPr>
              <a:t> province of </a:t>
            </a:r>
            <a:r>
              <a:rPr lang="en-US" sz="1200" b="0" i="0" u="none" strike="noStrike" kern="1200" dirty="0">
                <a:solidFill>
                  <a:schemeClr val="tx1"/>
                </a:solidFill>
                <a:latin typeface="+mn-lt"/>
                <a:ea typeface="+mn-ea"/>
                <a:cs typeface="+mn-cs"/>
                <a:hlinkClick r:id="rId23" tooltip="Newfoundland and Labrador"/>
              </a:rPr>
              <a:t>Newfoundland and Labrador</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4" tooltip="St. John's Island, Egypt"/>
              </a:rPr>
              <a:t>St. John's Island, Egypt</a:t>
            </a:r>
            <a:r>
              <a:rPr lang="en-US" sz="1200" b="0" i="0" kern="1200" dirty="0">
                <a:solidFill>
                  <a:schemeClr val="tx1"/>
                </a:solidFill>
                <a:latin typeface="+mn-lt"/>
                <a:ea typeface="+mn-ea"/>
                <a:cs typeface="+mn-cs"/>
              </a:rPr>
              <a:t> or </a:t>
            </a:r>
            <a:r>
              <a:rPr lang="en-US" sz="1200" b="0" i="0" u="none" strike="noStrike" kern="1200" dirty="0" err="1">
                <a:solidFill>
                  <a:schemeClr val="tx1"/>
                </a:solidFill>
                <a:latin typeface="+mn-lt"/>
                <a:ea typeface="+mn-ea"/>
                <a:cs typeface="+mn-cs"/>
                <a:hlinkClick r:id="rId25" tooltip="Zabargad"/>
              </a:rPr>
              <a:t>Zabargad</a:t>
            </a:r>
            <a:r>
              <a:rPr lang="en-US" sz="1200" b="0" i="0" kern="1200" dirty="0">
                <a:solidFill>
                  <a:schemeClr val="tx1"/>
                </a:solidFill>
                <a:latin typeface="+mn-lt"/>
                <a:ea typeface="+mn-ea"/>
                <a:cs typeface="+mn-cs"/>
              </a:rPr>
              <a:t> in the Red Sea.</a:t>
            </a:r>
          </a:p>
          <a:p>
            <a:r>
              <a:rPr lang="en-US" sz="1200" b="0" i="0" kern="1200" dirty="0">
                <a:solidFill>
                  <a:schemeClr val="tx1"/>
                </a:solidFill>
                <a:latin typeface="+mn-lt"/>
                <a:ea typeface="+mn-ea"/>
                <a:cs typeface="+mn-cs"/>
              </a:rPr>
              <a:t>The mantle is divided into sections which are based upon results from </a:t>
            </a:r>
            <a:r>
              <a:rPr lang="en-US" sz="1200" b="0" i="0" u="none" strike="noStrike" kern="1200" dirty="0">
                <a:solidFill>
                  <a:schemeClr val="tx1"/>
                </a:solidFill>
                <a:latin typeface="+mn-lt"/>
                <a:ea typeface="+mn-ea"/>
                <a:cs typeface="+mn-cs"/>
                <a:hlinkClick r:id="rId26" tooltip="Seismology"/>
              </a:rPr>
              <a:t>seismology</a:t>
            </a:r>
            <a:r>
              <a:rPr lang="en-US" sz="1200" b="0" i="0" kern="1200" dirty="0">
                <a:solidFill>
                  <a:schemeClr val="tx1"/>
                </a:solidFill>
                <a:latin typeface="+mn-lt"/>
                <a:ea typeface="+mn-ea"/>
                <a:cs typeface="+mn-cs"/>
              </a:rPr>
              <a:t>. These layers (and their thicknesses/depths) are the following: the upper mantle (starting at the </a:t>
            </a:r>
            <a:r>
              <a:rPr lang="en-US" sz="1200" b="0" i="0" u="none" strike="noStrike" kern="1200" dirty="0" err="1">
                <a:solidFill>
                  <a:schemeClr val="tx1"/>
                </a:solidFill>
                <a:latin typeface="+mn-lt"/>
                <a:ea typeface="+mn-ea"/>
                <a:cs typeface="+mn-cs"/>
                <a:hlinkClick r:id="rId27" tooltip="Mohorovičić discontinuity"/>
              </a:rPr>
              <a:t>Moho</a:t>
            </a:r>
            <a:r>
              <a:rPr lang="en-US" sz="1200" b="0" i="0" u="none" strike="noStrike" kern="1200" dirty="0">
                <a:solidFill>
                  <a:schemeClr val="tx1"/>
                </a:solidFill>
                <a:latin typeface="+mn-lt"/>
                <a:ea typeface="+mn-ea"/>
                <a:cs typeface="+mn-cs"/>
                <a:hlinkClick r:id="rId27" tooltip="Mohorovičić discontinuity"/>
              </a:rPr>
              <a:t>, or base of the crust</a:t>
            </a:r>
            <a:r>
              <a:rPr lang="en-US" sz="1200" b="0" i="0" kern="1200" dirty="0">
                <a:solidFill>
                  <a:schemeClr val="tx1"/>
                </a:solidFill>
                <a:latin typeface="+mn-lt"/>
                <a:ea typeface="+mn-ea"/>
                <a:cs typeface="+mn-cs"/>
              </a:rPr>
              <a:t> around 7 to 35 km (4.3 to 21.7 mi) downward to 410 km (250 mi)),</a:t>
            </a:r>
            <a:r>
              <a:rPr lang="en-US" sz="1200" b="0" i="0" u="none" strike="noStrike" kern="1200" baseline="30000" dirty="0">
                <a:solidFill>
                  <a:schemeClr val="tx1"/>
                </a:solidFill>
                <a:latin typeface="+mn-lt"/>
                <a:ea typeface="+mn-ea"/>
                <a:cs typeface="+mn-cs"/>
                <a:hlinkClick r:id="rId6"/>
              </a:rPr>
              <a:t>[22]</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19" tooltip="Mantle transition zone"/>
              </a:rPr>
              <a:t>transition zone</a:t>
            </a:r>
            <a:r>
              <a:rPr lang="en-US" sz="1200" b="0" i="0" kern="1200" dirty="0">
                <a:solidFill>
                  <a:schemeClr val="tx1"/>
                </a:solidFill>
                <a:latin typeface="+mn-lt"/>
                <a:ea typeface="+mn-ea"/>
                <a:cs typeface="+mn-cs"/>
              </a:rPr>
              <a:t> (410–660 km or 250–410 mi), the lower mantle (660–2,891 km or 410–1,796 mi), and anomalous </a:t>
            </a:r>
            <a:r>
              <a:rPr lang="en-US" sz="1200" b="0" i="0" u="none" strike="noStrike" kern="1200" dirty="0">
                <a:solidFill>
                  <a:schemeClr val="tx1"/>
                </a:solidFill>
                <a:latin typeface="+mn-lt"/>
                <a:ea typeface="+mn-ea"/>
                <a:cs typeface="+mn-cs"/>
                <a:hlinkClick r:id="rId28" tooltip="Core–mantle boundary"/>
              </a:rPr>
              <a:t>core–mantle boundary</a:t>
            </a:r>
            <a:r>
              <a:rPr lang="en-US" sz="1200" b="0" i="0" kern="1200" dirty="0">
                <a:solidFill>
                  <a:schemeClr val="tx1"/>
                </a:solidFill>
                <a:latin typeface="+mn-lt"/>
                <a:ea typeface="+mn-ea"/>
                <a:cs typeface="+mn-cs"/>
              </a:rPr>
              <a:t> with a variable thickness (on average ~200 km (120 mi) thick).</a:t>
            </a:r>
            <a:r>
              <a:rPr lang="en-US" sz="1200" b="0" i="0" u="none" strike="noStrike" kern="1200" baseline="30000" dirty="0">
                <a:solidFill>
                  <a:schemeClr val="tx1"/>
                </a:solidFill>
                <a:latin typeface="+mn-lt"/>
                <a:ea typeface="+mn-ea"/>
                <a:cs typeface="+mn-cs"/>
                <a:hlinkClick r:id="rId6"/>
              </a:rPr>
              <a:t>[15][23][24][25]</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top of the mantle is defined by a sudden increase in seismic velocity, which was first noted by </a:t>
            </a:r>
            <a:r>
              <a:rPr lang="en-US" sz="1200" b="0" i="0" u="none" strike="noStrike" kern="1200" dirty="0" err="1">
                <a:solidFill>
                  <a:schemeClr val="tx1"/>
                </a:solidFill>
                <a:latin typeface="+mn-lt"/>
                <a:ea typeface="+mn-ea"/>
                <a:cs typeface="+mn-cs"/>
                <a:hlinkClick r:id="rId29" tooltip="Andrija Mohorovičić"/>
              </a:rPr>
              <a:t>Andrija</a:t>
            </a:r>
            <a:r>
              <a:rPr lang="en-US" sz="1200" b="0" i="0" u="none" strike="noStrike" kern="1200" dirty="0">
                <a:solidFill>
                  <a:schemeClr val="tx1"/>
                </a:solidFill>
                <a:latin typeface="+mn-lt"/>
                <a:ea typeface="+mn-ea"/>
                <a:cs typeface="+mn-cs"/>
                <a:hlinkClick r:id="rId29" tooltip="Andrija Mohorovičić"/>
              </a:rPr>
              <a:t> </a:t>
            </a:r>
            <a:r>
              <a:rPr lang="en-US" sz="1200" b="0" i="0" u="none" strike="noStrike" kern="1200" dirty="0" err="1">
                <a:solidFill>
                  <a:schemeClr val="tx1"/>
                </a:solidFill>
                <a:latin typeface="+mn-lt"/>
                <a:ea typeface="+mn-ea"/>
                <a:cs typeface="+mn-cs"/>
                <a:hlinkClick r:id="rId29" tooltip="Andrija Mohorovičić"/>
              </a:rPr>
              <a:t>Mohorovičić</a:t>
            </a:r>
            <a:r>
              <a:rPr lang="en-US" sz="1200" b="0" i="0" kern="1200" dirty="0">
                <a:solidFill>
                  <a:schemeClr val="tx1"/>
                </a:solidFill>
                <a:latin typeface="+mn-lt"/>
                <a:ea typeface="+mn-ea"/>
                <a:cs typeface="+mn-cs"/>
              </a:rPr>
              <a:t> in 1909; this boundary is now referred to as the </a:t>
            </a:r>
            <a:r>
              <a:rPr lang="en-US" sz="1200" b="0" i="0" u="none" strike="noStrike" kern="1200" dirty="0" err="1">
                <a:solidFill>
                  <a:schemeClr val="tx1"/>
                </a:solidFill>
                <a:latin typeface="+mn-lt"/>
                <a:ea typeface="+mn-ea"/>
                <a:cs typeface="+mn-cs"/>
                <a:hlinkClick r:id="rId27" tooltip="Mohorovičić discontinuity"/>
              </a:rPr>
              <a:t>Mohorovičić</a:t>
            </a:r>
            <a:r>
              <a:rPr lang="en-US" sz="1200" b="0" i="0" u="none" strike="noStrike" kern="1200" dirty="0">
                <a:solidFill>
                  <a:schemeClr val="tx1"/>
                </a:solidFill>
                <a:latin typeface="+mn-lt"/>
                <a:ea typeface="+mn-ea"/>
                <a:cs typeface="+mn-cs"/>
                <a:hlinkClick r:id="rId27" tooltip="Mohorovičić discontinuity"/>
              </a:rPr>
              <a:t> discontinuity</a:t>
            </a:r>
            <a:r>
              <a:rPr lang="en-US" sz="1200" b="0" i="0" kern="1200" dirty="0">
                <a:solidFill>
                  <a:schemeClr val="tx1"/>
                </a:solidFill>
                <a:latin typeface="+mn-lt"/>
                <a:ea typeface="+mn-ea"/>
                <a:cs typeface="+mn-cs"/>
              </a:rPr>
              <a:t> or "</a:t>
            </a:r>
            <a:r>
              <a:rPr lang="en-US" sz="1200" b="0" i="0" kern="1200" dirty="0" err="1">
                <a:solidFill>
                  <a:schemeClr val="tx1"/>
                </a:solidFill>
                <a:latin typeface="+mn-lt"/>
                <a:ea typeface="+mn-ea"/>
                <a:cs typeface="+mn-cs"/>
              </a:rPr>
              <a:t>Moho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6"/>
              </a:rPr>
              <a:t>[23][26]</a:t>
            </a:r>
            <a:r>
              <a:rPr lang="en-US" sz="1200" b="0" i="0" kern="1200" dirty="0">
                <a:solidFill>
                  <a:schemeClr val="tx1"/>
                </a:solidFill>
                <a:latin typeface="+mn-lt"/>
                <a:ea typeface="+mn-ea"/>
                <a:cs typeface="+mn-cs"/>
              </a:rPr>
              <a:t> The uppermost mantle plus overlying crust are relatively rigid and form the </a:t>
            </a:r>
            <a:r>
              <a:rPr lang="en-US" sz="1200" b="0" i="0" u="none" strike="noStrike" kern="1200" dirty="0">
                <a:solidFill>
                  <a:schemeClr val="tx1"/>
                </a:solidFill>
                <a:latin typeface="+mn-lt"/>
                <a:ea typeface="+mn-ea"/>
                <a:cs typeface="+mn-cs"/>
                <a:hlinkClick r:id="rId17" tooltip="Lithosphere"/>
              </a:rPr>
              <a:t>lithosphere</a:t>
            </a:r>
            <a:r>
              <a:rPr lang="en-US" sz="1200" b="0" i="0" kern="1200" dirty="0">
                <a:solidFill>
                  <a:schemeClr val="tx1"/>
                </a:solidFill>
                <a:latin typeface="+mn-lt"/>
                <a:ea typeface="+mn-ea"/>
                <a:cs typeface="+mn-cs"/>
              </a:rPr>
              <a:t>, an irregular layer with a maximum thickness of perhaps 200 km (120 mi). Below the lithosphere the upper mantle becomes notably more plastic. In some regions below the lithosphere, the </a:t>
            </a:r>
            <a:r>
              <a:rPr lang="en-US" sz="1200" b="0" i="0" u="none" strike="noStrike" kern="1200" dirty="0">
                <a:solidFill>
                  <a:schemeClr val="tx1"/>
                </a:solidFill>
                <a:latin typeface="+mn-lt"/>
                <a:ea typeface="+mn-ea"/>
                <a:cs typeface="+mn-cs"/>
                <a:hlinkClick r:id="rId30" tooltip="S-wave"/>
              </a:rPr>
              <a:t>seismic shear velocity</a:t>
            </a:r>
            <a:r>
              <a:rPr lang="en-US" sz="1200" b="0" i="0" kern="1200" dirty="0">
                <a:solidFill>
                  <a:schemeClr val="tx1"/>
                </a:solidFill>
                <a:latin typeface="+mn-lt"/>
                <a:ea typeface="+mn-ea"/>
                <a:cs typeface="+mn-cs"/>
              </a:rPr>
              <a:t> is reduced; this so-called </a:t>
            </a:r>
            <a:r>
              <a:rPr lang="en-US" sz="1200" b="0" i="0" u="none" strike="noStrike" kern="1200" dirty="0">
                <a:solidFill>
                  <a:schemeClr val="tx1"/>
                </a:solidFill>
                <a:latin typeface="+mn-lt"/>
                <a:ea typeface="+mn-ea"/>
                <a:cs typeface="+mn-cs"/>
                <a:hlinkClick r:id="rId31" tooltip="Low-velocity zone"/>
              </a:rPr>
              <a:t>low-velocity zone</a:t>
            </a:r>
            <a:r>
              <a:rPr lang="en-US" sz="1200" b="0" i="0" kern="1200" dirty="0">
                <a:solidFill>
                  <a:schemeClr val="tx1"/>
                </a:solidFill>
                <a:latin typeface="+mn-lt"/>
                <a:ea typeface="+mn-ea"/>
                <a:cs typeface="+mn-cs"/>
              </a:rPr>
              <a:t> (LVZ) extends down to a depth of several hundred km. </a:t>
            </a:r>
            <a:r>
              <a:rPr lang="en-US" sz="1200" b="0" i="0" u="none" strike="noStrike" kern="1200" dirty="0" err="1">
                <a:solidFill>
                  <a:schemeClr val="tx1"/>
                </a:solidFill>
                <a:latin typeface="+mn-lt"/>
                <a:ea typeface="+mn-ea"/>
                <a:cs typeface="+mn-cs"/>
                <a:hlinkClick r:id="rId32" tooltip="Inge Lehmann"/>
              </a:rPr>
              <a:t>Inge</a:t>
            </a:r>
            <a:r>
              <a:rPr lang="en-US" sz="1200" b="0" i="0" u="none" strike="noStrike" kern="1200" dirty="0">
                <a:solidFill>
                  <a:schemeClr val="tx1"/>
                </a:solidFill>
                <a:latin typeface="+mn-lt"/>
                <a:ea typeface="+mn-ea"/>
                <a:cs typeface="+mn-cs"/>
                <a:hlinkClick r:id="rId32" tooltip="Inge Lehmann"/>
              </a:rPr>
              <a:t> Lehmann</a:t>
            </a:r>
            <a:r>
              <a:rPr lang="en-US" sz="1200" b="0" i="0" kern="1200" dirty="0">
                <a:solidFill>
                  <a:schemeClr val="tx1"/>
                </a:solidFill>
                <a:latin typeface="+mn-lt"/>
                <a:ea typeface="+mn-ea"/>
                <a:cs typeface="+mn-cs"/>
              </a:rPr>
              <a:t> discovered a seismic discontinuity at about 220 km (140 mi) depth;</a:t>
            </a:r>
            <a:r>
              <a:rPr lang="en-US" sz="1200" b="0" i="0" u="none" strike="noStrike" kern="1200" baseline="30000" dirty="0">
                <a:solidFill>
                  <a:schemeClr val="tx1"/>
                </a:solidFill>
                <a:latin typeface="+mn-lt"/>
                <a:ea typeface="+mn-ea"/>
                <a:cs typeface="+mn-cs"/>
                <a:hlinkClick r:id="rId6"/>
              </a:rPr>
              <a:t>[27]</a:t>
            </a:r>
            <a:r>
              <a:rPr lang="en-US" sz="1200" b="0" i="0" kern="1200" dirty="0">
                <a:solidFill>
                  <a:schemeClr val="tx1"/>
                </a:solidFill>
                <a:latin typeface="+mn-lt"/>
                <a:ea typeface="+mn-ea"/>
                <a:cs typeface="+mn-cs"/>
              </a:rPr>
              <a:t> although this discontinuity has been found in other studies, it is not known whether the discontinuity is ubiquitous. The transition zone is an area of great complexity; it physically separates the upper and lower mantle.</a:t>
            </a:r>
            <a:r>
              <a:rPr lang="en-US" sz="1200" b="0" i="0" u="none" strike="noStrike" kern="1200" baseline="30000" dirty="0">
                <a:solidFill>
                  <a:schemeClr val="tx1"/>
                </a:solidFill>
                <a:latin typeface="+mn-lt"/>
                <a:ea typeface="+mn-ea"/>
                <a:cs typeface="+mn-cs"/>
                <a:hlinkClick r:id="rId6"/>
              </a:rPr>
              <a:t>[25]</a:t>
            </a:r>
            <a:r>
              <a:rPr lang="en-US" sz="1200" b="0" i="0" kern="1200" dirty="0">
                <a:solidFill>
                  <a:schemeClr val="tx1"/>
                </a:solidFill>
                <a:latin typeface="+mn-lt"/>
                <a:ea typeface="+mn-ea"/>
                <a:cs typeface="+mn-cs"/>
              </a:rPr>
              <a:t> Very little is known about the lower mantle apart from that it appears to be relatively seismically homogeneous. The D" layer at the </a:t>
            </a:r>
            <a:r>
              <a:rPr lang="en-US" sz="1200" b="0" i="0" u="none" strike="noStrike" kern="1200" dirty="0">
                <a:solidFill>
                  <a:schemeClr val="tx1"/>
                </a:solidFill>
                <a:latin typeface="+mn-lt"/>
                <a:ea typeface="+mn-ea"/>
                <a:cs typeface="+mn-cs"/>
                <a:hlinkClick r:id="rId28" tooltip="Core–mantle boundary"/>
              </a:rPr>
              <a:t>core–mantle boundary</a:t>
            </a:r>
            <a:r>
              <a:rPr lang="en-US" sz="1200" b="0" i="0" kern="1200" dirty="0">
                <a:solidFill>
                  <a:schemeClr val="tx1"/>
                </a:solidFill>
                <a:latin typeface="+mn-lt"/>
                <a:ea typeface="+mn-ea"/>
                <a:cs typeface="+mn-cs"/>
              </a:rPr>
              <a:t> separates the mantle from the core.</a:t>
            </a:r>
          </a:p>
          <a:p>
            <a:r>
              <a:rPr lang="en-US" sz="1200" b="0" i="0" kern="1200" dirty="0">
                <a:solidFill>
                  <a:schemeClr val="tx1"/>
                </a:solidFill>
                <a:latin typeface="+mn-lt"/>
                <a:ea typeface="+mn-ea"/>
                <a:cs typeface="+mn-cs"/>
              </a:rPr>
              <a:t>The mantle differs substantially from the crust in its mechanical properties which is the direct consequence of chemical composition change (expressed as different mineralogy). The distinction between crust and mantle is based on chemistry, rock types, </a:t>
            </a:r>
            <a:r>
              <a:rPr lang="en-US" sz="1200" b="0" i="0" u="none" strike="noStrike" kern="1200" dirty="0" err="1">
                <a:solidFill>
                  <a:schemeClr val="tx1"/>
                </a:solidFill>
                <a:latin typeface="+mn-lt"/>
                <a:ea typeface="+mn-ea"/>
                <a:cs typeface="+mn-cs"/>
                <a:hlinkClick r:id="rId33" tooltip="Rheology"/>
              </a:rPr>
              <a:t>rheology</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and</a:t>
            </a:r>
            <a:r>
              <a:rPr lang="en-US" sz="1200" b="0" i="0" u="none" strike="noStrike" kern="1200" dirty="0" err="1">
                <a:solidFill>
                  <a:schemeClr val="tx1"/>
                </a:solidFill>
                <a:latin typeface="+mn-lt"/>
                <a:ea typeface="+mn-ea"/>
                <a:cs typeface="+mn-cs"/>
                <a:hlinkClick r:id="rId34" tooltip="Seismic"/>
              </a:rPr>
              <a:t>seismic</a:t>
            </a:r>
            <a:r>
              <a:rPr lang="en-US" sz="1200" b="0" i="0" kern="1200" dirty="0">
                <a:solidFill>
                  <a:schemeClr val="tx1"/>
                </a:solidFill>
                <a:latin typeface="+mn-lt"/>
                <a:ea typeface="+mn-ea"/>
                <a:cs typeface="+mn-cs"/>
              </a:rPr>
              <a:t> characteristics. The crust is a solidification product of mantle derived melts, expressed as various degrees of partial melting products during geologic time. Partial melting of mantle material is believed to cause incompatible elements to separate from the mantle, with less dense material floating upward through pore spaces, cracks, or fissures, that would subsequently cool and solidify at the surface. Typical mantle rocks have a higher magnesium to iron ratio and a smaller proportion of </a:t>
            </a:r>
            <a:r>
              <a:rPr lang="en-US" sz="1200" b="0" i="0" u="none" strike="noStrike" kern="1200" dirty="0">
                <a:solidFill>
                  <a:schemeClr val="tx1"/>
                </a:solidFill>
                <a:latin typeface="+mn-lt"/>
                <a:ea typeface="+mn-ea"/>
                <a:cs typeface="+mn-cs"/>
                <a:hlinkClick r:id="rId35" tooltip="Silicon"/>
              </a:rPr>
              <a:t>silicon</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36" tooltip="Aluminium"/>
              </a:rPr>
              <a:t>aluminium</a:t>
            </a:r>
            <a:r>
              <a:rPr lang="en-US" sz="1200" b="0" i="0" kern="1200" dirty="0">
                <a:solidFill>
                  <a:schemeClr val="tx1"/>
                </a:solidFill>
                <a:latin typeface="+mn-lt"/>
                <a:ea typeface="+mn-ea"/>
                <a:cs typeface="+mn-cs"/>
              </a:rPr>
              <a:t> than the crust. This behavior is also predicted by experiments that partly melt rocks thought to be representative of Earth's mantle.</a:t>
            </a:r>
          </a:p>
          <a:p>
            <a:r>
              <a:rPr lang="en-US" sz="1200" b="0" i="0" kern="1200" dirty="0">
                <a:solidFill>
                  <a:schemeClr val="tx1"/>
                </a:solidFill>
                <a:latin typeface="+mn-lt"/>
                <a:ea typeface="+mn-ea"/>
                <a:cs typeface="+mn-cs"/>
              </a:rPr>
              <a:t>In the mantle, temperatures range between 500 to 900 °C (932 to 1,652 °F) at the upper boundary with the crust; to over 4,000 °C (7,230 °F) at the boundary with the </a:t>
            </a:r>
            <a:r>
              <a:rPr lang="en-US" sz="1200" b="0" i="0" u="none" strike="noStrike" kern="1200" dirty="0">
                <a:solidFill>
                  <a:schemeClr val="tx1"/>
                </a:solidFill>
                <a:latin typeface="+mn-lt"/>
                <a:ea typeface="+mn-ea"/>
                <a:cs typeface="+mn-cs"/>
                <a:hlinkClick r:id="rId37" tooltip="Earth core"/>
              </a:rPr>
              <a:t>core</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6"/>
              </a:rPr>
              <a:t>[32]</a:t>
            </a:r>
            <a:r>
              <a:rPr lang="en-US" sz="1200" b="0" i="0" kern="1200" dirty="0">
                <a:solidFill>
                  <a:schemeClr val="tx1"/>
                </a:solidFill>
                <a:latin typeface="+mn-lt"/>
                <a:ea typeface="+mn-ea"/>
                <a:cs typeface="+mn-cs"/>
              </a:rPr>
              <a:t> Although the higher temperatures far exceed the </a:t>
            </a:r>
            <a:r>
              <a:rPr lang="en-US" sz="1200" b="0" i="0" u="none" strike="noStrike" kern="1200" dirty="0">
                <a:solidFill>
                  <a:schemeClr val="tx1"/>
                </a:solidFill>
                <a:latin typeface="+mn-lt"/>
                <a:ea typeface="+mn-ea"/>
                <a:cs typeface="+mn-cs"/>
                <a:hlinkClick r:id="rId38" tooltip="Melting point"/>
              </a:rPr>
              <a:t>melting points</a:t>
            </a:r>
            <a:r>
              <a:rPr lang="en-US" sz="1200" b="0" i="0" kern="1200" dirty="0">
                <a:solidFill>
                  <a:schemeClr val="tx1"/>
                </a:solidFill>
                <a:latin typeface="+mn-lt"/>
                <a:ea typeface="+mn-ea"/>
                <a:cs typeface="+mn-cs"/>
              </a:rPr>
              <a:t> of the mantle rocks at the surface (about 1200 °C for representative </a:t>
            </a:r>
            <a:r>
              <a:rPr lang="en-US" sz="1200" b="0" i="0" u="none" strike="noStrike" kern="1200" dirty="0" err="1">
                <a:solidFill>
                  <a:schemeClr val="tx1"/>
                </a:solidFill>
                <a:latin typeface="+mn-lt"/>
                <a:ea typeface="+mn-ea"/>
                <a:cs typeface="+mn-cs"/>
                <a:hlinkClick r:id="rId39" tooltip="Peridotite"/>
              </a:rPr>
              <a:t>peridotite</a:t>
            </a:r>
            <a:r>
              <a:rPr lang="en-US" sz="1200" b="0" i="0" kern="1200" dirty="0">
                <a:solidFill>
                  <a:schemeClr val="tx1"/>
                </a:solidFill>
                <a:latin typeface="+mn-lt"/>
                <a:ea typeface="+mn-ea"/>
                <a:cs typeface="+mn-cs"/>
              </a:rPr>
              <a:t>), the mantle is almost exclusively solid.</a:t>
            </a:r>
            <a:r>
              <a:rPr lang="en-US" sz="1200" b="0" i="0" u="none" strike="noStrike" kern="1200" baseline="30000" dirty="0">
                <a:solidFill>
                  <a:schemeClr val="tx1"/>
                </a:solidFill>
                <a:latin typeface="+mn-lt"/>
                <a:ea typeface="+mn-ea"/>
                <a:cs typeface="+mn-cs"/>
                <a:hlinkClick r:id="rId6"/>
              </a:rPr>
              <a:t>[32]</a:t>
            </a:r>
            <a:r>
              <a:rPr lang="en-US" sz="1200" b="0" i="0" kern="1200" dirty="0">
                <a:solidFill>
                  <a:schemeClr val="tx1"/>
                </a:solidFill>
                <a:latin typeface="+mn-lt"/>
                <a:ea typeface="+mn-ea"/>
                <a:cs typeface="+mn-cs"/>
              </a:rPr>
              <a:t> The enormous </a:t>
            </a:r>
            <a:r>
              <a:rPr lang="en-US" sz="1200" b="0" i="0" u="none" strike="noStrike" kern="1200" dirty="0" err="1">
                <a:solidFill>
                  <a:schemeClr val="tx1"/>
                </a:solidFill>
                <a:latin typeface="+mn-lt"/>
                <a:ea typeface="+mn-ea"/>
                <a:cs typeface="+mn-cs"/>
                <a:hlinkClick r:id="rId40" tooltip="Lithostatic pressure"/>
              </a:rPr>
              <a:t>lithostatic</a:t>
            </a:r>
            <a:r>
              <a:rPr lang="en-US" sz="1200" b="0" i="0" u="none" strike="noStrike" kern="1200" dirty="0">
                <a:solidFill>
                  <a:schemeClr val="tx1"/>
                </a:solidFill>
                <a:latin typeface="+mn-lt"/>
                <a:ea typeface="+mn-ea"/>
                <a:cs typeface="+mn-cs"/>
                <a:hlinkClick r:id="rId40" tooltip="Lithostatic pressure"/>
              </a:rPr>
              <a:t> pressure</a:t>
            </a:r>
            <a:r>
              <a:rPr lang="en-US" sz="1200" b="0" i="0" kern="1200" dirty="0">
                <a:solidFill>
                  <a:schemeClr val="tx1"/>
                </a:solidFill>
                <a:latin typeface="+mn-lt"/>
                <a:ea typeface="+mn-ea"/>
                <a:cs typeface="+mn-cs"/>
              </a:rPr>
              <a:t> exerted on the mantle prevents </a:t>
            </a:r>
            <a:r>
              <a:rPr lang="en-US" sz="1200" b="0" i="0" u="none" strike="noStrike" kern="1200" dirty="0">
                <a:solidFill>
                  <a:schemeClr val="tx1"/>
                </a:solidFill>
                <a:latin typeface="+mn-lt"/>
                <a:ea typeface="+mn-ea"/>
                <a:cs typeface="+mn-cs"/>
                <a:hlinkClick r:id="rId41" tooltip="Melting"/>
              </a:rPr>
              <a:t>melting</a:t>
            </a:r>
            <a:r>
              <a:rPr lang="en-US" sz="1200" b="0" i="0" kern="1200" dirty="0">
                <a:solidFill>
                  <a:schemeClr val="tx1"/>
                </a:solidFill>
                <a:latin typeface="+mn-lt"/>
                <a:ea typeface="+mn-ea"/>
                <a:cs typeface="+mn-cs"/>
              </a:rPr>
              <a:t>, because the temperature at which melting begins (the </a:t>
            </a:r>
            <a:r>
              <a:rPr lang="en-US" sz="1200" b="0" i="0" u="none" strike="noStrike" kern="1200" dirty="0">
                <a:solidFill>
                  <a:schemeClr val="tx1"/>
                </a:solidFill>
                <a:latin typeface="+mn-lt"/>
                <a:ea typeface="+mn-ea"/>
                <a:cs typeface="+mn-cs"/>
                <a:hlinkClick r:id="rId42" tooltip="Solidus (chemistry)"/>
              </a:rPr>
              <a:t>solidus</a:t>
            </a:r>
            <a:r>
              <a:rPr lang="en-US" sz="1200" b="0" i="0" kern="1200" dirty="0">
                <a:solidFill>
                  <a:schemeClr val="tx1"/>
                </a:solidFill>
                <a:latin typeface="+mn-lt"/>
                <a:ea typeface="+mn-ea"/>
                <a:cs typeface="+mn-cs"/>
              </a:rPr>
              <a:t>) increases with pressure.</a:t>
            </a:r>
          </a:p>
          <a:p>
            <a:r>
              <a:rPr lang="en-US" sz="1200" b="0" i="0" kern="1200" dirty="0">
                <a:solidFill>
                  <a:schemeClr val="tx1"/>
                </a:solidFill>
                <a:latin typeface="+mn-lt"/>
                <a:ea typeface="+mn-ea"/>
                <a:cs typeface="+mn-cs"/>
              </a:rPr>
              <a:t>Because of the temperature difference between the Earth's surface and outer core and the ability of the crystalline rocks at high pressure and temperature to undergo slow, creeping, viscous-like deformation over millions of years, there is a </a:t>
            </a:r>
            <a:r>
              <a:rPr lang="en-US" sz="1200" b="0" i="0" u="none" strike="noStrike" kern="1200" dirty="0">
                <a:solidFill>
                  <a:schemeClr val="tx1"/>
                </a:solidFill>
                <a:latin typeface="+mn-lt"/>
                <a:ea typeface="+mn-ea"/>
                <a:cs typeface="+mn-cs"/>
                <a:hlinkClick r:id="rId43" tooltip="Convection"/>
              </a:rPr>
              <a:t>convective</a:t>
            </a:r>
            <a:r>
              <a:rPr lang="en-US" sz="1200" b="0" i="0" kern="1200" dirty="0">
                <a:solidFill>
                  <a:schemeClr val="tx1"/>
                </a:solidFill>
                <a:latin typeface="+mn-lt"/>
                <a:ea typeface="+mn-ea"/>
                <a:cs typeface="+mn-cs"/>
              </a:rPr>
              <a:t> material circulation in the mantle.</a:t>
            </a:r>
            <a:r>
              <a:rPr lang="en-US" sz="1200" b="0" i="0" u="none" strike="noStrike" kern="1200" baseline="30000" dirty="0">
                <a:solidFill>
                  <a:schemeClr val="tx1"/>
                </a:solidFill>
                <a:latin typeface="+mn-lt"/>
                <a:ea typeface="+mn-ea"/>
                <a:cs typeface="+mn-cs"/>
                <a:hlinkClick r:id="rId6"/>
              </a:rPr>
              <a:t>[23]</a:t>
            </a:r>
            <a:r>
              <a:rPr lang="en-US" sz="1200" b="0" i="0" kern="1200" dirty="0">
                <a:solidFill>
                  <a:schemeClr val="tx1"/>
                </a:solidFill>
                <a:latin typeface="+mn-lt"/>
                <a:ea typeface="+mn-ea"/>
                <a:cs typeface="+mn-cs"/>
              </a:rPr>
              <a:t> Hot material </a:t>
            </a:r>
            <a:r>
              <a:rPr lang="en-US" sz="1200" b="0" i="0" u="none" strike="noStrike" kern="1200" dirty="0" err="1">
                <a:solidFill>
                  <a:schemeClr val="tx1"/>
                </a:solidFill>
                <a:latin typeface="+mn-lt"/>
                <a:ea typeface="+mn-ea"/>
                <a:cs typeface="+mn-cs"/>
                <a:hlinkClick r:id="rId44" tooltip="Mantle plume"/>
              </a:rPr>
              <a:t>upwells</a:t>
            </a:r>
            <a:r>
              <a:rPr lang="en-US" sz="1200" b="0" i="0" kern="1200" dirty="0">
                <a:solidFill>
                  <a:schemeClr val="tx1"/>
                </a:solidFill>
                <a:latin typeface="+mn-lt"/>
                <a:ea typeface="+mn-ea"/>
                <a:cs typeface="+mn-cs"/>
              </a:rPr>
              <a:t>, while cooler (and heavier) material sinks downward. Downward motion of material occurs at </a:t>
            </a:r>
            <a:r>
              <a:rPr lang="en-US" sz="1200" b="0" i="0" u="sng" kern="1200" dirty="0">
                <a:solidFill>
                  <a:schemeClr val="tx1"/>
                </a:solidFill>
                <a:latin typeface="+mn-lt"/>
                <a:ea typeface="+mn-ea"/>
                <a:cs typeface="+mn-cs"/>
                <a:hlinkClick r:id="rId45" tooltip="Convergent plate boundary"/>
              </a:rPr>
              <a:t>convergent plate boundaries</a:t>
            </a:r>
            <a:r>
              <a:rPr lang="en-US" sz="1200" b="0" i="0" kern="1200" dirty="0">
                <a:solidFill>
                  <a:schemeClr val="tx1"/>
                </a:solidFill>
                <a:latin typeface="+mn-lt"/>
                <a:ea typeface="+mn-ea"/>
                <a:cs typeface="+mn-cs"/>
              </a:rPr>
              <a:t> called </a:t>
            </a:r>
            <a:r>
              <a:rPr lang="en-US" sz="1200" b="0" i="0" u="none" strike="noStrike" kern="1200" dirty="0" err="1">
                <a:solidFill>
                  <a:schemeClr val="tx1"/>
                </a:solidFill>
                <a:latin typeface="+mn-lt"/>
                <a:ea typeface="+mn-ea"/>
                <a:cs typeface="+mn-cs"/>
                <a:hlinkClick r:id="rId46" tooltip="Subduction zones"/>
              </a:rPr>
              <a:t>subduction</a:t>
            </a:r>
            <a:r>
              <a:rPr lang="en-US" sz="1200" b="0" i="0" u="none" strike="noStrike" kern="1200" dirty="0">
                <a:solidFill>
                  <a:schemeClr val="tx1"/>
                </a:solidFill>
                <a:latin typeface="+mn-lt"/>
                <a:ea typeface="+mn-ea"/>
                <a:cs typeface="+mn-cs"/>
                <a:hlinkClick r:id="rId46" tooltip="Subduction zones"/>
              </a:rPr>
              <a:t> zones</a:t>
            </a:r>
            <a:r>
              <a:rPr lang="en-US" sz="1200" b="0" i="0" kern="1200" dirty="0">
                <a:solidFill>
                  <a:schemeClr val="tx1"/>
                </a:solidFill>
                <a:latin typeface="+mn-lt"/>
                <a:ea typeface="+mn-ea"/>
                <a:cs typeface="+mn-cs"/>
              </a:rPr>
              <a:t>. Locations on the surface that lie over plumes are predicted to have </a:t>
            </a:r>
            <a:r>
              <a:rPr lang="en-US" sz="1200" b="0" i="0" u="none" strike="noStrike" kern="1200" dirty="0">
                <a:solidFill>
                  <a:schemeClr val="tx1"/>
                </a:solidFill>
                <a:latin typeface="+mn-lt"/>
                <a:ea typeface="+mn-ea"/>
                <a:cs typeface="+mn-cs"/>
                <a:hlinkClick r:id="rId47" tooltip="Dynamic topography"/>
              </a:rPr>
              <a:t>high elevation</a:t>
            </a:r>
            <a:r>
              <a:rPr lang="en-US" sz="1200" b="0" i="0" kern="1200" dirty="0">
                <a:solidFill>
                  <a:schemeClr val="tx1"/>
                </a:solidFill>
                <a:latin typeface="+mn-lt"/>
                <a:ea typeface="+mn-ea"/>
                <a:cs typeface="+mn-cs"/>
              </a:rPr>
              <a:t> (because of the buoyancy of the hotter, less-dense plume beneath) and to exhibit </a:t>
            </a:r>
            <a:r>
              <a:rPr lang="en-US" sz="1200" b="0" i="0" u="none" strike="noStrike" kern="1200" dirty="0">
                <a:solidFill>
                  <a:schemeClr val="tx1"/>
                </a:solidFill>
                <a:latin typeface="+mn-lt"/>
                <a:ea typeface="+mn-ea"/>
                <a:cs typeface="+mn-cs"/>
                <a:hlinkClick r:id="rId48" tooltip="Hotspot (geology)"/>
              </a:rPr>
              <a:t>hot spot</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Volcanism"/>
              </a:rPr>
              <a:t>volcanism</a:t>
            </a:r>
            <a:r>
              <a:rPr lang="en-US" sz="1200" b="0" i="0" kern="1200" dirty="0">
                <a:solidFill>
                  <a:schemeClr val="tx1"/>
                </a:solidFill>
                <a:latin typeface="+mn-lt"/>
                <a:ea typeface="+mn-ea"/>
                <a:cs typeface="+mn-cs"/>
              </a:rPr>
              <a:t>. The volcanism often attributed to deep mantle plumes is alternatively explained by passive extension of the crust, permitting magma to leak to the surface (the "Plate" hypothesis).</a:t>
            </a: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43" tooltip="Convection"/>
              </a:rPr>
              <a:t>convection</a:t>
            </a:r>
            <a:r>
              <a:rPr lang="en-US" sz="1200" b="0" i="0" kern="1200" dirty="0">
                <a:solidFill>
                  <a:schemeClr val="tx1"/>
                </a:solidFill>
                <a:latin typeface="+mn-lt"/>
                <a:ea typeface="+mn-ea"/>
                <a:cs typeface="+mn-cs"/>
              </a:rPr>
              <a:t> of the Earth's mantle is a </a:t>
            </a:r>
            <a:r>
              <a:rPr lang="en-US" sz="1200" b="0" i="0" u="none" strike="noStrike" kern="1200" dirty="0">
                <a:solidFill>
                  <a:schemeClr val="tx1"/>
                </a:solidFill>
                <a:latin typeface="+mn-lt"/>
                <a:ea typeface="+mn-ea"/>
                <a:cs typeface="+mn-cs"/>
                <a:hlinkClick r:id="rId49" tooltip="Chaos theory"/>
              </a:rPr>
              <a:t>chaotic</a:t>
            </a:r>
            <a:r>
              <a:rPr lang="en-US" sz="1200" b="0" i="0" kern="1200" dirty="0">
                <a:solidFill>
                  <a:schemeClr val="tx1"/>
                </a:solidFill>
                <a:latin typeface="+mn-lt"/>
                <a:ea typeface="+mn-ea"/>
                <a:cs typeface="+mn-cs"/>
              </a:rPr>
              <a:t> process (in the sense of fluid dynamics), which is thought to be an integral part of the motion of plates. Plate motion should not be confused </a:t>
            </a:r>
            <a:r>
              <a:rPr lang="en-US" sz="1200" b="0" i="0" kern="1200" dirty="0" err="1">
                <a:solidFill>
                  <a:schemeClr val="tx1"/>
                </a:solidFill>
                <a:latin typeface="+mn-lt"/>
                <a:ea typeface="+mn-ea"/>
                <a:cs typeface="+mn-cs"/>
              </a:rPr>
              <a:t>with</a:t>
            </a:r>
            <a:r>
              <a:rPr lang="en-US" sz="1200" b="0" i="0" u="none" strike="noStrike" kern="1200" dirty="0" err="1">
                <a:solidFill>
                  <a:schemeClr val="tx1"/>
                </a:solidFill>
                <a:latin typeface="+mn-lt"/>
                <a:ea typeface="+mn-ea"/>
                <a:cs typeface="+mn-cs"/>
                <a:hlinkClick r:id="rId50" tooltip="Continental drift"/>
              </a:rPr>
              <a:t>continental</a:t>
            </a:r>
            <a:r>
              <a:rPr lang="en-US" sz="1200" b="0" i="0" u="none" strike="noStrike" kern="1200" dirty="0">
                <a:solidFill>
                  <a:schemeClr val="tx1"/>
                </a:solidFill>
                <a:latin typeface="+mn-lt"/>
                <a:ea typeface="+mn-ea"/>
                <a:cs typeface="+mn-cs"/>
                <a:hlinkClick r:id="rId50" tooltip="Continental drift"/>
              </a:rPr>
              <a:t> drift</a:t>
            </a:r>
            <a:r>
              <a:rPr lang="en-US" sz="1200" b="0" i="0" kern="1200" dirty="0">
                <a:solidFill>
                  <a:schemeClr val="tx1"/>
                </a:solidFill>
                <a:latin typeface="+mn-lt"/>
                <a:ea typeface="+mn-ea"/>
                <a:cs typeface="+mn-cs"/>
              </a:rPr>
              <a:t> which applies purely to the movement of the crustal components of the continents. The movements of the lithosphere and the underlying mantle are coupled since descending lithosphere is an essential component of convection in the mantle. The observed continental drift is a complicated relationship between the forces causing oceanic lithosphere to sink and the movements within Earth's mantle.</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20</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https://www.usgs.gov/geology-and-ecology-of-national-parks/geology-and-hydrology-everglades-national-park</a:t>
            </a:r>
          </a:p>
        </p:txBody>
      </p:sp>
      <p:sp>
        <p:nvSpPr>
          <p:cNvPr id="4" name="Slide Number Placeholder 3"/>
          <p:cNvSpPr>
            <a:spLocks noGrp="1"/>
          </p:cNvSpPr>
          <p:nvPr>
            <p:ph type="sldNum" sz="quarter" idx="5"/>
          </p:nvPr>
        </p:nvSpPr>
        <p:spPr/>
        <p:txBody>
          <a:bodyPr/>
          <a:lstStyle/>
          <a:p>
            <a:fld id="{EFD85BC9-F399-4A5E-BCE5-97CBC532E568}" type="slidenum">
              <a:rPr lang="en-US" smtClean="0"/>
              <a:pPr/>
              <a:t>116</a:t>
            </a:fld>
            <a:endParaRPr lang="en-US" dirty="0"/>
          </a:p>
        </p:txBody>
      </p:sp>
    </p:spTree>
    <p:extLst>
      <p:ext uri="{BB962C8B-B14F-4D97-AF65-F5344CB8AC3E}">
        <p14:creationId xmlns:p14="http://schemas.microsoft.com/office/powerpoint/2010/main" val="3062650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https://www.usgs.gov/geology-and-ecology-of-national-parks/geology-and-hydrology-everglades-national-park</a:t>
            </a:r>
          </a:p>
          <a:p>
            <a:r>
              <a:rPr lang="en-US" dirty="0"/>
              <a:t>https://www.nps.gov/articles/nps-geodiversity-atlas-biscayne-national-park-florida.htm</a:t>
            </a:r>
          </a:p>
        </p:txBody>
      </p:sp>
      <p:sp>
        <p:nvSpPr>
          <p:cNvPr id="4" name="Slide Number Placeholder 3"/>
          <p:cNvSpPr>
            <a:spLocks noGrp="1"/>
          </p:cNvSpPr>
          <p:nvPr>
            <p:ph type="sldNum" sz="quarter" idx="5"/>
          </p:nvPr>
        </p:nvSpPr>
        <p:spPr/>
        <p:txBody>
          <a:bodyPr/>
          <a:lstStyle/>
          <a:p>
            <a:fld id="{EFD85BC9-F399-4A5E-BCE5-97CBC532E568}" type="slidenum">
              <a:rPr lang="en-US" smtClean="0"/>
              <a:pPr/>
              <a:t>117</a:t>
            </a:fld>
            <a:endParaRPr lang="en-US" dirty="0"/>
          </a:p>
        </p:txBody>
      </p:sp>
    </p:spTree>
    <p:extLst>
      <p:ext uri="{BB962C8B-B14F-4D97-AF65-F5344CB8AC3E}">
        <p14:creationId xmlns:p14="http://schemas.microsoft.com/office/powerpoint/2010/main" val="3788945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https://edis.ifas.ufl.edu/publication/UW208</a:t>
            </a:r>
          </a:p>
        </p:txBody>
      </p:sp>
      <p:sp>
        <p:nvSpPr>
          <p:cNvPr id="4" name="Slide Number Placeholder 3"/>
          <p:cNvSpPr>
            <a:spLocks noGrp="1"/>
          </p:cNvSpPr>
          <p:nvPr>
            <p:ph type="sldNum" sz="quarter" idx="5"/>
          </p:nvPr>
        </p:nvSpPr>
        <p:spPr/>
        <p:txBody>
          <a:bodyPr/>
          <a:lstStyle/>
          <a:p>
            <a:fld id="{EFD85BC9-F399-4A5E-BCE5-97CBC532E568}" type="slidenum">
              <a:rPr lang="en-US" smtClean="0"/>
              <a:pPr/>
              <a:t>118</a:t>
            </a:fld>
            <a:endParaRPr lang="en-US" dirty="0"/>
          </a:p>
        </p:txBody>
      </p:sp>
    </p:spTree>
    <p:extLst>
      <p:ext uri="{BB962C8B-B14F-4D97-AF65-F5344CB8AC3E}">
        <p14:creationId xmlns:p14="http://schemas.microsoft.com/office/powerpoint/2010/main" val="169838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88BBDD-9CC7-44E6-922A-18669A4E8BEF}"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https://en.wikipedia.org/wiki/Mid-Atlantic_Ridge</a:t>
            </a:r>
          </a:p>
          <a:p>
            <a:r>
              <a:rPr lang="en-US" sz="1200" b="0" i="0" kern="1200" dirty="0">
                <a:solidFill>
                  <a:schemeClr val="tx1"/>
                </a:solidFill>
                <a:latin typeface="+mn-lt"/>
                <a:ea typeface="+mn-ea"/>
                <a:cs typeface="+mn-cs"/>
              </a:rPr>
              <a:t>The </a:t>
            </a:r>
            <a:r>
              <a:rPr lang="en-US" sz="1200" b="1" i="0" kern="1200" dirty="0">
                <a:solidFill>
                  <a:schemeClr val="tx1"/>
                </a:solidFill>
                <a:latin typeface="+mn-lt"/>
                <a:ea typeface="+mn-ea"/>
                <a:cs typeface="+mn-cs"/>
              </a:rPr>
              <a:t>Mid-Atlantic Ridge (MAR)</a:t>
            </a:r>
            <a:r>
              <a:rPr lang="en-US" sz="1200" b="0" i="0" kern="1200" dirty="0">
                <a:solidFill>
                  <a:schemeClr val="tx1"/>
                </a:solidFill>
                <a:latin typeface="+mn-lt"/>
                <a:ea typeface="+mn-ea"/>
                <a:cs typeface="+mn-cs"/>
              </a:rPr>
              <a:t> is a </a:t>
            </a:r>
            <a:r>
              <a:rPr lang="en-US" sz="1200" b="0" i="0" u="none" strike="noStrike" kern="1200" dirty="0">
                <a:solidFill>
                  <a:schemeClr val="tx1"/>
                </a:solidFill>
                <a:latin typeface="+mn-lt"/>
                <a:ea typeface="+mn-ea"/>
                <a:cs typeface="+mn-cs"/>
                <a:hlinkClick r:id="rId3" tooltip="Mid-ocean ridge"/>
              </a:rPr>
              <a:t>mid-ocean ridge</a:t>
            </a:r>
            <a:r>
              <a:rPr lang="en-US" sz="1200" b="0" i="0" kern="1200" dirty="0">
                <a:solidFill>
                  <a:schemeClr val="tx1"/>
                </a:solidFill>
                <a:latin typeface="+mn-lt"/>
                <a:ea typeface="+mn-ea"/>
                <a:cs typeface="+mn-cs"/>
              </a:rPr>
              <a:t>, a </a:t>
            </a:r>
            <a:r>
              <a:rPr lang="en-US" sz="1200" b="0" i="0" u="none" strike="noStrike" kern="1200" dirty="0">
                <a:solidFill>
                  <a:schemeClr val="tx1"/>
                </a:solidFill>
                <a:latin typeface="+mn-lt"/>
                <a:ea typeface="+mn-ea"/>
                <a:cs typeface="+mn-cs"/>
                <a:hlinkClick r:id="rId4" tooltip="Divergent boundary"/>
              </a:rPr>
              <a:t>divergent</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 tooltip="Plate tectonics"/>
              </a:rPr>
              <a:t>tectonic plate</a:t>
            </a:r>
            <a:r>
              <a:rPr lang="en-US" sz="1200" b="0" i="0" kern="1200" dirty="0">
                <a:solidFill>
                  <a:schemeClr val="tx1"/>
                </a:solidFill>
                <a:latin typeface="+mn-lt"/>
                <a:ea typeface="+mn-ea"/>
                <a:cs typeface="+mn-cs"/>
              </a:rPr>
              <a:t> or constructive plate boundary located along the floor of the </a:t>
            </a:r>
            <a:r>
              <a:rPr lang="en-US" sz="1200" b="0" i="0" u="none" strike="noStrike" kern="1200" dirty="0">
                <a:solidFill>
                  <a:schemeClr val="tx1"/>
                </a:solidFill>
                <a:latin typeface="+mn-lt"/>
                <a:ea typeface="+mn-ea"/>
                <a:cs typeface="+mn-cs"/>
                <a:hlinkClick r:id="rId6" tooltip="Atlantic Ocean"/>
              </a:rPr>
              <a:t>Atlantic Ocean</a:t>
            </a:r>
            <a:r>
              <a:rPr lang="en-US" sz="1200" b="0" i="0" kern="1200" dirty="0">
                <a:solidFill>
                  <a:schemeClr val="tx1"/>
                </a:solidFill>
                <a:latin typeface="+mn-lt"/>
                <a:ea typeface="+mn-ea"/>
                <a:cs typeface="+mn-cs"/>
              </a:rPr>
              <a:t>, and part of the </a:t>
            </a:r>
            <a:r>
              <a:rPr lang="en-US" sz="1200" b="0" i="0" u="none" strike="noStrike" kern="1200" dirty="0">
                <a:solidFill>
                  <a:schemeClr val="tx1"/>
                </a:solidFill>
                <a:latin typeface="+mn-lt"/>
                <a:ea typeface="+mn-ea"/>
                <a:cs typeface="+mn-cs"/>
                <a:hlinkClick r:id="rId7" tooltip="List of mountain ranges"/>
              </a:rPr>
              <a:t>longest mountain range in the world</a:t>
            </a:r>
            <a:r>
              <a:rPr lang="en-US" sz="1200" b="0" i="0" kern="1200" dirty="0">
                <a:solidFill>
                  <a:schemeClr val="tx1"/>
                </a:solidFill>
                <a:latin typeface="+mn-lt"/>
                <a:ea typeface="+mn-ea"/>
                <a:cs typeface="+mn-cs"/>
              </a:rPr>
              <a:t>. In the North Atlantic, it separates the </a:t>
            </a:r>
            <a:r>
              <a:rPr lang="en-US" sz="1200" b="0" i="0" u="none" strike="noStrike" kern="1200" dirty="0">
                <a:solidFill>
                  <a:schemeClr val="tx1"/>
                </a:solidFill>
                <a:latin typeface="+mn-lt"/>
                <a:ea typeface="+mn-ea"/>
                <a:cs typeface="+mn-cs"/>
                <a:hlinkClick r:id="rId8" tooltip="Eurasian Plate"/>
              </a:rPr>
              <a:t>Eurasian</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9" tooltip="North American Plate"/>
              </a:rPr>
              <a:t>North American Plates</a:t>
            </a:r>
            <a:r>
              <a:rPr lang="en-US" sz="1200" b="0" i="0" kern="1200" dirty="0">
                <a:solidFill>
                  <a:schemeClr val="tx1"/>
                </a:solidFill>
                <a:latin typeface="+mn-lt"/>
                <a:ea typeface="+mn-ea"/>
                <a:cs typeface="+mn-cs"/>
              </a:rPr>
              <a:t>, whereas in the South Atlantic it separates the </a:t>
            </a:r>
            <a:r>
              <a:rPr lang="en-US" sz="1200" b="0" i="0" u="none" strike="noStrike" kern="1200" dirty="0">
                <a:solidFill>
                  <a:schemeClr val="tx1"/>
                </a:solidFill>
                <a:latin typeface="+mn-lt"/>
                <a:ea typeface="+mn-ea"/>
                <a:cs typeface="+mn-cs"/>
                <a:hlinkClick r:id="rId10" tooltip="African Plate"/>
              </a:rPr>
              <a:t>African</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1" tooltip="South American Plate"/>
              </a:rPr>
              <a:t>South American Plates</a:t>
            </a:r>
            <a:r>
              <a:rPr lang="en-US" sz="1200" b="0" i="0" kern="1200" dirty="0">
                <a:solidFill>
                  <a:schemeClr val="tx1"/>
                </a:solidFill>
                <a:latin typeface="+mn-lt"/>
                <a:ea typeface="+mn-ea"/>
                <a:cs typeface="+mn-cs"/>
              </a:rPr>
              <a:t>. The Ridge extends from a junction with the </a:t>
            </a:r>
            <a:r>
              <a:rPr lang="en-US" sz="1200" b="0" i="0" u="none" strike="noStrike" kern="1200" dirty="0" err="1">
                <a:solidFill>
                  <a:schemeClr val="tx1"/>
                </a:solidFill>
                <a:latin typeface="+mn-lt"/>
                <a:ea typeface="+mn-ea"/>
                <a:cs typeface="+mn-cs"/>
                <a:hlinkClick r:id="rId12" tooltip="Gakkel Ridge"/>
              </a:rPr>
              <a:t>Gakkel</a:t>
            </a:r>
            <a:r>
              <a:rPr lang="en-US" sz="1200" b="0" i="0" u="none" strike="noStrike" kern="1200" dirty="0">
                <a:solidFill>
                  <a:schemeClr val="tx1"/>
                </a:solidFill>
                <a:latin typeface="+mn-lt"/>
                <a:ea typeface="+mn-ea"/>
                <a:cs typeface="+mn-cs"/>
                <a:hlinkClick r:id="rId12" tooltip="Gakkel Ridge"/>
              </a:rPr>
              <a:t> Ridge</a:t>
            </a:r>
            <a:r>
              <a:rPr lang="en-US" sz="1200" b="0" i="0" kern="1200" dirty="0">
                <a:solidFill>
                  <a:schemeClr val="tx1"/>
                </a:solidFill>
                <a:latin typeface="+mn-lt"/>
                <a:ea typeface="+mn-ea"/>
                <a:cs typeface="+mn-cs"/>
              </a:rPr>
              <a:t> (Mid-Arctic Ridge) northeast of </a:t>
            </a:r>
            <a:r>
              <a:rPr lang="en-US" sz="1200" b="0" i="0" u="none" strike="noStrike" kern="1200" dirty="0">
                <a:solidFill>
                  <a:schemeClr val="tx1"/>
                </a:solidFill>
                <a:latin typeface="+mn-lt"/>
                <a:ea typeface="+mn-ea"/>
                <a:cs typeface="+mn-cs"/>
                <a:hlinkClick r:id="rId13" tooltip="Greenland"/>
              </a:rPr>
              <a:t>Greenland</a:t>
            </a:r>
            <a:r>
              <a:rPr lang="en-US" sz="1200" b="0" i="0" kern="1200" dirty="0">
                <a:solidFill>
                  <a:schemeClr val="tx1"/>
                </a:solidFill>
                <a:latin typeface="+mn-lt"/>
                <a:ea typeface="+mn-ea"/>
                <a:cs typeface="+mn-cs"/>
              </a:rPr>
              <a:t> southward to the </a:t>
            </a:r>
            <a:r>
              <a:rPr lang="en-US" sz="1200" b="0" i="0" u="none" strike="noStrike" kern="1200" dirty="0">
                <a:solidFill>
                  <a:schemeClr val="tx1"/>
                </a:solidFill>
                <a:latin typeface="+mn-lt"/>
                <a:ea typeface="+mn-ea"/>
                <a:cs typeface="+mn-cs"/>
                <a:hlinkClick r:id="rId14" tooltip="Bouvet Triple Junction"/>
              </a:rPr>
              <a:t>Bouvet Triple Junction</a:t>
            </a:r>
            <a:r>
              <a:rPr lang="en-US" sz="1200" b="0" i="0" kern="1200" dirty="0">
                <a:solidFill>
                  <a:schemeClr val="tx1"/>
                </a:solidFill>
                <a:latin typeface="+mn-lt"/>
                <a:ea typeface="+mn-ea"/>
                <a:cs typeface="+mn-cs"/>
              </a:rPr>
              <a:t> in the South Atlantic. The ridge sits atop a geologic feature known as the </a:t>
            </a:r>
            <a:r>
              <a:rPr lang="en-US" sz="1200" b="1" i="0" kern="1200" dirty="0">
                <a:solidFill>
                  <a:schemeClr val="tx1"/>
                </a:solidFill>
                <a:latin typeface="+mn-lt"/>
                <a:ea typeface="+mn-ea"/>
                <a:cs typeface="+mn-cs"/>
              </a:rPr>
              <a:t>Mid-Atlantic Rise</a:t>
            </a:r>
            <a:r>
              <a:rPr lang="en-US" sz="1200" b="0" i="0" kern="1200" dirty="0">
                <a:solidFill>
                  <a:schemeClr val="tx1"/>
                </a:solidFill>
                <a:latin typeface="+mn-lt"/>
                <a:ea typeface="+mn-ea"/>
                <a:cs typeface="+mn-cs"/>
              </a:rPr>
              <a:t>, which is a progressive bulge that runs the length of the Atlantic Ocean, with the ridge resting on the highest point of this linear bulge. This bulge is thought to be caused by upward convective forces in the </a:t>
            </a:r>
            <a:r>
              <a:rPr lang="en-US" sz="1200" b="0" i="0" u="none" strike="noStrike" kern="1200" dirty="0" err="1">
                <a:solidFill>
                  <a:schemeClr val="tx1"/>
                </a:solidFill>
                <a:latin typeface="+mn-lt"/>
                <a:ea typeface="+mn-ea"/>
                <a:cs typeface="+mn-cs"/>
                <a:hlinkClick r:id="rId15" tooltip="Asthenosphere"/>
              </a:rPr>
              <a:t>asthenosphere</a:t>
            </a:r>
            <a:r>
              <a:rPr lang="en-US" sz="1200" b="0" i="0" kern="1200" dirty="0" err="1">
                <a:solidFill>
                  <a:schemeClr val="tx1"/>
                </a:solidFill>
                <a:latin typeface="+mn-lt"/>
                <a:ea typeface="+mn-ea"/>
                <a:cs typeface="+mn-cs"/>
              </a:rPr>
              <a:t>pushing</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16" tooltip="Oceanic crust"/>
              </a:rPr>
              <a:t>oceanic crust</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7" tooltip="Lithosphere"/>
              </a:rPr>
              <a:t>lithosphere</a:t>
            </a:r>
            <a:r>
              <a:rPr lang="en-US" sz="1200" b="0" i="0" kern="1200" dirty="0">
                <a:solidFill>
                  <a:schemeClr val="tx1"/>
                </a:solidFill>
                <a:latin typeface="+mn-lt"/>
                <a:ea typeface="+mn-ea"/>
                <a:cs typeface="+mn-cs"/>
              </a:rPr>
              <a:t>.</a:t>
            </a:r>
            <a:endParaRPr lang="en-US" dirty="0"/>
          </a:p>
          <a:p>
            <a:endParaRPr lang="en-US" dirty="0"/>
          </a:p>
          <a:p>
            <a:r>
              <a:rPr lang="en-US" dirty="0"/>
              <a:t>https://en.wikipedia.org/wiki/Mariana_Trench</a:t>
            </a:r>
          </a:p>
          <a:p>
            <a:r>
              <a:rPr lang="en-US" sz="1200" b="0" i="0" kern="1200" dirty="0">
                <a:solidFill>
                  <a:schemeClr val="tx1"/>
                </a:solidFill>
                <a:latin typeface="+mn-lt"/>
                <a:ea typeface="+mn-ea"/>
                <a:cs typeface="+mn-cs"/>
              </a:rPr>
              <a:t>The Mariana Trench is part of the </a:t>
            </a:r>
            <a:r>
              <a:rPr lang="en-US" sz="1200" b="0" i="0" u="none" strike="noStrike" kern="1200" dirty="0" err="1">
                <a:solidFill>
                  <a:schemeClr val="tx1"/>
                </a:solidFill>
                <a:latin typeface="+mn-lt"/>
                <a:ea typeface="+mn-ea"/>
                <a:cs typeface="+mn-cs"/>
                <a:hlinkClick r:id="rId18" tooltip="Izu-Bonin-Mariana Arc"/>
              </a:rPr>
              <a:t>Izu</a:t>
            </a:r>
            <a:r>
              <a:rPr lang="en-US" sz="1200" b="0" i="0" u="none" strike="noStrike" kern="1200" dirty="0">
                <a:solidFill>
                  <a:schemeClr val="tx1"/>
                </a:solidFill>
                <a:latin typeface="+mn-lt"/>
                <a:ea typeface="+mn-ea"/>
                <a:cs typeface="+mn-cs"/>
                <a:hlinkClick r:id="rId18" tooltip="Izu-Bonin-Mariana Arc"/>
              </a:rPr>
              <a:t>-Bonin-Mariana</a:t>
            </a:r>
            <a:r>
              <a:rPr lang="en-US" sz="1200" b="0" i="0" kern="1200" dirty="0">
                <a:solidFill>
                  <a:schemeClr val="tx1"/>
                </a:solidFill>
                <a:latin typeface="+mn-lt"/>
                <a:ea typeface="+mn-ea"/>
                <a:cs typeface="+mn-cs"/>
              </a:rPr>
              <a:t> </a:t>
            </a:r>
            <a:r>
              <a:rPr lang="en-US" sz="1200" b="0" i="0" u="none" strike="noStrike" kern="1200" dirty="0" err="1">
                <a:solidFill>
                  <a:schemeClr val="tx1"/>
                </a:solidFill>
                <a:latin typeface="+mn-lt"/>
                <a:ea typeface="+mn-ea"/>
                <a:cs typeface="+mn-cs"/>
                <a:hlinkClick r:id="rId19" tooltip="Subduction"/>
              </a:rPr>
              <a:t>subduction</a:t>
            </a:r>
            <a:r>
              <a:rPr lang="en-US" sz="1200" b="0" i="0" kern="1200" dirty="0">
                <a:solidFill>
                  <a:schemeClr val="tx1"/>
                </a:solidFill>
                <a:latin typeface="+mn-lt"/>
                <a:ea typeface="+mn-ea"/>
                <a:cs typeface="+mn-cs"/>
              </a:rPr>
              <a:t> system that forms the </a:t>
            </a:r>
            <a:r>
              <a:rPr lang="en-US" sz="1200" b="0" i="0" u="none" strike="noStrike" kern="1200" dirty="0">
                <a:solidFill>
                  <a:schemeClr val="tx1"/>
                </a:solidFill>
                <a:latin typeface="+mn-lt"/>
                <a:ea typeface="+mn-ea"/>
                <a:cs typeface="+mn-cs"/>
                <a:hlinkClick r:id="rId20" tooltip="Convergent boundary"/>
              </a:rPr>
              <a:t>boundary</a:t>
            </a:r>
            <a:r>
              <a:rPr lang="en-US" sz="1200" b="0" i="0" kern="1200" dirty="0">
                <a:solidFill>
                  <a:schemeClr val="tx1"/>
                </a:solidFill>
                <a:latin typeface="+mn-lt"/>
                <a:ea typeface="+mn-ea"/>
                <a:cs typeface="+mn-cs"/>
              </a:rPr>
              <a:t> between two </a:t>
            </a:r>
            <a:r>
              <a:rPr lang="en-US" sz="1200" b="0" i="0" u="none" strike="noStrike" kern="1200" dirty="0">
                <a:solidFill>
                  <a:schemeClr val="tx1"/>
                </a:solidFill>
                <a:latin typeface="+mn-lt"/>
                <a:ea typeface="+mn-ea"/>
                <a:cs typeface="+mn-cs"/>
                <a:hlinkClick r:id="rId21" tooltip="Tectonic plate"/>
              </a:rPr>
              <a:t>tectonic plates</a:t>
            </a:r>
            <a:r>
              <a:rPr lang="en-US" sz="1200" b="0" i="0" kern="1200" dirty="0">
                <a:solidFill>
                  <a:schemeClr val="tx1"/>
                </a:solidFill>
                <a:latin typeface="+mn-lt"/>
                <a:ea typeface="+mn-ea"/>
                <a:cs typeface="+mn-cs"/>
              </a:rPr>
              <a:t>. In this system, the western edge of one plate, the </a:t>
            </a:r>
            <a:r>
              <a:rPr lang="en-US" sz="1200" b="0" i="0" u="none" strike="noStrike" kern="1200" dirty="0">
                <a:solidFill>
                  <a:schemeClr val="tx1"/>
                </a:solidFill>
                <a:latin typeface="+mn-lt"/>
                <a:ea typeface="+mn-ea"/>
                <a:cs typeface="+mn-cs"/>
                <a:hlinkClick r:id="rId22" tooltip="Pacific Plate"/>
              </a:rPr>
              <a:t>Pacific Plate</a:t>
            </a:r>
            <a:r>
              <a:rPr lang="en-US" sz="1200" b="0" i="0" kern="1200" dirty="0">
                <a:solidFill>
                  <a:schemeClr val="tx1"/>
                </a:solidFill>
                <a:latin typeface="+mn-lt"/>
                <a:ea typeface="+mn-ea"/>
                <a:cs typeface="+mn-cs"/>
              </a:rPr>
              <a:t>, is </a:t>
            </a:r>
            <a:r>
              <a:rPr lang="en-US" sz="1200" b="0" i="0" u="none" strike="noStrike" kern="1200" dirty="0" err="1">
                <a:solidFill>
                  <a:schemeClr val="tx1"/>
                </a:solidFill>
                <a:latin typeface="+mn-lt"/>
                <a:ea typeface="+mn-ea"/>
                <a:cs typeface="+mn-cs"/>
                <a:hlinkClick r:id="rId19" tooltip="Subduction"/>
              </a:rPr>
              <a:t>subducted</a:t>
            </a:r>
            <a:r>
              <a:rPr lang="en-US" sz="1200" b="0" i="0" kern="1200" dirty="0">
                <a:solidFill>
                  <a:schemeClr val="tx1"/>
                </a:solidFill>
                <a:latin typeface="+mn-lt"/>
                <a:ea typeface="+mn-ea"/>
                <a:cs typeface="+mn-cs"/>
              </a:rPr>
              <a:t> (i.e., thrust) beneath the smaller </a:t>
            </a:r>
            <a:r>
              <a:rPr lang="en-US" sz="1200" b="0" i="0" u="none" strike="noStrike" kern="1200" dirty="0">
                <a:solidFill>
                  <a:schemeClr val="tx1"/>
                </a:solidFill>
                <a:latin typeface="+mn-lt"/>
                <a:ea typeface="+mn-ea"/>
                <a:cs typeface="+mn-cs"/>
                <a:hlinkClick r:id="rId23" tooltip="Mariana Plate"/>
              </a:rPr>
              <a:t>Mariana Plate</a:t>
            </a:r>
            <a:r>
              <a:rPr lang="en-US" sz="1200" b="0" i="0" kern="1200" dirty="0">
                <a:solidFill>
                  <a:schemeClr val="tx1"/>
                </a:solidFill>
                <a:latin typeface="+mn-lt"/>
                <a:ea typeface="+mn-ea"/>
                <a:cs typeface="+mn-cs"/>
              </a:rPr>
              <a:t> that lies to the west. Crustal material at the western edge of the Pacific Plate is some of the oldest oceanic crust on earth (up to 170 million years old), and is therefore cooler and more dense; hence its great height difference relative to the higher-riding (and younger) Mariana Plate. The deepest area at the plate boundary is the Mariana Trench proper.</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25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32DB9C5D-A997-4925-B655-FA6C827A3A9A}" type="slidenum">
              <a:rPr lang="en-US"/>
              <a:pPr>
                <a:defRPr/>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1/23/2024</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extLst>
      <p:ext uri="{BB962C8B-B14F-4D97-AF65-F5344CB8AC3E}">
        <p14:creationId xmlns:p14="http://schemas.microsoft.com/office/powerpoint/2010/main" val="170529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1/23/2024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2.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legendsofamerica.com/appalachian-trai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2" Type="http://schemas.openxmlformats.org/officeDocument/2006/relationships/hyperlink" Target="https://en.wikipedia.org/wiki/Carter_G._Woodson"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ww.pngall.com/hammock-png/" TargetMode="External"/><Relationship Id="rId5" Type="http://schemas.openxmlformats.org/officeDocument/2006/relationships/image" Target="../media/image90.png"/><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hyperlink" Target="https://www.d-maps.com/m/america/facatlamnord/facatlamnord07.gif" TargetMode="External"/><Relationship Id="rId13" Type="http://schemas.openxmlformats.org/officeDocument/2006/relationships/hyperlink" Target="https://en.wikipedia.org/wiki/Avalonia" TargetMode="External"/><Relationship Id="rId18" Type="http://schemas.openxmlformats.org/officeDocument/2006/relationships/hyperlink" Target="https://www.nps.gov/shen/learn/historyculture/ccc.htm" TargetMode="External"/><Relationship Id="rId26" Type="http://schemas.openxmlformats.org/officeDocument/2006/relationships/hyperlink" Target="https://antigravitygear.com/wp-content/uploads/2016/07/Anatomy-of-a-PPF-1.png" TargetMode="External"/><Relationship Id="rId3" Type="http://schemas.openxmlformats.org/officeDocument/2006/relationships/slideLayout" Target="../slideLayouts/slideLayout7.xml"/><Relationship Id="rId21" Type="http://schemas.openxmlformats.org/officeDocument/2006/relationships/hyperlink" Target="https://www.usgs.gov/geology-and-ecology-of-national-parks/geology-and-hydrology-everglades-national-park" TargetMode="External"/><Relationship Id="rId7" Type="http://schemas.openxmlformats.org/officeDocument/2006/relationships/hyperlink" Target="https://geo.libretexts.org/Bookshelves/Geology/Physical_Geology_(Earle)/10%3A_Plate_Tectonics/10.05%3A_Mechanisms_for_Plate_Motion" TargetMode="External"/><Relationship Id="rId12" Type="http://schemas.openxmlformats.org/officeDocument/2006/relationships/hyperlink" Target="https://en.wikipedia.org/wiki/Newfoundland_and_Labrador" TargetMode="External"/><Relationship Id="rId17" Type="http://schemas.openxmlformats.org/officeDocument/2006/relationships/hyperlink" Target="https://en.wikipedia.org/wiki/Florence_Bascom" TargetMode="External"/><Relationship Id="rId25" Type="http://schemas.openxmlformats.org/officeDocument/2006/relationships/hyperlink" Target="https://appalachiantrail.org/explore/hike-the-a-t/thru-hiking/2000-milers/" TargetMode="External"/><Relationship Id="rId2" Type="http://schemas.openxmlformats.org/officeDocument/2006/relationships/audio" Target="../media/media1.mp3"/><Relationship Id="rId16" Type="http://schemas.openxmlformats.org/officeDocument/2006/relationships/hyperlink" Target="https://www.legendsofamerica.com/wp-content/uploads/2019/01/ATTrailMap-nps.jpg" TargetMode="External"/><Relationship Id="rId20" Type="http://schemas.openxmlformats.org/officeDocument/2006/relationships/hyperlink" Target="https://www.nps.gov/neri/learn/historyculture/carter-g-woodson.htm" TargetMode="External"/><Relationship Id="rId29" Type="http://schemas.openxmlformats.org/officeDocument/2006/relationships/image" Target="../media/image8.png"/><Relationship Id="rId1" Type="http://schemas.microsoft.com/office/2007/relationships/media" Target="../media/media1.mp3"/><Relationship Id="rId6" Type="http://schemas.openxmlformats.org/officeDocument/2006/relationships/hyperlink" Target="https://en.wikipedia.org/wiki/Terrane" TargetMode="External"/><Relationship Id="rId11" Type="http://schemas.openxmlformats.org/officeDocument/2006/relationships/hyperlink" Target="https://www.worldatlas.com/webimage/countrys/nalnd3.htm" TargetMode="External"/><Relationship Id="rId24" Type="http://schemas.openxmlformats.org/officeDocument/2006/relationships/hyperlink" Target="https://taketones.com/tags/mountain" TargetMode="External"/><Relationship Id="rId5" Type="http://schemas.openxmlformats.org/officeDocument/2006/relationships/hyperlink" Target="https://en.wikipedia.org/wiki/Mantle_(geology)" TargetMode="External"/><Relationship Id="rId15" Type="http://schemas.openxmlformats.org/officeDocument/2006/relationships/hyperlink" Target="https://parks.canada.ca/pn-np/nl/terranova" TargetMode="External"/><Relationship Id="rId23" Type="http://schemas.openxmlformats.org/officeDocument/2006/relationships/hyperlink" Target="https://edis.ifas.ufl.edu/publication/UW208" TargetMode="External"/><Relationship Id="rId28" Type="http://schemas.openxmlformats.org/officeDocument/2006/relationships/image" Target="../media/image13.png"/><Relationship Id="rId10" Type="http://schemas.openxmlformats.org/officeDocument/2006/relationships/hyperlink" Target="https://www.worldatlas.com/webimage/countrys/nanewlnd.gif" TargetMode="External"/><Relationship Id="rId19" Type="http://schemas.openxmlformats.org/officeDocument/2006/relationships/hyperlink" Target="https://www.snp.guide/p/civilian-conservation-corps-ccc.html" TargetMode="External"/><Relationship Id="rId4" Type="http://schemas.openxmlformats.org/officeDocument/2006/relationships/hyperlink" Target="https://www.geolsoc.org.uk/Plate-Tectonics/Chap2-What-is-a-Plate" TargetMode="External"/><Relationship Id="rId9" Type="http://schemas.openxmlformats.org/officeDocument/2006/relationships/hyperlink" Target="https://www.wwftc.com/wp-content/uploads/2020/06/map-of-north-america1.gif" TargetMode="External"/><Relationship Id="rId14" Type="http://schemas.openxmlformats.org/officeDocument/2006/relationships/hyperlink" Target="https://parks.canada.ca/pn-np/nl/grosmorne" TargetMode="External"/><Relationship Id="rId22" Type="http://schemas.openxmlformats.org/officeDocument/2006/relationships/hyperlink" Target="https://www.nps.gov/articles/nps-geodiversity-atlas-biscayne-national-park-florida.htm" TargetMode="External"/><Relationship Id="rId27" Type="http://schemas.openxmlformats.org/officeDocument/2006/relationships/image" Target="../media/image99.gif"/></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chinesegrandma.com/2012/01/tea-egg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chinesegrandma.com/2012/01/tea-eggs/" TargetMode="Externa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clipground.com/water-boiling-clipart.html"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clipground.com/water-boiling-clipart.html" TargetMode="External"/><Relationship Id="rId5" Type="http://schemas.openxmlformats.org/officeDocument/2006/relationships/image" Target="../media/image20.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geo.libretexts.org/Bookshelves/Geology/Physical_Geology_(Earle)/10%3A_Plate_Tectonics/10.05%3A_Mechanisms_for_Plate_Motion"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ryrXAGY1dmE?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30.gif"/></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gif"/></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5.gif"/></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6.gif"/><Relationship Id="rId4" Type="http://schemas.openxmlformats.org/officeDocument/2006/relationships/image" Target="../media/image35.gif"/></Relationships>
</file>

<file path=ppt/slides/_rels/slide4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gif"/></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55.xml.rels><?xml version="1.0" encoding="UTF-8" standalone="yes"?>
<Relationships xmlns="http://schemas.openxmlformats.org/package/2006/relationships"><Relationship Id="rId3" Type="http://schemas.openxmlformats.org/officeDocument/2006/relationships/hyperlink" Target="https://www.pngall.com/check-mark-png/"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upload.wikimedia.org/wikipedia/commons/8/82/Laurasia-Gondwana.sv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upload.wikimedia.org/wikipedia/commons/8/82/Laurasia-Gondwana.svg" TargetMode="Externa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hyperlink" Target="//upload.wikimedia.org/wikipedia/commons/8/82/Laurasia-Gondwana.sv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academic.emporia.edu/aberjame/student/pachuta1/glossary.htm"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www.pngall.com/check-mark-png/"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hyperlink" Target="https://www.pngall.com/check-mark-png/"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pngall.com/check-mark-png/"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geeksvgs.com/id/33379" TargetMode="External"/><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2" Type="http://schemas.openxmlformats.org/officeDocument/2006/relationships/hyperlink" Target="https://whc.unesco.org/en/list/4"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23331"/>
            <a:ext cx="9139237" cy="5934670"/>
            <a:chOff x="-4763" y="923331"/>
            <a:chExt cx="9139237" cy="5934670"/>
          </a:xfrm>
        </p:grpSpPr>
        <p:grpSp>
          <p:nvGrpSpPr>
            <p:cNvPr id="9" name="Group 1"/>
            <p:cNvGrpSpPr/>
            <p:nvPr/>
          </p:nvGrpSpPr>
          <p:grpSpPr>
            <a:xfrm>
              <a:off x="-4763" y="923331"/>
              <a:ext cx="9139237" cy="5934670"/>
              <a:chOff x="-4763" y="923331"/>
              <a:chExt cx="9139237" cy="5934670"/>
            </a:xfrm>
          </p:grpSpPr>
          <p:pic>
            <p:nvPicPr>
              <p:cNvPr id="12" name="Picture 3"/>
              <p:cNvPicPr>
                <a:picLocks noChangeAspect="1" noChangeArrowheads="1"/>
              </p:cNvPicPr>
              <p:nvPr/>
            </p:nvPicPr>
            <p:blipFill>
              <a:blip r:embed="rId2"/>
              <a:srcRect/>
              <a:stretch>
                <a:fillRect/>
              </a:stretch>
            </p:blipFill>
            <p:spPr bwMode="auto">
              <a:xfrm>
                <a:off x="-4763" y="923331"/>
                <a:ext cx="9139237" cy="5934670"/>
              </a:xfrm>
              <a:prstGeom prst="rect">
                <a:avLst/>
              </a:prstGeom>
              <a:noFill/>
              <a:ln w="9525">
                <a:noFill/>
                <a:miter lim="800000"/>
                <a:headEnd/>
                <a:tailEnd/>
              </a:ln>
              <a:effectLst/>
            </p:spPr>
          </p:pic>
          <p:grpSp>
            <p:nvGrpSpPr>
              <p:cNvPr id="13"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10"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 name="Rectangle 3"/>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16" name="Rectangle 15"/>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2133600" y="2514600"/>
            <a:ext cx="5181600" cy="1938992"/>
          </a:xfrm>
          <a:prstGeom prst="rect">
            <a:avLst/>
          </a:prstGeom>
          <a:noFill/>
        </p:spPr>
        <p:txBody>
          <a:bodyPr wrap="square" rtlCol="0">
            <a:spAutoFit/>
          </a:bodyPr>
          <a:lstStyle/>
          <a:p>
            <a:r>
              <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3989"/>
            <a:ext cx="9144000" cy="769441"/>
          </a:xfrm>
          <a:prstGeom prst="rect">
            <a:avLst/>
          </a:prstGeom>
        </p:spPr>
        <p:txBody>
          <a:bodyPr wrap="square">
            <a:spAutoFit/>
          </a:bodyPr>
          <a:lstStyle/>
          <a:p>
            <a:pPr algn="ctr"/>
            <a:r>
              <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EASTERN NORTH AMERICA</a:t>
            </a:r>
          </a:p>
        </p:txBody>
      </p:sp>
      <p:grpSp>
        <p:nvGrpSpPr>
          <p:cNvPr id="28" name="Group 27">
            <a:extLst>
              <a:ext uri="{FF2B5EF4-FFF2-40B4-BE49-F238E27FC236}">
                <a16:creationId xmlns:a16="http://schemas.microsoft.com/office/drawing/2014/main" id="{C72867D7-06E9-9317-FC3D-2D00A4ECCBCC}"/>
              </a:ext>
            </a:extLst>
          </p:cNvPr>
          <p:cNvGrpSpPr/>
          <p:nvPr/>
        </p:nvGrpSpPr>
        <p:grpSpPr>
          <a:xfrm>
            <a:off x="0" y="980536"/>
            <a:ext cx="9144000" cy="6007819"/>
            <a:chOff x="0" y="980536"/>
            <a:chExt cx="9144000" cy="6007819"/>
          </a:xfrm>
        </p:grpSpPr>
        <p:grpSp>
          <p:nvGrpSpPr>
            <p:cNvPr id="2" name="Group 15">
              <a:extLst>
                <a:ext uri="{FF2B5EF4-FFF2-40B4-BE49-F238E27FC236}">
                  <a16:creationId xmlns:a16="http://schemas.microsoft.com/office/drawing/2014/main" id="{14975900-071C-F2DB-5126-BC738A8C7249}"/>
                </a:ext>
              </a:extLst>
            </p:cNvPr>
            <p:cNvGrpSpPr/>
            <p:nvPr/>
          </p:nvGrpSpPr>
          <p:grpSpPr>
            <a:xfrm>
              <a:off x="4763" y="1004887"/>
              <a:ext cx="9139237" cy="5853113"/>
              <a:chOff x="0" y="1004887"/>
              <a:chExt cx="9139237" cy="5853113"/>
            </a:xfrm>
          </p:grpSpPr>
          <p:grpSp>
            <p:nvGrpSpPr>
              <p:cNvPr id="3" name="Group 1">
                <a:extLst>
                  <a:ext uri="{FF2B5EF4-FFF2-40B4-BE49-F238E27FC236}">
                    <a16:creationId xmlns:a16="http://schemas.microsoft.com/office/drawing/2014/main" id="{53E58CC2-E2A3-6F99-F264-5CFEA24F78AB}"/>
                  </a:ext>
                </a:extLst>
              </p:cNvPr>
              <p:cNvGrpSpPr/>
              <p:nvPr/>
            </p:nvGrpSpPr>
            <p:grpSpPr>
              <a:xfrm>
                <a:off x="0" y="1004887"/>
                <a:ext cx="9139237" cy="5853113"/>
                <a:chOff x="0" y="1004887"/>
                <a:chExt cx="9139237" cy="5853113"/>
              </a:xfrm>
            </p:grpSpPr>
            <p:pic>
              <p:nvPicPr>
                <p:cNvPr id="6" name="Picture 3">
                  <a:extLst>
                    <a:ext uri="{FF2B5EF4-FFF2-40B4-BE49-F238E27FC236}">
                      <a16:creationId xmlns:a16="http://schemas.microsoft.com/office/drawing/2014/main" id="{6A1B8EBB-D58F-2C90-F178-B243EC79DC92}"/>
                    </a:ext>
                  </a:extLst>
                </p:cNvPr>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7" name="Group 9">
                  <a:extLst>
                    <a:ext uri="{FF2B5EF4-FFF2-40B4-BE49-F238E27FC236}">
                      <a16:creationId xmlns:a16="http://schemas.microsoft.com/office/drawing/2014/main" id="{E8D715D6-9988-A27D-3993-DDF2B5A61869}"/>
                    </a:ext>
                  </a:extLst>
                </p:cNvPr>
                <p:cNvGrpSpPr/>
                <p:nvPr/>
              </p:nvGrpSpPr>
              <p:grpSpPr>
                <a:xfrm>
                  <a:off x="3048000" y="4736592"/>
                  <a:ext cx="1135655" cy="368808"/>
                  <a:chOff x="3048000" y="4736592"/>
                  <a:chExt cx="1135655" cy="368808"/>
                </a:xfrm>
              </p:grpSpPr>
              <p:pic>
                <p:nvPicPr>
                  <p:cNvPr id="8" name="Picture 3">
                    <a:extLst>
                      <a:ext uri="{FF2B5EF4-FFF2-40B4-BE49-F238E27FC236}">
                        <a16:creationId xmlns:a16="http://schemas.microsoft.com/office/drawing/2014/main" id="{43EA006E-8A8D-3828-B2FF-2388ADAAFCA9}"/>
                      </a:ext>
                    </a:extLst>
                  </p:cNvPr>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7C2B8317-FE3D-0DCD-547F-0020341D4319}"/>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4" name="Picture 3">
                <a:extLst>
                  <a:ext uri="{FF2B5EF4-FFF2-40B4-BE49-F238E27FC236}">
                    <a16:creationId xmlns:a16="http://schemas.microsoft.com/office/drawing/2014/main" id="{14A5A9D4-A9F0-BAB2-97E0-E11A3FE65CB1}"/>
                  </a:ext>
                </a:extLst>
              </p:cNvPr>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898B4C9F-84D2-9DA7-CDC6-BBCA8FCEAB14}"/>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18" name="Freeform 32">
              <a:extLst>
                <a:ext uri="{FF2B5EF4-FFF2-40B4-BE49-F238E27FC236}">
                  <a16:creationId xmlns:a16="http://schemas.microsoft.com/office/drawing/2014/main" id="{E839554A-1B4D-F282-4752-601CD1B9C7A5}"/>
                </a:ext>
              </a:extLst>
            </p:cNvPr>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5CF726E-E72F-1667-0360-5A5FFE3A2F4D}"/>
                </a:ext>
              </a:extLst>
            </p:cNvPr>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2A85FBD-F254-349E-D672-8C81044E205E}"/>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823E65-6A1A-C4B4-9BFE-30442030E315}"/>
                </a:ext>
              </a:extLst>
            </p:cNvPr>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Freeform: Shape 28">
            <a:extLst>
              <a:ext uri="{FF2B5EF4-FFF2-40B4-BE49-F238E27FC236}">
                <a16:creationId xmlns:a16="http://schemas.microsoft.com/office/drawing/2014/main" id="{D4920A11-7EE4-EBFC-8B6A-0F9E5865D3A4}"/>
              </a:ext>
            </a:extLst>
          </p:cNvPr>
          <p:cNvSpPr/>
          <p:nvPr/>
        </p:nvSpPr>
        <p:spPr>
          <a:xfrm>
            <a:off x="6579846" y="160189"/>
            <a:ext cx="2558038" cy="6494611"/>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58038" h="6494611">
                <a:moveTo>
                  <a:pt x="2538754" y="55711"/>
                </a:moveTo>
                <a:cubicBezTo>
                  <a:pt x="2496421" y="-92456"/>
                  <a:pt x="2350371" y="91694"/>
                  <a:pt x="2272054" y="182711"/>
                </a:cubicBezTo>
                <a:cubicBezTo>
                  <a:pt x="2193737" y="273728"/>
                  <a:pt x="2134471" y="476928"/>
                  <a:pt x="2068854" y="601811"/>
                </a:cubicBezTo>
                <a:cubicBezTo>
                  <a:pt x="2003237" y="726694"/>
                  <a:pt x="1950321" y="785961"/>
                  <a:pt x="1878354" y="932011"/>
                </a:cubicBezTo>
                <a:cubicBezTo>
                  <a:pt x="1806387" y="1078061"/>
                  <a:pt x="1715371" y="1327828"/>
                  <a:pt x="1637054" y="1478111"/>
                </a:cubicBezTo>
                <a:cubicBezTo>
                  <a:pt x="1558737" y="1628394"/>
                  <a:pt x="1486771" y="1727878"/>
                  <a:pt x="1408454" y="1833711"/>
                </a:cubicBezTo>
                <a:cubicBezTo>
                  <a:pt x="1330137" y="1939544"/>
                  <a:pt x="1264521" y="2011511"/>
                  <a:pt x="1167154" y="2113111"/>
                </a:cubicBezTo>
                <a:cubicBezTo>
                  <a:pt x="1069787" y="2214711"/>
                  <a:pt x="906804" y="2354411"/>
                  <a:pt x="824254" y="2443311"/>
                </a:cubicBezTo>
                <a:cubicBezTo>
                  <a:pt x="741704" y="2532211"/>
                  <a:pt x="724771" y="2536444"/>
                  <a:pt x="671854" y="2646511"/>
                </a:cubicBezTo>
                <a:cubicBezTo>
                  <a:pt x="618937" y="2756578"/>
                  <a:pt x="553321" y="2972478"/>
                  <a:pt x="506754" y="3103711"/>
                </a:cubicBezTo>
                <a:cubicBezTo>
                  <a:pt x="460187" y="3234944"/>
                  <a:pt x="426321" y="3351361"/>
                  <a:pt x="392454" y="3433911"/>
                </a:cubicBezTo>
                <a:cubicBezTo>
                  <a:pt x="358587" y="3516461"/>
                  <a:pt x="358587" y="3493178"/>
                  <a:pt x="303554" y="3599011"/>
                </a:cubicBezTo>
                <a:cubicBezTo>
                  <a:pt x="248521" y="3704844"/>
                  <a:pt x="110937" y="3891111"/>
                  <a:pt x="62254" y="4068911"/>
                </a:cubicBezTo>
                <a:cubicBezTo>
                  <a:pt x="13571" y="4246711"/>
                  <a:pt x="-18179" y="4468961"/>
                  <a:pt x="11454" y="4665811"/>
                </a:cubicBezTo>
                <a:cubicBezTo>
                  <a:pt x="41087" y="4862661"/>
                  <a:pt x="140571" y="5055278"/>
                  <a:pt x="240054" y="5250011"/>
                </a:cubicBezTo>
                <a:cubicBezTo>
                  <a:pt x="339537" y="5444744"/>
                  <a:pt x="515221" y="5679694"/>
                  <a:pt x="608354" y="5834211"/>
                </a:cubicBezTo>
                <a:cubicBezTo>
                  <a:pt x="701487" y="5988728"/>
                  <a:pt x="754404" y="6083978"/>
                  <a:pt x="798854" y="6177111"/>
                </a:cubicBezTo>
                <a:cubicBezTo>
                  <a:pt x="843304" y="6270244"/>
                  <a:pt x="834837" y="6340094"/>
                  <a:pt x="875054" y="6393011"/>
                </a:cubicBezTo>
                <a:cubicBezTo>
                  <a:pt x="915271" y="6445928"/>
                  <a:pt x="987237" y="6494611"/>
                  <a:pt x="1040154" y="6494611"/>
                </a:cubicBezTo>
                <a:cubicBezTo>
                  <a:pt x="1093071" y="6494611"/>
                  <a:pt x="1167154" y="6469211"/>
                  <a:pt x="1192554" y="6393011"/>
                </a:cubicBezTo>
                <a:cubicBezTo>
                  <a:pt x="1217954" y="6316811"/>
                  <a:pt x="1232771" y="6187694"/>
                  <a:pt x="1192554" y="6037411"/>
                </a:cubicBezTo>
                <a:cubicBezTo>
                  <a:pt x="1152337" y="5887128"/>
                  <a:pt x="1021104" y="5645828"/>
                  <a:pt x="951254" y="5491311"/>
                </a:cubicBezTo>
                <a:cubicBezTo>
                  <a:pt x="881404" y="5336794"/>
                  <a:pt x="748054" y="5266944"/>
                  <a:pt x="773454" y="5110311"/>
                </a:cubicBezTo>
                <a:cubicBezTo>
                  <a:pt x="798854" y="4953678"/>
                  <a:pt x="995704" y="4716611"/>
                  <a:pt x="1103654" y="4551511"/>
                </a:cubicBezTo>
                <a:cubicBezTo>
                  <a:pt x="1211604" y="4386411"/>
                  <a:pt x="1353421" y="4227661"/>
                  <a:pt x="1421154" y="4119711"/>
                </a:cubicBezTo>
                <a:cubicBezTo>
                  <a:pt x="1488887" y="4011761"/>
                  <a:pt x="1529104" y="3982128"/>
                  <a:pt x="1510054" y="3903811"/>
                </a:cubicBezTo>
                <a:cubicBezTo>
                  <a:pt x="1491004" y="3825494"/>
                  <a:pt x="1321671" y="3702728"/>
                  <a:pt x="1306854" y="3649811"/>
                </a:cubicBezTo>
                <a:cubicBezTo>
                  <a:pt x="1292037" y="3596894"/>
                  <a:pt x="1389404" y="3658278"/>
                  <a:pt x="1421154" y="3586311"/>
                </a:cubicBezTo>
                <a:cubicBezTo>
                  <a:pt x="1452904" y="3514344"/>
                  <a:pt x="1476187" y="3332311"/>
                  <a:pt x="1497354" y="3218011"/>
                </a:cubicBezTo>
                <a:cubicBezTo>
                  <a:pt x="1518521" y="3103711"/>
                  <a:pt x="1471954" y="3008461"/>
                  <a:pt x="1548154" y="2900511"/>
                </a:cubicBezTo>
                <a:cubicBezTo>
                  <a:pt x="1624354" y="2792561"/>
                  <a:pt x="1903754" y="2661328"/>
                  <a:pt x="1954554" y="2570311"/>
                </a:cubicBezTo>
                <a:cubicBezTo>
                  <a:pt x="2005354" y="2479294"/>
                  <a:pt x="1846604" y="2434844"/>
                  <a:pt x="1852954" y="2354411"/>
                </a:cubicBezTo>
                <a:cubicBezTo>
                  <a:pt x="1859304" y="2273978"/>
                  <a:pt x="1924921" y="2161794"/>
                  <a:pt x="1992654" y="2087711"/>
                </a:cubicBezTo>
                <a:cubicBezTo>
                  <a:pt x="2060387" y="2013628"/>
                  <a:pt x="2187387" y="1983994"/>
                  <a:pt x="2259354" y="1909911"/>
                </a:cubicBezTo>
                <a:cubicBezTo>
                  <a:pt x="2331321" y="1835828"/>
                  <a:pt x="2380004" y="1782911"/>
                  <a:pt x="2424454" y="1643211"/>
                </a:cubicBezTo>
                <a:cubicBezTo>
                  <a:pt x="2468904" y="1503511"/>
                  <a:pt x="2509121" y="1336294"/>
                  <a:pt x="2526054" y="1071711"/>
                </a:cubicBezTo>
                <a:cubicBezTo>
                  <a:pt x="2542987" y="807128"/>
                  <a:pt x="2581087" y="203878"/>
                  <a:pt x="2538754" y="55711"/>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53000" y="1447800"/>
            <a:ext cx="762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90600"/>
            <a:ext cx="6629400" cy="6217087"/>
          </a:xfrm>
          <a:prstGeom prst="rect">
            <a:avLst/>
          </a:prstGeom>
          <a:solidFill>
            <a:srgbClr val="FFE9A3">
              <a:alpha val="64706"/>
            </a:srgbClr>
          </a:solidFill>
        </p:spPr>
        <p:txBody>
          <a:bodyPr wrap="square" rtlCol="0">
            <a:spAutoFit/>
          </a:bodyPr>
          <a:lstStyle/>
          <a:p>
            <a:endParaRPr lang="en-US" sz="2000" b="1" spc="-50" dirty="0">
              <a:ln>
                <a:solidFill>
                  <a:schemeClr val="accent5">
                    <a:lumMod val="50000"/>
                  </a:schemeClr>
                </a:solidFill>
              </a:ln>
              <a:solidFill>
                <a:schemeClr val="accent5">
                  <a:lumMod val="50000"/>
                </a:schemeClr>
              </a:solidFill>
              <a:cs typeface="Arial" pitchFamily="34" charset="0"/>
            </a:endParaRPr>
          </a:p>
          <a:p>
            <a:r>
              <a:rPr lang="en-US" sz="4400" b="1" spc="-50" dirty="0">
                <a:ln>
                  <a:solidFill>
                    <a:schemeClr val="accent5">
                      <a:lumMod val="50000"/>
                    </a:schemeClr>
                  </a:solidFill>
                </a:ln>
                <a:solidFill>
                  <a:schemeClr val="accent5">
                    <a:lumMod val="50000"/>
                  </a:schemeClr>
                </a:solidFill>
                <a:cs typeface="Arial" pitchFamily="34" charset="0"/>
              </a:rPr>
              <a:t>  </a:t>
            </a:r>
            <a:r>
              <a:rPr lang="en-US" sz="4400" b="1" spc="-50" dirty="0">
                <a:solidFill>
                  <a:schemeClr val="accent5">
                    <a:lumMod val="50000"/>
                  </a:schemeClr>
                </a:solidFill>
                <a:effectLst>
                  <a:outerShdw dist="50800" dir="7200000" algn="ctr" rotWithShape="0">
                    <a:schemeClr val="tx1"/>
                  </a:outerShdw>
                </a:effectLst>
                <a:cs typeface="Arial" pitchFamily="34" charset="0"/>
              </a:rPr>
              <a:t>Week  1 – Setting the Stage</a:t>
            </a:r>
          </a:p>
          <a:p>
            <a:r>
              <a:rPr lang="en-US" sz="1400" b="1" spc="-50" dirty="0">
                <a:solidFill>
                  <a:schemeClr val="accent5">
                    <a:lumMod val="50000"/>
                  </a:schemeClr>
                </a:solidFill>
                <a:effectLst>
                  <a:outerShdw dist="50800" dir="7200000" algn="ctr" rotWithShape="0">
                    <a:schemeClr val="tx1"/>
                  </a:outerShdw>
                </a:effectLst>
                <a:cs typeface="Arial" pitchFamily="34" charset="0"/>
              </a:rPr>
              <a:t>  </a:t>
            </a:r>
          </a:p>
          <a:p>
            <a:r>
              <a:rPr lang="en-US" sz="4400" b="1" spc="-50" dirty="0">
                <a:solidFill>
                  <a:schemeClr val="accent5">
                    <a:lumMod val="50000"/>
                  </a:schemeClr>
                </a:solidFill>
                <a:effectLst>
                  <a:outerShdw dist="50800" dir="7200000" algn="ctr" rotWithShape="0">
                    <a:schemeClr val="tx1"/>
                  </a:outerShdw>
                </a:effectLst>
                <a:cs typeface="Arial" pitchFamily="34" charset="0"/>
              </a:rPr>
              <a:t>  Week  2 – Newfoundland</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3 – US Appalachians</a:t>
            </a:r>
          </a:p>
          <a:p>
            <a:r>
              <a:rPr lang="en-US" sz="1400" b="1" spc="-50" dirty="0">
                <a:solidFill>
                  <a:schemeClr val="accent5">
                    <a:lumMod val="50000"/>
                  </a:schemeClr>
                </a:solidFill>
                <a:effectLst>
                  <a:outerShdw dist="50800" dir="7200000" algn="ctr" rotWithShape="0">
                    <a:schemeClr val="tx1"/>
                  </a:outerShdw>
                </a:effectLst>
                <a:cs typeface="Arial" pitchFamily="34" charset="0"/>
              </a:rPr>
              <a:t>   </a:t>
            </a:r>
          </a:p>
          <a:p>
            <a:r>
              <a:rPr lang="en-US" sz="4400" b="1" spc="-50" dirty="0">
                <a:solidFill>
                  <a:schemeClr val="accent5">
                    <a:lumMod val="50000"/>
                  </a:schemeClr>
                </a:solidFill>
                <a:effectLst>
                  <a:outerShdw dist="50800" dir="7200000" algn="ctr" rotWithShape="0">
                    <a:schemeClr val="tx1"/>
                  </a:outerShdw>
                </a:effectLst>
                <a:cs typeface="Arial" pitchFamily="34" charset="0"/>
              </a:rPr>
              <a:t>  Week  4 – Florida</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5 – the Future</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6 – Days Gone By</a:t>
            </a:r>
          </a:p>
          <a:p>
            <a:endParaRPr lang="en-US" sz="4400" b="1" spc="-50" dirty="0">
              <a:solidFill>
                <a:schemeClr val="accent5">
                  <a:lumMod val="50000"/>
                </a:schemeClr>
              </a:solidFill>
              <a:effectLst>
                <a:outerShdw dist="50800" dir="7200000" algn="ctr" rotWithShape="0">
                  <a:schemeClr val="tx1"/>
                </a:outerShdw>
              </a:effectLst>
              <a:cs typeface="Arial" pitchFamily="34" charset="0"/>
            </a:endParaRPr>
          </a:p>
        </p:txBody>
      </p:sp>
      <p:sp>
        <p:nvSpPr>
          <p:cNvPr id="22" name="TextBox 21"/>
          <p:cNvSpPr txBox="1"/>
          <p:nvPr/>
        </p:nvSpPr>
        <p:spPr>
          <a:xfrm>
            <a:off x="0" y="0"/>
            <a:ext cx="9150116" cy="861774"/>
          </a:xfrm>
          <a:prstGeom prst="rect">
            <a:avLst/>
          </a:prstGeom>
          <a:noFill/>
        </p:spPr>
        <p:txBody>
          <a:bodyPr wrap="square" rtlCol="0">
            <a:spAutoFit/>
          </a:bodyPr>
          <a:lstStyle/>
          <a:p>
            <a:pPr>
              <a:lnSpc>
                <a:spcPts val="6000"/>
              </a:lnSpc>
            </a:pPr>
            <a:r>
              <a:rPr lang="en-US" sz="4400" b="1" spc="-50" dirty="0">
                <a:ln>
                  <a:solidFill>
                    <a:schemeClr val="accent5">
                      <a:lumMod val="50000"/>
                    </a:schemeClr>
                  </a:solidFill>
                </a:ln>
                <a:solidFill>
                  <a:srgbClr val="FF0000"/>
                </a:solidFill>
                <a:latin typeface="Tempus Sans ITC" pitchFamily="82" charset="0"/>
                <a:cs typeface="Arial" pitchFamily="34" charset="0"/>
              </a:rPr>
              <a:t>	 </a:t>
            </a:r>
            <a:r>
              <a:rPr lang="en-US" sz="4400" b="1" spc="-50" dirty="0">
                <a:ln>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0" name="Star: 5 Points 9">
            <a:extLst>
              <a:ext uri="{FF2B5EF4-FFF2-40B4-BE49-F238E27FC236}">
                <a16:creationId xmlns:a16="http://schemas.microsoft.com/office/drawing/2014/main" id="{46842B57-06D4-CA4D-C03F-AEABE9994BA2}"/>
              </a:ext>
            </a:extLst>
          </p:cNvPr>
          <p:cNvSpPr/>
          <p:nvPr/>
        </p:nvSpPr>
        <p:spPr>
          <a:xfrm>
            <a:off x="7310153" y="5911850"/>
            <a:ext cx="609600" cy="685800"/>
          </a:xfrm>
          <a:prstGeom prst="star5">
            <a:avLst/>
          </a:prstGeom>
          <a:solidFill>
            <a:srgbClr val="FFFF00"/>
          </a:solid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7DBEF90-340D-7C40-DAF3-475C5CF8B450}"/>
              </a:ext>
            </a:extLst>
          </p:cNvPr>
          <p:cNvSpPr/>
          <p:nvPr/>
        </p:nvSpPr>
        <p:spPr>
          <a:xfrm>
            <a:off x="6909526" y="548640"/>
            <a:ext cx="2037704" cy="5729468"/>
          </a:xfrm>
          <a:custGeom>
            <a:avLst/>
            <a:gdLst>
              <a:gd name="connsiteX0" fmla="*/ 776064 w 2037704"/>
              <a:gd name="connsiteY0" fmla="*/ 5729468 h 5729468"/>
              <a:gd name="connsiteX1" fmla="*/ 560 w 2037704"/>
              <a:gd name="connsiteY1" fmla="*/ 4375231 h 5729468"/>
              <a:gd name="connsiteX2" fmla="*/ 660317 w 2037704"/>
              <a:gd name="connsiteY2" fmla="*/ 2685327 h 5729468"/>
              <a:gd name="connsiteX3" fmla="*/ 1169603 w 2037704"/>
              <a:gd name="connsiteY3" fmla="*/ 1875099 h 5729468"/>
              <a:gd name="connsiteX4" fmla="*/ 1609441 w 2037704"/>
              <a:gd name="connsiteY4" fmla="*/ 1319514 h 5729468"/>
              <a:gd name="connsiteX5" fmla="*/ 2037704 w 2037704"/>
              <a:gd name="connsiteY5" fmla="*/ 0 h 57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704" h="5729468">
                <a:moveTo>
                  <a:pt x="776064" y="5729468"/>
                </a:moveTo>
                <a:cubicBezTo>
                  <a:pt x="397957" y="5306028"/>
                  <a:pt x="19851" y="4882588"/>
                  <a:pt x="560" y="4375231"/>
                </a:cubicBezTo>
                <a:cubicBezTo>
                  <a:pt x="-18731" y="3867874"/>
                  <a:pt x="465477" y="3102016"/>
                  <a:pt x="660317" y="2685327"/>
                </a:cubicBezTo>
                <a:cubicBezTo>
                  <a:pt x="855157" y="2268638"/>
                  <a:pt x="1011416" y="2102734"/>
                  <a:pt x="1169603" y="1875099"/>
                </a:cubicBezTo>
                <a:cubicBezTo>
                  <a:pt x="1327790" y="1647464"/>
                  <a:pt x="1464758" y="1632030"/>
                  <a:pt x="1609441" y="1319514"/>
                </a:cubicBezTo>
                <a:cubicBezTo>
                  <a:pt x="1754124" y="1006998"/>
                  <a:pt x="1895914" y="503499"/>
                  <a:pt x="2037704" y="0"/>
                </a:cubicBezTo>
              </a:path>
            </a:pathLst>
          </a:custGeom>
          <a:noFill/>
          <a:ln w="107950" cap="rnd">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FB93198F-477B-96D2-2C0B-5DCD152FCFD9}"/>
              </a:ext>
            </a:extLst>
          </p:cNvPr>
          <p:cNvSpPr/>
          <p:nvPr/>
        </p:nvSpPr>
        <p:spPr>
          <a:xfrm>
            <a:off x="8610600" y="0"/>
            <a:ext cx="609600" cy="685800"/>
          </a:xfrm>
          <a:prstGeom prst="star5">
            <a:avLst/>
          </a:prstGeom>
          <a:solidFill>
            <a:srgbClr val="FFFF00"/>
          </a:solid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5">
            <a:extLst>
              <a:ext uri="{FF2B5EF4-FFF2-40B4-BE49-F238E27FC236}">
                <a16:creationId xmlns:a16="http://schemas.microsoft.com/office/drawing/2014/main" id="{03A18EEA-1330-CF97-F0E2-7825F6CE9869}"/>
              </a:ext>
            </a:extLst>
          </p:cNvPr>
          <p:cNvSpPr/>
          <p:nvPr/>
        </p:nvSpPr>
        <p:spPr>
          <a:xfrm>
            <a:off x="6556714" y="1507023"/>
            <a:ext cx="2174838" cy="3301562"/>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101332 w 2174838"/>
              <a:gd name="connsiteY0" fmla="*/ 146374 h 3297350"/>
              <a:gd name="connsiteX1" fmla="*/ 1754838 w 2174838"/>
              <a:gd name="connsiteY1" fmla="*/ 14103 h 3297350"/>
              <a:gd name="connsiteX2" fmla="*/ 1759151 w 2174838"/>
              <a:gd name="connsiteY2" fmla="*/ 494306 h 3297350"/>
              <a:gd name="connsiteX3" fmla="*/ 1017279 w 2174838"/>
              <a:gd name="connsiteY3" fmla="*/ 1270684 h 3297350"/>
              <a:gd name="connsiteX4" fmla="*/ 982774 w 2174838"/>
              <a:gd name="connsiteY4" fmla="*/ 1287936 h 3297350"/>
              <a:gd name="connsiteX5" fmla="*/ 667910 w 2174838"/>
              <a:gd name="connsiteY5" fmla="*/ 1563982 h 3297350"/>
              <a:gd name="connsiteX6" fmla="*/ 447936 w 2174838"/>
              <a:gd name="connsiteY6" fmla="*/ 2081567 h 3297350"/>
              <a:gd name="connsiteX7" fmla="*/ 309913 w 2174838"/>
              <a:gd name="connsiteY7" fmla="*/ 2495635 h 3297350"/>
              <a:gd name="connsiteX8" fmla="*/ 51121 w 2174838"/>
              <a:gd name="connsiteY8" fmla="*/ 2806186 h 3297350"/>
              <a:gd name="connsiteX9" fmla="*/ 9714 w 2174838"/>
              <a:gd name="connsiteY9" fmla="*/ 3156634 h 3297350"/>
              <a:gd name="connsiteX10" fmla="*/ 176204 w 2174838"/>
              <a:gd name="connsiteY10" fmla="*/ 3296453 h 3297350"/>
              <a:gd name="connsiteX11" fmla="*/ 378925 w 2174838"/>
              <a:gd name="connsiteY11" fmla="*/ 3099484 h 3297350"/>
              <a:gd name="connsiteX12" fmla="*/ 810245 w 2174838"/>
              <a:gd name="connsiteY12" fmla="*/ 2702669 h 3297350"/>
              <a:gd name="connsiteX13" fmla="*/ 1138049 w 2174838"/>
              <a:gd name="connsiteY13" fmla="*/ 1995303 h 3297350"/>
              <a:gd name="connsiteX14" fmla="*/ 1224313 w 2174838"/>
              <a:gd name="connsiteY14" fmla="*/ 1684752 h 3297350"/>
              <a:gd name="connsiteX15" fmla="*/ 1517612 w 2174838"/>
              <a:gd name="connsiteY15" fmla="*/ 1408706 h 3297350"/>
              <a:gd name="connsiteX16" fmla="*/ 1672887 w 2174838"/>
              <a:gd name="connsiteY16" fmla="*/ 1236178 h 3297350"/>
              <a:gd name="connsiteX17" fmla="*/ 1862668 w 2174838"/>
              <a:gd name="connsiteY17" fmla="*/ 839363 h 3297350"/>
              <a:gd name="connsiteX18" fmla="*/ 2125774 w 2174838"/>
              <a:gd name="connsiteY18" fmla="*/ 528812 h 3297350"/>
              <a:gd name="connsiteX19" fmla="*/ 2173219 w 2174838"/>
              <a:gd name="connsiteY19" fmla="*/ 339031 h 3297350"/>
              <a:gd name="connsiteX20" fmla="*/ 2101332 w 2174838"/>
              <a:gd name="connsiteY20" fmla="*/ 146374 h 3297350"/>
              <a:gd name="connsiteX0" fmla="*/ 2101332 w 2174838"/>
              <a:gd name="connsiteY0" fmla="*/ 146374 h 3297350"/>
              <a:gd name="connsiteX1" fmla="*/ 1754838 w 2174838"/>
              <a:gd name="connsiteY1" fmla="*/ 14103 h 3297350"/>
              <a:gd name="connsiteX2" fmla="*/ 1759151 w 2174838"/>
              <a:gd name="connsiteY2" fmla="*/ 494306 h 3297350"/>
              <a:gd name="connsiteX3" fmla="*/ 1017279 w 2174838"/>
              <a:gd name="connsiteY3" fmla="*/ 1270684 h 3297350"/>
              <a:gd name="connsiteX4" fmla="*/ 982774 w 2174838"/>
              <a:gd name="connsiteY4" fmla="*/ 1287936 h 3297350"/>
              <a:gd name="connsiteX5" fmla="*/ 667910 w 2174838"/>
              <a:gd name="connsiteY5" fmla="*/ 1563982 h 3297350"/>
              <a:gd name="connsiteX6" fmla="*/ 447936 w 2174838"/>
              <a:gd name="connsiteY6" fmla="*/ 2081567 h 3297350"/>
              <a:gd name="connsiteX7" fmla="*/ 309913 w 2174838"/>
              <a:gd name="connsiteY7" fmla="*/ 2495635 h 3297350"/>
              <a:gd name="connsiteX8" fmla="*/ 51121 w 2174838"/>
              <a:gd name="connsiteY8" fmla="*/ 2806186 h 3297350"/>
              <a:gd name="connsiteX9" fmla="*/ 9714 w 2174838"/>
              <a:gd name="connsiteY9" fmla="*/ 3156634 h 3297350"/>
              <a:gd name="connsiteX10" fmla="*/ 176204 w 2174838"/>
              <a:gd name="connsiteY10" fmla="*/ 3296453 h 3297350"/>
              <a:gd name="connsiteX11" fmla="*/ 378925 w 2174838"/>
              <a:gd name="connsiteY11" fmla="*/ 3099484 h 3297350"/>
              <a:gd name="connsiteX12" fmla="*/ 901685 w 2174838"/>
              <a:gd name="connsiteY12" fmla="*/ 2919839 h 3297350"/>
              <a:gd name="connsiteX13" fmla="*/ 1138049 w 2174838"/>
              <a:gd name="connsiteY13" fmla="*/ 1995303 h 3297350"/>
              <a:gd name="connsiteX14" fmla="*/ 1224313 w 2174838"/>
              <a:gd name="connsiteY14" fmla="*/ 1684752 h 3297350"/>
              <a:gd name="connsiteX15" fmla="*/ 1517612 w 2174838"/>
              <a:gd name="connsiteY15" fmla="*/ 1408706 h 3297350"/>
              <a:gd name="connsiteX16" fmla="*/ 1672887 w 2174838"/>
              <a:gd name="connsiteY16" fmla="*/ 1236178 h 3297350"/>
              <a:gd name="connsiteX17" fmla="*/ 1862668 w 2174838"/>
              <a:gd name="connsiteY17" fmla="*/ 839363 h 3297350"/>
              <a:gd name="connsiteX18" fmla="*/ 2125774 w 2174838"/>
              <a:gd name="connsiteY18" fmla="*/ 528812 h 3297350"/>
              <a:gd name="connsiteX19" fmla="*/ 2173219 w 2174838"/>
              <a:gd name="connsiteY19" fmla="*/ 339031 h 3297350"/>
              <a:gd name="connsiteX20" fmla="*/ 2101332 w 2174838"/>
              <a:gd name="connsiteY20" fmla="*/ 146374 h 3297350"/>
              <a:gd name="connsiteX0" fmla="*/ 2101332 w 2174838"/>
              <a:gd name="connsiteY0" fmla="*/ 146374 h 3301562"/>
              <a:gd name="connsiteX1" fmla="*/ 1754838 w 2174838"/>
              <a:gd name="connsiteY1" fmla="*/ 14103 h 3301562"/>
              <a:gd name="connsiteX2" fmla="*/ 1759151 w 2174838"/>
              <a:gd name="connsiteY2" fmla="*/ 494306 h 3301562"/>
              <a:gd name="connsiteX3" fmla="*/ 1017279 w 2174838"/>
              <a:gd name="connsiteY3" fmla="*/ 1270684 h 3301562"/>
              <a:gd name="connsiteX4" fmla="*/ 982774 w 2174838"/>
              <a:gd name="connsiteY4" fmla="*/ 1287936 h 3301562"/>
              <a:gd name="connsiteX5" fmla="*/ 667910 w 2174838"/>
              <a:gd name="connsiteY5" fmla="*/ 1563982 h 3301562"/>
              <a:gd name="connsiteX6" fmla="*/ 447936 w 2174838"/>
              <a:gd name="connsiteY6" fmla="*/ 2081567 h 3301562"/>
              <a:gd name="connsiteX7" fmla="*/ 309913 w 2174838"/>
              <a:gd name="connsiteY7" fmla="*/ 2495635 h 3301562"/>
              <a:gd name="connsiteX8" fmla="*/ 51121 w 2174838"/>
              <a:gd name="connsiteY8" fmla="*/ 2806186 h 3301562"/>
              <a:gd name="connsiteX9" fmla="*/ 9714 w 2174838"/>
              <a:gd name="connsiteY9" fmla="*/ 3156634 h 3301562"/>
              <a:gd name="connsiteX10" fmla="*/ 176204 w 2174838"/>
              <a:gd name="connsiteY10" fmla="*/ 3296453 h 3301562"/>
              <a:gd name="connsiteX11" fmla="*/ 801835 w 2174838"/>
              <a:gd name="connsiteY11" fmla="*/ 3236644 h 3301562"/>
              <a:gd name="connsiteX12" fmla="*/ 901685 w 2174838"/>
              <a:gd name="connsiteY12" fmla="*/ 2919839 h 3301562"/>
              <a:gd name="connsiteX13" fmla="*/ 1138049 w 2174838"/>
              <a:gd name="connsiteY13" fmla="*/ 1995303 h 3301562"/>
              <a:gd name="connsiteX14" fmla="*/ 1224313 w 2174838"/>
              <a:gd name="connsiteY14" fmla="*/ 1684752 h 3301562"/>
              <a:gd name="connsiteX15" fmla="*/ 1517612 w 2174838"/>
              <a:gd name="connsiteY15" fmla="*/ 1408706 h 3301562"/>
              <a:gd name="connsiteX16" fmla="*/ 1672887 w 2174838"/>
              <a:gd name="connsiteY16" fmla="*/ 1236178 h 3301562"/>
              <a:gd name="connsiteX17" fmla="*/ 1862668 w 2174838"/>
              <a:gd name="connsiteY17" fmla="*/ 839363 h 3301562"/>
              <a:gd name="connsiteX18" fmla="*/ 2125774 w 2174838"/>
              <a:gd name="connsiteY18" fmla="*/ 528812 h 3301562"/>
              <a:gd name="connsiteX19" fmla="*/ 2173219 w 2174838"/>
              <a:gd name="connsiteY19" fmla="*/ 339031 h 3301562"/>
              <a:gd name="connsiteX20" fmla="*/ 2101332 w 2174838"/>
              <a:gd name="connsiteY20" fmla="*/ 146374 h 33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4838" h="3301562">
                <a:moveTo>
                  <a:pt x="2101332" y="146374"/>
                </a:moveTo>
                <a:cubicBezTo>
                  <a:pt x="2031602" y="92219"/>
                  <a:pt x="1811868" y="-43886"/>
                  <a:pt x="1754838" y="14103"/>
                </a:cubicBezTo>
                <a:cubicBezTo>
                  <a:pt x="1697808" y="72092"/>
                  <a:pt x="1920177" y="310276"/>
                  <a:pt x="1759151" y="494306"/>
                </a:cubicBezTo>
                <a:cubicBezTo>
                  <a:pt x="1231502" y="750223"/>
                  <a:pt x="1090604" y="1072277"/>
                  <a:pt x="1017279" y="1270684"/>
                </a:cubicBezTo>
                <a:cubicBezTo>
                  <a:pt x="887883" y="1402956"/>
                  <a:pt x="1041002" y="1239053"/>
                  <a:pt x="982774" y="1287936"/>
                </a:cubicBezTo>
                <a:cubicBezTo>
                  <a:pt x="924546" y="1336819"/>
                  <a:pt x="757050" y="1431710"/>
                  <a:pt x="667910" y="1563982"/>
                </a:cubicBezTo>
                <a:cubicBezTo>
                  <a:pt x="578770" y="1696254"/>
                  <a:pt x="507602" y="1926292"/>
                  <a:pt x="447936" y="2081567"/>
                </a:cubicBezTo>
                <a:cubicBezTo>
                  <a:pt x="388270" y="2236842"/>
                  <a:pt x="376049" y="2374865"/>
                  <a:pt x="309913" y="2495635"/>
                </a:cubicBezTo>
                <a:cubicBezTo>
                  <a:pt x="243777" y="2616405"/>
                  <a:pt x="101154" y="2696020"/>
                  <a:pt x="51121" y="2806186"/>
                </a:cubicBezTo>
                <a:cubicBezTo>
                  <a:pt x="1088" y="2916352"/>
                  <a:pt x="-11133" y="3074923"/>
                  <a:pt x="9714" y="3156634"/>
                </a:cubicBezTo>
                <a:cubicBezTo>
                  <a:pt x="30561" y="3238345"/>
                  <a:pt x="44184" y="3283118"/>
                  <a:pt x="176204" y="3296453"/>
                </a:cubicBezTo>
                <a:cubicBezTo>
                  <a:pt x="308224" y="3309788"/>
                  <a:pt x="680922" y="3299413"/>
                  <a:pt x="801835" y="3236644"/>
                </a:cubicBezTo>
                <a:cubicBezTo>
                  <a:pt x="922749" y="3173875"/>
                  <a:pt x="845649" y="3126729"/>
                  <a:pt x="901685" y="2919839"/>
                </a:cubicBezTo>
                <a:cubicBezTo>
                  <a:pt x="957721" y="2712949"/>
                  <a:pt x="1084278" y="2201151"/>
                  <a:pt x="1138049" y="1995303"/>
                </a:cubicBezTo>
                <a:cubicBezTo>
                  <a:pt x="1191820" y="1789455"/>
                  <a:pt x="1161052" y="1782518"/>
                  <a:pt x="1224313" y="1684752"/>
                </a:cubicBezTo>
                <a:cubicBezTo>
                  <a:pt x="1287574" y="1586986"/>
                  <a:pt x="1442850" y="1483468"/>
                  <a:pt x="1517612" y="1408706"/>
                </a:cubicBezTo>
                <a:cubicBezTo>
                  <a:pt x="1592374" y="1333944"/>
                  <a:pt x="1615378" y="1331068"/>
                  <a:pt x="1672887" y="1236178"/>
                </a:cubicBezTo>
                <a:cubicBezTo>
                  <a:pt x="1730396" y="1141288"/>
                  <a:pt x="1787187" y="957257"/>
                  <a:pt x="1862668" y="839363"/>
                </a:cubicBezTo>
                <a:cubicBezTo>
                  <a:pt x="1938149" y="721469"/>
                  <a:pt x="2074016" y="612201"/>
                  <a:pt x="2125774" y="528812"/>
                </a:cubicBezTo>
                <a:cubicBezTo>
                  <a:pt x="2177532" y="445423"/>
                  <a:pt x="2177293" y="402771"/>
                  <a:pt x="2173219" y="339031"/>
                </a:cubicBezTo>
                <a:cubicBezTo>
                  <a:pt x="2169145" y="275291"/>
                  <a:pt x="2171062" y="200529"/>
                  <a:pt x="2101332" y="146374"/>
                </a:cubicBezTo>
                <a:close/>
              </a:path>
            </a:pathLst>
          </a:custGeom>
          <a:pattFill prst="sphere">
            <a:fgClr>
              <a:schemeClr val="bg2">
                <a:lumMod val="25000"/>
              </a:schemeClr>
            </a:fgClr>
            <a:bgClr>
              <a:schemeClr val="bg2">
                <a:lumMod val="50000"/>
              </a:schemeClr>
            </a:bgClr>
          </a:pattFill>
          <a:ln w="508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1000"/>
                                        <p:tgtEl>
                                          <p:spTgt spid="16">
                                            <p:bg/>
                                          </p:spTgt>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left)">
                                      <p:cBhvr>
                                        <p:cTn id="14" dur="10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1000"/>
                                        <p:tgtEl>
                                          <p:spTgt spid="16">
                                            <p:txEl>
                                              <p:pRg st="3" end="3"/>
                                            </p:txEl>
                                          </p:spTgt>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fade">
                                      <p:cBhvr>
                                        <p:cTn id="30" dur="1000"/>
                                        <p:tgtEl>
                                          <p:spTgt spid="16">
                                            <p:txEl>
                                              <p:pRg st="5" end="5"/>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7" end="7"/>
                                            </p:txEl>
                                          </p:spTgt>
                                        </p:tgtEl>
                                        <p:attrNameLst>
                                          <p:attrName>style.visibility</p:attrName>
                                        </p:attrNameLst>
                                      </p:cBhvr>
                                      <p:to>
                                        <p:strVal val="visible"/>
                                      </p:to>
                                    </p:set>
                                    <p:animEffect transition="in" filter="fade">
                                      <p:cBhvr>
                                        <p:cTn id="38" dur="1000"/>
                                        <p:tgtEl>
                                          <p:spTgt spid="16">
                                            <p:txEl>
                                              <p:pRg st="7" end="7"/>
                                            </p:txEl>
                                          </p:spTgt>
                                        </p:tgtEl>
                                      </p:cBhvr>
                                    </p:animEffect>
                                  </p:childTnLst>
                                </p:cTn>
                              </p:par>
                            </p:childTnLst>
                          </p:cTn>
                        </p:par>
                        <p:par>
                          <p:cTn id="39" fill="hold">
                            <p:stCondLst>
                              <p:cond delay="1000"/>
                            </p:stCondLst>
                            <p:childTnLst>
                              <p:par>
                                <p:cTn id="40" presetID="47"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xEl>
                                              <p:pRg st="9" end="9"/>
                                            </p:txEl>
                                          </p:spTgt>
                                        </p:tgtEl>
                                        <p:attrNameLst>
                                          <p:attrName>style.visibility</p:attrName>
                                        </p:attrNameLst>
                                      </p:cBhvr>
                                      <p:to>
                                        <p:strVal val="visible"/>
                                      </p:to>
                                    </p:set>
                                    <p:animEffect transition="in" filter="fade">
                                      <p:cBhvr>
                                        <p:cTn id="49" dur="1000"/>
                                        <p:tgtEl>
                                          <p:spTgt spid="16">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xEl>
                                              <p:pRg st="11" end="11"/>
                                            </p:txEl>
                                          </p:spTgt>
                                        </p:tgtEl>
                                        <p:attrNameLst>
                                          <p:attrName>style.visibility</p:attrName>
                                        </p:attrNameLst>
                                      </p:cBhvr>
                                      <p:to>
                                        <p:strVal val="visible"/>
                                      </p:to>
                                    </p:set>
                                    <p:animEffect transition="in" filter="fade">
                                      <p:cBhvr>
                                        <p:cTn id="54" dur="1000"/>
                                        <p:tgtEl>
                                          <p:spTgt spid="16">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10" presetClass="exit" presetSubtype="0" fill="hold" grpId="1" nodeType="withEffect">
                                  <p:stCondLst>
                                    <p:cond delay="0"/>
                                  </p:stCondLst>
                                  <p:childTnLst>
                                    <p:animEffect transition="out" filter="fade">
                                      <p:cBhvr>
                                        <p:cTn id="63" dur="1000"/>
                                        <p:tgtEl>
                                          <p:spTgt spid="16">
                                            <p:txEl>
                                              <p:pRg st="1" end="1"/>
                                            </p:txEl>
                                          </p:spTgt>
                                        </p:tgtEl>
                                      </p:cBhvr>
                                    </p:animEffect>
                                    <p:set>
                                      <p:cBhvr>
                                        <p:cTn id="64" dur="1" fill="hold">
                                          <p:stCondLst>
                                            <p:cond delay="999"/>
                                          </p:stCondLst>
                                        </p:cTn>
                                        <p:tgtEl>
                                          <p:spTgt spid="16">
                                            <p:txEl>
                                              <p:pRg st="1" end="1"/>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6">
                                            <p:txEl>
                                              <p:pRg st="2" end="2"/>
                                            </p:txEl>
                                          </p:spTgt>
                                        </p:tgtEl>
                                      </p:cBhvr>
                                    </p:animEffect>
                                    <p:set>
                                      <p:cBhvr>
                                        <p:cTn id="67" dur="1" fill="hold">
                                          <p:stCondLst>
                                            <p:cond delay="999"/>
                                          </p:stCondLst>
                                        </p:cTn>
                                        <p:tgtEl>
                                          <p:spTgt spid="16">
                                            <p:txEl>
                                              <p:pRg st="2" end="2"/>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6">
                                            <p:txEl>
                                              <p:pRg st="3" end="3"/>
                                            </p:txEl>
                                          </p:spTgt>
                                        </p:tgtEl>
                                      </p:cBhvr>
                                    </p:animEffect>
                                    <p:set>
                                      <p:cBhvr>
                                        <p:cTn id="70" dur="1" fill="hold">
                                          <p:stCondLst>
                                            <p:cond delay="999"/>
                                          </p:stCondLst>
                                        </p:cTn>
                                        <p:tgtEl>
                                          <p:spTgt spid="16">
                                            <p:txEl>
                                              <p:pRg st="3" end="3"/>
                                            </p:txEl>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6">
                                            <p:txEl>
                                              <p:pRg st="5" end="5"/>
                                            </p:txEl>
                                          </p:spTgt>
                                        </p:tgtEl>
                                      </p:cBhvr>
                                    </p:animEffect>
                                    <p:set>
                                      <p:cBhvr>
                                        <p:cTn id="73" dur="1" fill="hold">
                                          <p:stCondLst>
                                            <p:cond delay="999"/>
                                          </p:stCondLst>
                                        </p:cTn>
                                        <p:tgtEl>
                                          <p:spTgt spid="16">
                                            <p:txEl>
                                              <p:pRg st="5" end="5"/>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6">
                                            <p:txEl>
                                              <p:pRg st="6" end="6"/>
                                            </p:txEl>
                                          </p:spTgt>
                                        </p:tgtEl>
                                      </p:cBhvr>
                                    </p:animEffect>
                                    <p:set>
                                      <p:cBhvr>
                                        <p:cTn id="76" dur="1" fill="hold">
                                          <p:stCondLst>
                                            <p:cond delay="999"/>
                                          </p:stCondLst>
                                        </p:cTn>
                                        <p:tgtEl>
                                          <p:spTgt spid="16">
                                            <p:txEl>
                                              <p:pRg st="6" end="6"/>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9"/>
                                        </p:tgtEl>
                                      </p:cBhvr>
                                    </p:animEffect>
                                    <p:set>
                                      <p:cBhvr>
                                        <p:cTn id="79" dur="1" fill="hold">
                                          <p:stCondLst>
                                            <p:cond delay="9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6">
                                            <p:txEl>
                                              <p:pRg st="7" end="7"/>
                                            </p:txEl>
                                          </p:spTgt>
                                        </p:tgtEl>
                                      </p:cBhvr>
                                    </p:animEffect>
                                    <p:set>
                                      <p:cBhvr>
                                        <p:cTn id="82" dur="1" fill="hold">
                                          <p:stCondLst>
                                            <p:cond delay="999"/>
                                          </p:stCondLst>
                                        </p:cTn>
                                        <p:tgtEl>
                                          <p:spTgt spid="16">
                                            <p:txEl>
                                              <p:pRg st="7" end="7"/>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6">
                                            <p:txEl>
                                              <p:pRg st="9" end="9"/>
                                            </p:txEl>
                                          </p:spTgt>
                                        </p:tgtEl>
                                      </p:cBhvr>
                                    </p:animEffect>
                                    <p:set>
                                      <p:cBhvr>
                                        <p:cTn id="85" dur="1" fill="hold">
                                          <p:stCondLst>
                                            <p:cond delay="999"/>
                                          </p:stCondLst>
                                        </p:cTn>
                                        <p:tgtEl>
                                          <p:spTgt spid="16">
                                            <p:txEl>
                                              <p:pRg st="9" end="9"/>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6">
                                            <p:txEl>
                                              <p:pRg st="11" end="11"/>
                                            </p:txEl>
                                          </p:spTgt>
                                        </p:tgtEl>
                                      </p:cBhvr>
                                    </p:animEffect>
                                    <p:set>
                                      <p:cBhvr>
                                        <p:cTn id="88" dur="1" fill="hold">
                                          <p:stCondLst>
                                            <p:cond delay="999"/>
                                          </p:stCondLst>
                                        </p:cTn>
                                        <p:tgtEl>
                                          <p:spTgt spid="16">
                                            <p:txEl>
                                              <p:pRg st="11" end="11"/>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6">
                                            <p:bg/>
                                          </p:spTgt>
                                        </p:tgtEl>
                                      </p:cBhvr>
                                    </p:animEffect>
                                    <p:set>
                                      <p:cBhvr>
                                        <p:cTn id="91" dur="1" fill="hold">
                                          <p:stCondLst>
                                            <p:cond delay="999"/>
                                          </p:stCondLst>
                                        </p:cTn>
                                        <p:tgtEl>
                                          <p:spTgt spid="16">
                                            <p:bg/>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17"/>
                                        </p:tgtEl>
                                      </p:cBhvr>
                                    </p:animEffect>
                                    <p:set>
                                      <p:cBhvr>
                                        <p:cTn id="94" dur="1" fill="hold">
                                          <p:stCondLst>
                                            <p:cond delay="9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8"/>
                                        </p:tgtEl>
                                      </p:cBhvr>
                                    </p:animEffect>
                                    <p:set>
                                      <p:cBhvr>
                                        <p:cTn id="97" dur="1" fill="hold">
                                          <p:stCondLst>
                                            <p:cond delay="999"/>
                                          </p:stCondLst>
                                        </p:cTn>
                                        <p:tgtEl>
                                          <p:spTgt spid="28"/>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29"/>
                                        </p:tgtEl>
                                      </p:cBhvr>
                                    </p:animEffect>
                                    <p:set>
                                      <p:cBhvr>
                                        <p:cTn id="100" dur="1" fill="hold">
                                          <p:stCondLst>
                                            <p:cond delay="999"/>
                                          </p:stCondLst>
                                        </p:cTn>
                                        <p:tgtEl>
                                          <p:spTgt spid="2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12"/>
                                        </p:tgtEl>
                                      </p:cBhvr>
                                    </p:animEffect>
                                    <p:set>
                                      <p:cBhvr>
                                        <p:cTn id="103" dur="1" fill="hold">
                                          <p:stCondLst>
                                            <p:cond delay="9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14"/>
                                        </p:tgtEl>
                                      </p:cBhvr>
                                    </p:animEffect>
                                    <p:set>
                                      <p:cBhvr>
                                        <p:cTn id="106" dur="1" fill="hold">
                                          <p:stCondLst>
                                            <p:cond delay="9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10"/>
                                        </p:tgtEl>
                                      </p:cBhvr>
                                    </p:animEffect>
                                    <p:set>
                                      <p:cBhvr>
                                        <p:cTn id="10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P spid="17" grpId="0" animBg="1"/>
      <p:bldP spid="16" grpId="0" uiExpand="1" build="allAtOnce" animBg="1"/>
      <p:bldP spid="16" grpId="1" uiExpand="1" build="allAtOnce" animBg="1"/>
      <p:bldP spid="22" grpId="0"/>
      <p:bldP spid="10" grpId="0" animBg="1"/>
      <p:bldP spid="10" grpId="1" animBg="1"/>
      <p:bldP spid="11" grpId="0" animBg="1"/>
      <p:bldP spid="12" grpId="0" animBg="1"/>
      <p:bldP spid="12" grpId="1" animBg="1"/>
      <p:bldP spid="14" grpId="0" animBg="1"/>
      <p:bldP spid="14"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a:extLst>
              <a:ext uri="{FF2B5EF4-FFF2-40B4-BE49-F238E27FC236}">
                <a16:creationId xmlns:a16="http://schemas.microsoft.com/office/drawing/2014/main" id="{E6E4C685-7036-2B40-DEBB-8C908A190BD1}"/>
              </a:ext>
            </a:extLst>
          </p:cNvPr>
          <p:cNvSpPr txBox="1"/>
          <p:nvPr/>
        </p:nvSpPr>
        <p:spPr>
          <a:xfrm>
            <a:off x="0"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Newfoundland</a:t>
            </a:r>
          </a:p>
        </p:txBody>
      </p:sp>
      <p:grpSp>
        <p:nvGrpSpPr>
          <p:cNvPr id="2" name="Group 1">
            <a:extLst>
              <a:ext uri="{FF2B5EF4-FFF2-40B4-BE49-F238E27FC236}">
                <a16:creationId xmlns:a16="http://schemas.microsoft.com/office/drawing/2014/main" id="{6BC24D25-1BF2-BCDF-A14A-9C6CBDA4CB9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F085EEA1-46DB-2285-7F58-BC17B9AEB7A7}"/>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D85BCF2E-3FB1-C3C5-C7B0-B141136C72C9}"/>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p:nvSpPr>
          <p:cNvPr id="17" name="Freeform: Shape 16">
            <a:extLst>
              <a:ext uri="{FF2B5EF4-FFF2-40B4-BE49-F238E27FC236}">
                <a16:creationId xmlns:a16="http://schemas.microsoft.com/office/drawing/2014/main" id="{4F12374B-EC6D-2E31-9ECD-F4A4BBA15F4C}"/>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495278C-052D-69F1-F898-40370E7EAEE0}"/>
              </a:ext>
            </a:extLst>
          </p:cNvPr>
          <p:cNvSpPr txBox="1"/>
          <p:nvPr/>
        </p:nvSpPr>
        <p:spPr>
          <a:xfrm>
            <a:off x="5747580" y="2844225"/>
            <a:ext cx="2651944" cy="584775"/>
          </a:xfrm>
          <a:prstGeom prst="rect">
            <a:avLst/>
          </a:prstGeom>
          <a:solidFill>
            <a:srgbClr val="DDF0C8"/>
          </a:solidFill>
          <a:ln w="12700">
            <a:solidFill>
              <a:schemeClr val="tx1"/>
            </a:solidFill>
          </a:ln>
        </p:spPr>
        <p:txBody>
          <a:bodyPr wrap="none" rtlCol="0">
            <a:spAutoFit/>
          </a:bodyPr>
          <a:lstStyle/>
          <a:p>
            <a:r>
              <a:rPr lang="en-US" sz="3200" dirty="0"/>
              <a:t>Newfoundland</a:t>
            </a:r>
          </a:p>
        </p:txBody>
      </p:sp>
      <p:pic>
        <p:nvPicPr>
          <p:cNvPr id="16" name="Picture 15">
            <a:extLst>
              <a:ext uri="{FF2B5EF4-FFF2-40B4-BE49-F238E27FC236}">
                <a16:creationId xmlns:a16="http://schemas.microsoft.com/office/drawing/2014/main" id="{22B24B97-F089-B5C6-4B54-45E30B5F923C}"/>
              </a:ext>
            </a:extLst>
          </p:cNvPr>
          <p:cNvPicPr>
            <a:picLocks/>
          </p:cNvPicPr>
          <p:nvPr/>
        </p:nvPicPr>
        <p:blipFill rotWithShape="1">
          <a:blip r:embed="rId3">
            <a:extLst>
              <a:ext uri="{28A0092B-C50C-407E-A947-70E740481C1C}">
                <a14:useLocalDpi xmlns:a14="http://schemas.microsoft.com/office/drawing/2010/main" val="0"/>
              </a:ext>
            </a:extLst>
          </a:blip>
          <a:srcRect l="1792"/>
          <a:stretch/>
        </p:blipFill>
        <p:spPr>
          <a:xfrm>
            <a:off x="0" y="36576"/>
            <a:ext cx="9144000" cy="6821424"/>
          </a:xfrm>
          <a:prstGeom prst="rect">
            <a:avLst/>
          </a:prstGeom>
        </p:spPr>
      </p:pic>
    </p:spTree>
    <p:extLst>
      <p:ext uri="{BB962C8B-B14F-4D97-AF65-F5344CB8AC3E}">
        <p14:creationId xmlns:p14="http://schemas.microsoft.com/office/powerpoint/2010/main" val="14295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par>
                                <p:cTn id="14" presetID="6" presetClass="emph" presetSubtype="0" fill="hold" nodeType="withEffect">
                                  <p:stCondLst>
                                    <p:cond delay="0"/>
                                  </p:stCondLst>
                                  <p:childTnLst>
                                    <p:animScale>
                                      <p:cBhvr>
                                        <p:cTn id="15" dur="1000" fill="hold"/>
                                        <p:tgtEl>
                                          <p:spTgt spid="16"/>
                                        </p:tgtEl>
                                      </p:cBhvr>
                                      <p:by x="25000" y="25000"/>
                                    </p:animScale>
                                  </p:childTnLst>
                                </p:cTn>
                              </p:par>
                              <p:par>
                                <p:cTn id="16" presetID="42" presetClass="path" presetSubtype="0" accel="50000" decel="50000" fill="hold" nodeType="withEffect">
                                  <p:stCondLst>
                                    <p:cond delay="0"/>
                                  </p:stCondLst>
                                  <p:childTnLst>
                                    <p:animMotion origin="layout" path="M 0 3.7037E-6 L 0.41667 0.02222 " pathEditMode="relative" rAng="0" ptsTypes="AA">
                                      <p:cBhvr>
                                        <p:cTn id="17" dur="1000" fill="hold"/>
                                        <p:tgtEl>
                                          <p:spTgt spid="16"/>
                                        </p:tgtEl>
                                        <p:attrNameLst>
                                          <p:attrName>ppt_x</p:attrName>
                                          <p:attrName>ppt_y</p:attrName>
                                        </p:attrNameLst>
                                      </p:cBhvr>
                                      <p:rCtr x="20833" y="1111"/>
                                    </p:animMotion>
                                  </p:childTnLst>
                                </p:cTn>
                              </p:par>
                            </p:childTnLst>
                          </p:cTn>
                        </p:par>
                        <p:par>
                          <p:cTn id="18" fill="hold">
                            <p:stCondLst>
                              <p:cond delay="1000"/>
                            </p:stCondLst>
                            <p:childTnLst>
                              <p:par>
                                <p:cTn id="19" presetID="10" presetClass="exit" presetSubtype="0" fill="hold" nodeType="after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11">
            <a:extLst>
              <a:ext uri="{FF2B5EF4-FFF2-40B4-BE49-F238E27FC236}">
                <a16:creationId xmlns:a16="http://schemas.microsoft.com/office/drawing/2014/main" id="{7F721349-4BD4-31B7-CF32-626E95695E4F}"/>
              </a:ext>
            </a:extLst>
          </p:cNvPr>
          <p:cNvSpPr txBox="1"/>
          <p:nvPr/>
        </p:nvSpPr>
        <p:spPr>
          <a:xfrm>
            <a:off x="29562" y="0"/>
            <a:ext cx="9139236" cy="830997"/>
          </a:xfrm>
          <a:prstGeom prst="rect">
            <a:avLst/>
          </a:prstGeom>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Appalachian National Scenic Trail</a:t>
            </a:r>
          </a:p>
        </p:txBody>
      </p:sp>
      <p:sp>
        <p:nvSpPr>
          <p:cNvPr id="26" name="TextBox 25">
            <a:extLst>
              <a:ext uri="{FF2B5EF4-FFF2-40B4-BE49-F238E27FC236}">
                <a16:creationId xmlns:a16="http://schemas.microsoft.com/office/drawing/2014/main" id="{B1C6E942-BA0E-F694-7AFB-D146FC939AF1}"/>
              </a:ext>
            </a:extLst>
          </p:cNvPr>
          <p:cNvSpPr txBox="1"/>
          <p:nvPr/>
        </p:nvSpPr>
        <p:spPr>
          <a:xfrm>
            <a:off x="-16592" y="7203"/>
            <a:ext cx="9139236"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International Treasures: Parks</a:t>
            </a:r>
          </a:p>
        </p:txBody>
      </p:sp>
      <p:sp useBgFill="1">
        <p:nvSpPr>
          <p:cNvPr id="5" name="TextBox 4">
            <a:extLst>
              <a:ext uri="{FF2B5EF4-FFF2-40B4-BE49-F238E27FC236}">
                <a16:creationId xmlns:a16="http://schemas.microsoft.com/office/drawing/2014/main" id="{E6E4C685-7036-2B40-DEBB-8C908A190BD1}"/>
              </a:ext>
            </a:extLst>
          </p:cNvPr>
          <p:cNvSpPr txBox="1"/>
          <p:nvPr/>
        </p:nvSpPr>
        <p:spPr>
          <a:xfrm>
            <a:off x="0"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Newfoundland</a:t>
            </a:r>
          </a:p>
        </p:txBody>
      </p:sp>
      <p:grpSp>
        <p:nvGrpSpPr>
          <p:cNvPr id="2" name="Group 1">
            <a:extLst>
              <a:ext uri="{FF2B5EF4-FFF2-40B4-BE49-F238E27FC236}">
                <a16:creationId xmlns:a16="http://schemas.microsoft.com/office/drawing/2014/main" id="{6BC24D25-1BF2-BCDF-A14A-9C6CBDA4CB9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F085EEA1-46DB-2285-7F58-BC17B9AEB7A7}"/>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D85BCF2E-3FB1-C3C5-C7B0-B141136C72C9}"/>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7" name="Freeform 45">
            <a:extLst>
              <a:ext uri="{FF2B5EF4-FFF2-40B4-BE49-F238E27FC236}">
                <a16:creationId xmlns:a16="http://schemas.microsoft.com/office/drawing/2014/main" id="{ECE2F668-D254-D6D7-D924-E53C2F3455F3}"/>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C36377FF-6921-560D-7C92-728D837C5AE7}"/>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4F91E52-F680-1583-4E96-484526076DD6}"/>
              </a:ext>
            </a:extLst>
          </p:cNvPr>
          <p:cNvSpPr txBox="1"/>
          <p:nvPr/>
        </p:nvSpPr>
        <p:spPr>
          <a:xfrm>
            <a:off x="5747580" y="2844225"/>
            <a:ext cx="2651944" cy="584775"/>
          </a:xfrm>
          <a:prstGeom prst="rect">
            <a:avLst/>
          </a:prstGeom>
          <a:solidFill>
            <a:srgbClr val="DDF0C8"/>
          </a:solidFill>
          <a:ln w="12700">
            <a:solidFill>
              <a:schemeClr val="tx1"/>
            </a:solidFill>
          </a:ln>
        </p:spPr>
        <p:txBody>
          <a:bodyPr wrap="none" rtlCol="0">
            <a:spAutoFit/>
          </a:bodyPr>
          <a:lstStyle/>
          <a:p>
            <a:r>
              <a:rPr lang="en-US" sz="3200" dirty="0"/>
              <a:t>Newfoundland</a:t>
            </a:r>
          </a:p>
        </p:txBody>
      </p:sp>
      <p:sp>
        <p:nvSpPr>
          <p:cNvPr id="11" name="TextBox 10">
            <a:extLst>
              <a:ext uri="{FF2B5EF4-FFF2-40B4-BE49-F238E27FC236}">
                <a16:creationId xmlns:a16="http://schemas.microsoft.com/office/drawing/2014/main" id="{57967A3F-1876-6C71-3E33-DDD725A052DD}"/>
              </a:ext>
            </a:extLst>
          </p:cNvPr>
          <p:cNvSpPr txBox="1"/>
          <p:nvPr/>
        </p:nvSpPr>
        <p:spPr>
          <a:xfrm>
            <a:off x="373380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spTree>
    <p:extLst>
      <p:ext uri="{BB962C8B-B14F-4D97-AF65-F5344CB8AC3E}">
        <p14:creationId xmlns:p14="http://schemas.microsoft.com/office/powerpoint/2010/main" val="204353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xit" presetSubtype="0" fill="hold" grpId="0" nodeType="withEffect">
                                  <p:stCondLst>
                                    <p:cond delay="0"/>
                                  </p:stCondLst>
                                  <p:childTnLst>
                                    <p:animEffect transition="out" filter="fade">
                                      <p:cBhvr>
                                        <p:cTn id="6" dur="800" accel="100000">
                                          <p:stCondLst>
                                            <p:cond delay="200"/>
                                          </p:stCondLst>
                                        </p:cTn>
                                        <p:tgtEl>
                                          <p:spTgt spid="8"/>
                                        </p:tgtEl>
                                      </p:cBhvr>
                                    </p:animEffect>
                                    <p:anim calcmode="lin" valueType="num">
                                      <p:cBhvr>
                                        <p:cTn id="7"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8" dur="200" decel="100000"/>
                                        <p:tgtEl>
                                          <p:spTgt spid="8"/>
                                        </p:tgtEl>
                                        <p:attrNameLst>
                                          <p:attrName>ppt_x</p:attrName>
                                        </p:attrNameLst>
                                      </p:cBhvr>
                                      <p:tavLst>
                                        <p:tav tm="0">
                                          <p:val>
                                            <p:strVal val="ppt_x"/>
                                          </p:val>
                                        </p:tav>
                                        <p:tav tm="100000">
                                          <p:val>
                                            <p:strVal val="ppt_x-0.05"/>
                                          </p:val>
                                        </p:tav>
                                      </p:tavLst>
                                    </p:anim>
                                    <p:anim calcmode="lin" valueType="num">
                                      <p:cBhvr>
                                        <p:cTn id="9" dur="200" decel="100000"/>
                                        <p:tgtEl>
                                          <p:spTgt spid="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8"/>
                                        </p:tgtEl>
                                        <p:attrNameLst>
                                          <p:attrName>ppt_y</p:attrName>
                                        </p:attrNameLst>
                                      </p:cBhvr>
                                      <p:tavLst>
                                        <p:tav tm="0">
                                          <p:val>
                                            <p:strVal val="ppt_y"/>
                                          </p:val>
                                        </p:tav>
                                        <p:tav tm="100000">
                                          <p:val>
                                            <p:strVal val="ppt_y-0.4-0.1"/>
                                          </p:val>
                                        </p:tav>
                                      </p:tavLst>
                                    </p:anim>
                                    <p:set>
                                      <p:cBhvr>
                                        <p:cTn id="12" dur="1" fill="hold">
                                          <p:stCondLst>
                                            <p:cond delay="999"/>
                                          </p:stCondLst>
                                        </p:cTn>
                                        <p:tgtEl>
                                          <p:spTgt spid="8"/>
                                        </p:tgtEl>
                                        <p:attrNameLst>
                                          <p:attrName>style.visibility</p:attrName>
                                        </p:attrNameLst>
                                      </p:cBhvr>
                                      <p:to>
                                        <p:strVal val="hidden"/>
                                      </p:to>
                                    </p:set>
                                  </p:childTnLst>
                                </p:cTn>
                              </p:par>
                              <p:par>
                                <p:cTn id="13" presetID="30" presetClass="exit" presetSubtype="0" fill="hold" grpId="0" nodeType="withEffect">
                                  <p:stCondLst>
                                    <p:cond delay="0"/>
                                  </p:stCondLst>
                                  <p:childTnLst>
                                    <p:animEffect transition="out" filter="fade">
                                      <p:cBhvr>
                                        <p:cTn id="14" dur="800" accel="100000">
                                          <p:stCondLst>
                                            <p:cond delay="200"/>
                                          </p:stCondLst>
                                        </p:cTn>
                                        <p:tgtEl>
                                          <p:spTgt spid="10"/>
                                        </p:tgtEl>
                                      </p:cBhvr>
                                    </p:animEffect>
                                    <p:anim calcmode="lin" valueType="num">
                                      <p:cBhvr>
                                        <p:cTn id="15" dur="800" accel="100000">
                                          <p:stCondLst>
                                            <p:cond delay="200"/>
                                          </p:stCondLst>
                                        </p:cTn>
                                        <p:tgtEl>
                                          <p:spTgt spid="10"/>
                                        </p:tgtEl>
                                        <p:attrNameLst>
                                          <p:attrName>style.rotation</p:attrName>
                                        </p:attrNameLst>
                                      </p:cBhvr>
                                      <p:tavLst>
                                        <p:tav tm="0">
                                          <p:val>
                                            <p:fltVal val="0"/>
                                          </p:val>
                                        </p:tav>
                                        <p:tav tm="100000">
                                          <p:val>
                                            <p:fltVal val="-90"/>
                                          </p:val>
                                        </p:tav>
                                      </p:tavLst>
                                    </p:anim>
                                    <p:anim calcmode="lin" valueType="num">
                                      <p:cBhvr>
                                        <p:cTn id="16" dur="200" decel="100000"/>
                                        <p:tgtEl>
                                          <p:spTgt spid="10"/>
                                        </p:tgtEl>
                                        <p:attrNameLst>
                                          <p:attrName>ppt_x</p:attrName>
                                        </p:attrNameLst>
                                      </p:cBhvr>
                                      <p:tavLst>
                                        <p:tav tm="0">
                                          <p:val>
                                            <p:strVal val="ppt_x"/>
                                          </p:val>
                                        </p:tav>
                                        <p:tav tm="100000">
                                          <p:val>
                                            <p:strVal val="ppt_x-0.05"/>
                                          </p:val>
                                        </p:tav>
                                      </p:tavLst>
                                    </p:anim>
                                    <p:anim calcmode="lin" valueType="num">
                                      <p:cBhvr>
                                        <p:cTn id="17" dur="200" decel="100000"/>
                                        <p:tgtEl>
                                          <p:spTgt spid="10"/>
                                        </p:tgtEl>
                                        <p:attrNameLst>
                                          <p:attrName>ppt_y</p:attrName>
                                        </p:attrNameLst>
                                      </p:cBhvr>
                                      <p:tavLst>
                                        <p:tav tm="0">
                                          <p:val>
                                            <p:strVal val="ppt_y"/>
                                          </p:val>
                                        </p:tav>
                                        <p:tav tm="100000">
                                          <p:val>
                                            <p:strVal val="ppt_y+0.1"/>
                                          </p:val>
                                        </p:tav>
                                      </p:tavLst>
                                    </p:anim>
                                    <p:anim calcmode="lin" valueType="num">
                                      <p:cBhvr>
                                        <p:cTn id="18" dur="800" accel="100000">
                                          <p:stCondLst>
                                            <p:cond delay="200"/>
                                          </p:stCondLst>
                                        </p:cTn>
                                        <p:tgtEl>
                                          <p:spTgt spid="10"/>
                                        </p:tgtEl>
                                        <p:attrNameLst>
                                          <p:attrName>ppt_x</p:attrName>
                                        </p:attrNameLst>
                                      </p:cBhvr>
                                      <p:tavLst>
                                        <p:tav tm="0">
                                          <p:val>
                                            <p:strVal val="ppt_x"/>
                                          </p:val>
                                        </p:tav>
                                        <p:tav tm="100000">
                                          <p:val>
                                            <p:strVal val="ppt_x+0.4+0.05"/>
                                          </p:val>
                                        </p:tav>
                                      </p:tavLst>
                                    </p:anim>
                                    <p:anim calcmode="lin" valueType="num">
                                      <p:cBhvr>
                                        <p:cTn id="19" dur="800" accel="100000">
                                          <p:stCondLst>
                                            <p:cond delay="200"/>
                                          </p:stCondLst>
                                        </p:cTn>
                                        <p:tgtEl>
                                          <p:spTgt spid="10"/>
                                        </p:tgtEl>
                                        <p:attrNameLst>
                                          <p:attrName>ppt_y</p:attrName>
                                        </p:attrNameLst>
                                      </p:cBhvr>
                                      <p:tavLst>
                                        <p:tav tm="0">
                                          <p:val>
                                            <p:strVal val="ppt_y"/>
                                          </p:val>
                                        </p:tav>
                                        <p:tav tm="100000">
                                          <p:val>
                                            <p:strVal val="ppt_y-0.4-0.1"/>
                                          </p:val>
                                        </p:tav>
                                      </p:tavLst>
                                    </p:anim>
                                    <p:set>
                                      <p:cBhvr>
                                        <p:cTn id="20" dur="1" fill="hold">
                                          <p:stCondLst>
                                            <p:cond delay="9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xit" presetSubtype="0" fill="hold" grpId="0" nodeType="withEffect">
                                  <p:stCondLst>
                                    <p:cond delay="50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p:bldP spid="26" grpId="1"/>
      <p:bldP spid="5" grpId="0" animBg="1"/>
      <p:bldP spid="7" grpId="0" animBg="1"/>
      <p:bldP spid="8"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11">
            <a:extLst>
              <a:ext uri="{FF2B5EF4-FFF2-40B4-BE49-F238E27FC236}">
                <a16:creationId xmlns:a16="http://schemas.microsoft.com/office/drawing/2014/main" id="{7F721349-4BD4-31B7-CF32-626E95695E4F}"/>
              </a:ext>
            </a:extLst>
          </p:cNvPr>
          <p:cNvSpPr txBox="1"/>
          <p:nvPr/>
        </p:nvSpPr>
        <p:spPr>
          <a:xfrm>
            <a:off x="29562" y="0"/>
            <a:ext cx="9139236" cy="830997"/>
          </a:xfrm>
          <a:prstGeom prst="rect">
            <a:avLst/>
          </a:prstGeom>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Appalachian National Scenic Trail</a:t>
            </a:r>
          </a:p>
        </p:txBody>
      </p:sp>
      <p:grpSp>
        <p:nvGrpSpPr>
          <p:cNvPr id="2" name="Group 1">
            <a:extLst>
              <a:ext uri="{FF2B5EF4-FFF2-40B4-BE49-F238E27FC236}">
                <a16:creationId xmlns:a16="http://schemas.microsoft.com/office/drawing/2014/main" id="{6BC24D25-1BF2-BCDF-A14A-9C6CBDA4CB9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F085EEA1-46DB-2285-7F58-BC17B9AEB7A7}"/>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D85BCF2E-3FB1-C3C5-C7B0-B141136C72C9}"/>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7" name="Freeform 45">
            <a:extLst>
              <a:ext uri="{FF2B5EF4-FFF2-40B4-BE49-F238E27FC236}">
                <a16:creationId xmlns:a16="http://schemas.microsoft.com/office/drawing/2014/main" id="{ECE2F668-D254-D6D7-D924-E53C2F3455F3}"/>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7967A3F-1876-6C71-3E33-DDD725A052DD}"/>
              </a:ext>
            </a:extLst>
          </p:cNvPr>
          <p:cNvSpPr txBox="1"/>
          <p:nvPr/>
        </p:nvSpPr>
        <p:spPr>
          <a:xfrm>
            <a:off x="373380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sp>
        <p:nvSpPr>
          <p:cNvPr id="9" name="Rectangle 8">
            <a:extLst>
              <a:ext uri="{FF2B5EF4-FFF2-40B4-BE49-F238E27FC236}">
                <a16:creationId xmlns:a16="http://schemas.microsoft.com/office/drawing/2014/main" id="{B4841C28-671C-BDB9-4E62-D61B915037C8}"/>
              </a:ext>
            </a:extLst>
          </p:cNvPr>
          <p:cNvSpPr/>
          <p:nvPr/>
        </p:nvSpPr>
        <p:spPr>
          <a:xfrm rot="2548585">
            <a:off x="6444882" y="3274962"/>
            <a:ext cx="914400" cy="2519585"/>
          </a:xfrm>
          <a:prstGeom prst="rect">
            <a:avLst/>
          </a:prstGeom>
          <a:noFill/>
          <a:ln w="38100"/>
          <a:effectLst>
            <a:outerShdw dist="63500" dir="60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map of the appalachian region&#10;&#10;Description automatically generated">
            <a:extLst>
              <a:ext uri="{FF2B5EF4-FFF2-40B4-BE49-F238E27FC236}">
                <a16:creationId xmlns:a16="http://schemas.microsoft.com/office/drawing/2014/main" id="{E647C0BD-CA48-A6AA-2D18-9D4AF564D167}"/>
              </a:ext>
            </a:extLst>
          </p:cNvPr>
          <p:cNvPicPr>
            <a:picLocks noChangeAspect="1"/>
          </p:cNvPicPr>
          <p:nvPr/>
        </p:nvPicPr>
        <p:blipFill rotWithShape="1">
          <a:blip r:embed="rId4">
            <a:extLst>
              <a:ext uri="{28A0092B-C50C-407E-A947-70E740481C1C}">
                <a14:useLocalDpi xmlns:a14="http://schemas.microsoft.com/office/drawing/2010/main" val="0"/>
              </a:ext>
            </a:extLst>
          </a:blip>
          <a:srcRect r="1260" b="7618"/>
          <a:stretch/>
        </p:blipFill>
        <p:spPr>
          <a:xfrm>
            <a:off x="0" y="793429"/>
            <a:ext cx="6102552" cy="6064571"/>
          </a:xfrm>
          <a:prstGeom prst="rect">
            <a:avLst/>
          </a:prstGeom>
          <a:ln w="25400">
            <a:solidFill>
              <a:schemeClr val="tx1"/>
            </a:solidFill>
          </a:ln>
        </p:spPr>
      </p:pic>
      <p:pic>
        <p:nvPicPr>
          <p:cNvPr id="27" name="Picture 26" descr="A map of the appalachian region&#10;&#10;Description automatically generated">
            <a:extLst>
              <a:ext uri="{FF2B5EF4-FFF2-40B4-BE49-F238E27FC236}">
                <a16:creationId xmlns:a16="http://schemas.microsoft.com/office/drawing/2014/main" id="{C5627CFA-2C5F-EFD5-630D-4CFCFA7EB463}"/>
              </a:ext>
            </a:extLst>
          </p:cNvPr>
          <p:cNvPicPr>
            <a:picLocks noChangeAspect="1"/>
          </p:cNvPicPr>
          <p:nvPr/>
        </p:nvPicPr>
        <p:blipFill rotWithShape="1">
          <a:blip r:embed="rId4">
            <a:extLst>
              <a:ext uri="{28A0092B-C50C-407E-A947-70E740481C1C}">
                <a14:useLocalDpi xmlns:a14="http://schemas.microsoft.com/office/drawing/2010/main" val="0"/>
              </a:ext>
            </a:extLst>
          </a:blip>
          <a:srcRect l="73976" t="76047" r="4823" b="7618"/>
          <a:stretch/>
        </p:blipFill>
        <p:spPr>
          <a:xfrm>
            <a:off x="4572000" y="5785658"/>
            <a:ext cx="1310339" cy="1072341"/>
          </a:xfrm>
          <a:prstGeom prst="rect">
            <a:avLst/>
          </a:prstGeom>
          <a:ln w="25400">
            <a:solidFill>
              <a:schemeClr val="tx1"/>
            </a:solidFill>
          </a:ln>
        </p:spPr>
      </p:pic>
      <p:pic>
        <p:nvPicPr>
          <p:cNvPr id="28" name="Picture 27" descr="A map of the appalachian region&#10;&#10;Description automatically generated">
            <a:extLst>
              <a:ext uri="{FF2B5EF4-FFF2-40B4-BE49-F238E27FC236}">
                <a16:creationId xmlns:a16="http://schemas.microsoft.com/office/drawing/2014/main" id="{8664D717-9B28-6CF2-192D-9FDEB06C941C}"/>
              </a:ext>
            </a:extLst>
          </p:cNvPr>
          <p:cNvPicPr>
            <a:picLocks noChangeAspect="1"/>
          </p:cNvPicPr>
          <p:nvPr/>
        </p:nvPicPr>
        <p:blipFill rotWithShape="1">
          <a:blip r:embed="rId4">
            <a:extLst>
              <a:ext uri="{28A0092B-C50C-407E-A947-70E740481C1C}">
                <a14:useLocalDpi xmlns:a14="http://schemas.microsoft.com/office/drawing/2010/main" val="0"/>
              </a:ext>
            </a:extLst>
          </a:blip>
          <a:srcRect l="73976" t="75239" r="7332" b="7618"/>
          <a:stretch/>
        </p:blipFill>
        <p:spPr>
          <a:xfrm>
            <a:off x="5410200" y="2890391"/>
            <a:ext cx="3772338" cy="3967609"/>
          </a:xfrm>
          <a:prstGeom prst="rect">
            <a:avLst/>
          </a:prstGeom>
          <a:ln w="25400">
            <a:solidFill>
              <a:schemeClr val="tx1"/>
            </a:solidFill>
          </a:ln>
        </p:spPr>
      </p:pic>
      <p:sp>
        <p:nvSpPr>
          <p:cNvPr id="29" name="Oval 28">
            <a:extLst>
              <a:ext uri="{FF2B5EF4-FFF2-40B4-BE49-F238E27FC236}">
                <a16:creationId xmlns:a16="http://schemas.microsoft.com/office/drawing/2014/main" id="{70F2EDF8-5283-AE6C-2D8A-8D3412814B4A}"/>
              </a:ext>
            </a:extLst>
          </p:cNvPr>
          <p:cNvSpPr/>
          <p:nvPr/>
        </p:nvSpPr>
        <p:spPr>
          <a:xfrm>
            <a:off x="6553200" y="4060558"/>
            <a:ext cx="2209800" cy="714679"/>
          </a:xfrm>
          <a:prstGeom prst="ellipse">
            <a:avLst/>
          </a:prstGeom>
          <a:noFill/>
          <a:ln w="50800">
            <a:solidFill>
              <a:srgbClr val="FF0000"/>
            </a:solidFill>
          </a:ln>
          <a:effectLst>
            <a:outerShdw dist="50800" dir="72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0668296-CD7A-0B69-B05E-0E12F570FDD0}"/>
              </a:ext>
            </a:extLst>
          </p:cNvPr>
          <p:cNvSpPr txBox="1"/>
          <p:nvPr/>
        </p:nvSpPr>
        <p:spPr>
          <a:xfrm>
            <a:off x="33572" y="793429"/>
            <a:ext cx="4538427"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footpath 2,200 miles long</a:t>
            </a:r>
          </a:p>
        </p:txBody>
      </p:sp>
      <p:sp>
        <p:nvSpPr>
          <p:cNvPr id="31" name="TextBox 30">
            <a:extLst>
              <a:ext uri="{FF2B5EF4-FFF2-40B4-BE49-F238E27FC236}">
                <a16:creationId xmlns:a16="http://schemas.microsoft.com/office/drawing/2014/main" id="{B859E95D-7263-38A5-5E02-E33A3D254E71}"/>
              </a:ext>
            </a:extLst>
          </p:cNvPr>
          <p:cNvSpPr txBox="1"/>
          <p:nvPr/>
        </p:nvSpPr>
        <p:spPr>
          <a:xfrm>
            <a:off x="524744" y="6112860"/>
            <a:ext cx="2526532" cy="417935"/>
          </a:xfrm>
          <a:prstGeom prst="rect">
            <a:avLst/>
          </a:prstGeom>
          <a:solidFill>
            <a:srgbClr val="75D1A3">
              <a:alpha val="61000"/>
            </a:srgbClr>
          </a:solidFill>
        </p:spPr>
        <p:txBody>
          <a:bodyPr wrap="square">
            <a:spAutoFit/>
          </a:bodyPr>
          <a:lstStyle/>
          <a:p>
            <a:pPr>
              <a:lnSpc>
                <a:spcPts val="2400"/>
              </a:lnSpc>
            </a:pPr>
            <a:r>
              <a:rPr lang="en-US" sz="2800" dirty="0">
                <a:solidFill>
                  <a:srgbClr val="FF0000"/>
                </a:solidFill>
                <a:effectLst>
                  <a:outerShdw dist="38100" dir="6600000" algn="ctr" rotWithShape="0">
                    <a:schemeClr val="tx1"/>
                  </a:outerShdw>
                </a:effectLst>
              </a:rPr>
              <a:t>Springer Mt. GA</a:t>
            </a:r>
          </a:p>
        </p:txBody>
      </p:sp>
      <p:sp>
        <p:nvSpPr>
          <p:cNvPr id="32" name="TextBox 31">
            <a:extLst>
              <a:ext uri="{FF2B5EF4-FFF2-40B4-BE49-F238E27FC236}">
                <a16:creationId xmlns:a16="http://schemas.microsoft.com/office/drawing/2014/main" id="{5B9F4EBB-4D8D-2580-E6AA-E6FE4E86DEE4}"/>
              </a:ext>
            </a:extLst>
          </p:cNvPr>
          <p:cNvSpPr txBox="1"/>
          <p:nvPr/>
        </p:nvSpPr>
        <p:spPr>
          <a:xfrm>
            <a:off x="5450266" y="840155"/>
            <a:ext cx="2651943" cy="417935"/>
          </a:xfrm>
          <a:prstGeom prst="rect">
            <a:avLst/>
          </a:prstGeom>
          <a:noFill/>
        </p:spPr>
        <p:txBody>
          <a:bodyPr wrap="square">
            <a:spAutoFit/>
          </a:bodyPr>
          <a:lstStyle/>
          <a:p>
            <a:pPr>
              <a:lnSpc>
                <a:spcPts val="2400"/>
              </a:lnSpc>
            </a:pPr>
            <a:r>
              <a:rPr lang="en-US" sz="2800" dirty="0">
                <a:solidFill>
                  <a:srgbClr val="FF0000"/>
                </a:solidFill>
                <a:effectLst>
                  <a:outerShdw dist="38100" dir="6600000" algn="ctr" rotWithShape="0">
                    <a:schemeClr val="tx1"/>
                  </a:outerShdw>
                </a:effectLst>
              </a:rPr>
              <a:t>Mt. Katahdin ME</a:t>
            </a:r>
          </a:p>
        </p:txBody>
      </p:sp>
      <p:sp>
        <p:nvSpPr>
          <p:cNvPr id="33" name="Freeform: Shape 32">
            <a:extLst>
              <a:ext uri="{FF2B5EF4-FFF2-40B4-BE49-F238E27FC236}">
                <a16:creationId xmlns:a16="http://schemas.microsoft.com/office/drawing/2014/main" id="{AEA542B0-4B53-8614-B2A0-33F0203F0110}"/>
              </a:ext>
            </a:extLst>
          </p:cNvPr>
          <p:cNvSpPr/>
          <p:nvPr/>
        </p:nvSpPr>
        <p:spPr>
          <a:xfrm>
            <a:off x="4154865" y="1045029"/>
            <a:ext cx="1284034" cy="1717099"/>
          </a:xfrm>
          <a:custGeom>
            <a:avLst/>
            <a:gdLst>
              <a:gd name="connsiteX0" fmla="*/ 1284034 w 1284034"/>
              <a:gd name="connsiteY0" fmla="*/ 0 h 1717099"/>
              <a:gd name="connsiteX1" fmla="*/ 1200906 w 1284034"/>
              <a:gd name="connsiteY1" fmla="*/ 130628 h 1717099"/>
              <a:gd name="connsiteX2" fmla="*/ 999026 w 1284034"/>
              <a:gd name="connsiteY2" fmla="*/ 285007 h 1717099"/>
              <a:gd name="connsiteX3" fmla="*/ 868397 w 1284034"/>
              <a:gd name="connsiteY3" fmla="*/ 356259 h 1717099"/>
              <a:gd name="connsiteX4" fmla="*/ 737769 w 1284034"/>
              <a:gd name="connsiteY4" fmla="*/ 522514 h 1717099"/>
              <a:gd name="connsiteX5" fmla="*/ 607140 w 1284034"/>
              <a:gd name="connsiteY5" fmla="*/ 665018 h 1717099"/>
              <a:gd name="connsiteX6" fmla="*/ 476512 w 1284034"/>
              <a:gd name="connsiteY6" fmla="*/ 819397 h 1717099"/>
              <a:gd name="connsiteX7" fmla="*/ 381509 w 1284034"/>
              <a:gd name="connsiteY7" fmla="*/ 997527 h 1717099"/>
              <a:gd name="connsiteX8" fmla="*/ 227130 w 1284034"/>
              <a:gd name="connsiteY8" fmla="*/ 1045028 h 1717099"/>
              <a:gd name="connsiteX9" fmla="*/ 120252 w 1284034"/>
              <a:gd name="connsiteY9" fmla="*/ 1104405 h 1717099"/>
              <a:gd name="connsiteX10" fmla="*/ 120252 w 1284034"/>
              <a:gd name="connsiteY10" fmla="*/ 1294410 h 1717099"/>
              <a:gd name="connsiteX11" fmla="*/ 49000 w 1284034"/>
              <a:gd name="connsiteY11" fmla="*/ 1377537 h 1717099"/>
              <a:gd name="connsiteX12" fmla="*/ 37125 w 1284034"/>
              <a:gd name="connsiteY12" fmla="*/ 1472540 h 1717099"/>
              <a:gd name="connsiteX13" fmla="*/ 25249 w 1284034"/>
              <a:gd name="connsiteY13" fmla="*/ 1603168 h 1717099"/>
              <a:gd name="connsiteX14" fmla="*/ 1499 w 1284034"/>
              <a:gd name="connsiteY14" fmla="*/ 1710046 h 1717099"/>
              <a:gd name="connsiteX15" fmla="*/ 72751 w 1284034"/>
              <a:gd name="connsiteY15" fmla="*/ 1698171 h 171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4034" h="1717099">
                <a:moveTo>
                  <a:pt x="1284034" y="0"/>
                </a:moveTo>
                <a:cubicBezTo>
                  <a:pt x="1266220" y="41563"/>
                  <a:pt x="1248407" y="83127"/>
                  <a:pt x="1200906" y="130628"/>
                </a:cubicBezTo>
                <a:cubicBezTo>
                  <a:pt x="1153405" y="178129"/>
                  <a:pt x="1054444" y="247402"/>
                  <a:pt x="999026" y="285007"/>
                </a:cubicBezTo>
                <a:cubicBezTo>
                  <a:pt x="943608" y="322612"/>
                  <a:pt x="911940" y="316675"/>
                  <a:pt x="868397" y="356259"/>
                </a:cubicBezTo>
                <a:cubicBezTo>
                  <a:pt x="824854" y="395843"/>
                  <a:pt x="781312" y="471054"/>
                  <a:pt x="737769" y="522514"/>
                </a:cubicBezTo>
                <a:cubicBezTo>
                  <a:pt x="694226" y="573974"/>
                  <a:pt x="607140" y="665018"/>
                  <a:pt x="607140" y="665018"/>
                </a:cubicBezTo>
                <a:cubicBezTo>
                  <a:pt x="563597" y="714498"/>
                  <a:pt x="514117" y="763979"/>
                  <a:pt x="476512" y="819397"/>
                </a:cubicBezTo>
                <a:cubicBezTo>
                  <a:pt x="438907" y="874815"/>
                  <a:pt x="423073" y="959922"/>
                  <a:pt x="381509" y="997527"/>
                </a:cubicBezTo>
                <a:cubicBezTo>
                  <a:pt x="339945" y="1035132"/>
                  <a:pt x="270673" y="1027215"/>
                  <a:pt x="227130" y="1045028"/>
                </a:cubicBezTo>
                <a:cubicBezTo>
                  <a:pt x="183587" y="1062841"/>
                  <a:pt x="138065" y="1062841"/>
                  <a:pt x="120252" y="1104405"/>
                </a:cubicBezTo>
                <a:cubicBezTo>
                  <a:pt x="102439" y="1145969"/>
                  <a:pt x="132127" y="1248888"/>
                  <a:pt x="120252" y="1294410"/>
                </a:cubicBezTo>
                <a:cubicBezTo>
                  <a:pt x="108377" y="1339932"/>
                  <a:pt x="62854" y="1347849"/>
                  <a:pt x="49000" y="1377537"/>
                </a:cubicBezTo>
                <a:cubicBezTo>
                  <a:pt x="35146" y="1407225"/>
                  <a:pt x="41083" y="1434935"/>
                  <a:pt x="37125" y="1472540"/>
                </a:cubicBezTo>
                <a:cubicBezTo>
                  <a:pt x="33167" y="1510145"/>
                  <a:pt x="31187" y="1563584"/>
                  <a:pt x="25249" y="1603168"/>
                </a:cubicBezTo>
                <a:cubicBezTo>
                  <a:pt x="19311" y="1642752"/>
                  <a:pt x="-6418" y="1694212"/>
                  <a:pt x="1499" y="1710046"/>
                </a:cubicBezTo>
                <a:cubicBezTo>
                  <a:pt x="9416" y="1725880"/>
                  <a:pt x="52959" y="1712025"/>
                  <a:pt x="72751" y="1698171"/>
                </a:cubicBezTo>
              </a:path>
            </a:pathLst>
          </a:custGeom>
          <a:noFill/>
          <a:ln w="127000" cap="flat">
            <a:solidFill>
              <a:schemeClr val="bg1"/>
            </a:solidFill>
            <a:prstDash val="sysDot"/>
            <a:bevel/>
          </a:ln>
          <a:effectLst>
            <a:outerShdw dist="76200" dir="6600000" algn="ctr" rotWithShape="0">
              <a:srgbClr val="00B05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A4F42D6-D641-6893-C505-6CF8133E86C7}"/>
              </a:ext>
            </a:extLst>
          </p:cNvPr>
          <p:cNvSpPr/>
          <p:nvPr/>
        </p:nvSpPr>
        <p:spPr>
          <a:xfrm>
            <a:off x="2458192" y="2933205"/>
            <a:ext cx="1721922" cy="1663831"/>
          </a:xfrm>
          <a:custGeom>
            <a:avLst/>
            <a:gdLst>
              <a:gd name="connsiteX0" fmla="*/ 1721922 w 1721922"/>
              <a:gd name="connsiteY0" fmla="*/ 0 h 1663831"/>
              <a:gd name="connsiteX1" fmla="*/ 1448790 w 1721922"/>
              <a:gd name="connsiteY1" fmla="*/ 273133 h 1663831"/>
              <a:gd name="connsiteX2" fmla="*/ 1294411 w 1721922"/>
              <a:gd name="connsiteY2" fmla="*/ 237507 h 1663831"/>
              <a:gd name="connsiteX3" fmla="*/ 1080655 w 1721922"/>
              <a:gd name="connsiteY3" fmla="*/ 451263 h 1663831"/>
              <a:gd name="connsiteX4" fmla="*/ 855024 w 1721922"/>
              <a:gd name="connsiteY4" fmla="*/ 570016 h 1663831"/>
              <a:gd name="connsiteX5" fmla="*/ 605642 w 1721922"/>
              <a:gd name="connsiteY5" fmla="*/ 629392 h 1663831"/>
              <a:gd name="connsiteX6" fmla="*/ 546265 w 1721922"/>
              <a:gd name="connsiteY6" fmla="*/ 771896 h 1663831"/>
              <a:gd name="connsiteX7" fmla="*/ 439387 w 1721922"/>
              <a:gd name="connsiteY7" fmla="*/ 843148 h 1663831"/>
              <a:gd name="connsiteX8" fmla="*/ 332509 w 1721922"/>
              <a:gd name="connsiteY8" fmla="*/ 1092530 h 1663831"/>
              <a:gd name="connsiteX9" fmla="*/ 190005 w 1721922"/>
              <a:gd name="connsiteY9" fmla="*/ 1306286 h 1663831"/>
              <a:gd name="connsiteX10" fmla="*/ 95003 w 1721922"/>
              <a:gd name="connsiteY10" fmla="*/ 1484416 h 1663831"/>
              <a:gd name="connsiteX11" fmla="*/ 0 w 1721922"/>
              <a:gd name="connsiteY11" fmla="*/ 1662546 h 16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1922" h="1663831">
                <a:moveTo>
                  <a:pt x="1721922" y="0"/>
                </a:moveTo>
                <a:cubicBezTo>
                  <a:pt x="1620982" y="116774"/>
                  <a:pt x="1520042" y="233548"/>
                  <a:pt x="1448790" y="273133"/>
                </a:cubicBezTo>
                <a:cubicBezTo>
                  <a:pt x="1377538" y="312718"/>
                  <a:pt x="1355767" y="207819"/>
                  <a:pt x="1294411" y="237507"/>
                </a:cubicBezTo>
                <a:cubicBezTo>
                  <a:pt x="1233055" y="267195"/>
                  <a:pt x="1153886" y="395845"/>
                  <a:pt x="1080655" y="451263"/>
                </a:cubicBezTo>
                <a:cubicBezTo>
                  <a:pt x="1007424" y="506681"/>
                  <a:pt x="934193" y="540328"/>
                  <a:pt x="855024" y="570016"/>
                </a:cubicBezTo>
                <a:cubicBezTo>
                  <a:pt x="775855" y="599704"/>
                  <a:pt x="657102" y="595745"/>
                  <a:pt x="605642" y="629392"/>
                </a:cubicBezTo>
                <a:cubicBezTo>
                  <a:pt x="554182" y="663039"/>
                  <a:pt x="573974" y="736270"/>
                  <a:pt x="546265" y="771896"/>
                </a:cubicBezTo>
                <a:cubicBezTo>
                  <a:pt x="518556" y="807522"/>
                  <a:pt x="475013" y="789709"/>
                  <a:pt x="439387" y="843148"/>
                </a:cubicBezTo>
                <a:cubicBezTo>
                  <a:pt x="403761" y="896587"/>
                  <a:pt x="374073" y="1015340"/>
                  <a:pt x="332509" y="1092530"/>
                </a:cubicBezTo>
                <a:cubicBezTo>
                  <a:pt x="290945" y="1169720"/>
                  <a:pt x="229589" y="1240972"/>
                  <a:pt x="190005" y="1306286"/>
                </a:cubicBezTo>
                <a:cubicBezTo>
                  <a:pt x="150421" y="1371600"/>
                  <a:pt x="95003" y="1484416"/>
                  <a:pt x="95003" y="1484416"/>
                </a:cubicBezTo>
                <a:cubicBezTo>
                  <a:pt x="63336" y="1543793"/>
                  <a:pt x="47501" y="1678380"/>
                  <a:pt x="0" y="1662546"/>
                </a:cubicBezTo>
              </a:path>
            </a:pathLst>
          </a:custGeom>
          <a:noFill/>
          <a:ln w="127000" cap="sq">
            <a:solidFill>
              <a:schemeClr val="bg1"/>
            </a:solidFill>
            <a:prstDash val="sysDot"/>
            <a:bevel/>
          </a:ln>
          <a:effectLst>
            <a:outerShdw dist="76200" dir="7200000" algn="ctr" rotWithShape="0">
              <a:srgbClr val="0070C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773AC94-82DD-5A80-A97C-2BEC5D06967F}"/>
              </a:ext>
            </a:extLst>
          </p:cNvPr>
          <p:cNvSpPr/>
          <p:nvPr/>
        </p:nvSpPr>
        <p:spPr>
          <a:xfrm>
            <a:off x="1389413" y="4738255"/>
            <a:ext cx="973777" cy="463137"/>
          </a:xfrm>
          <a:custGeom>
            <a:avLst/>
            <a:gdLst>
              <a:gd name="connsiteX0" fmla="*/ 973777 w 973777"/>
              <a:gd name="connsiteY0" fmla="*/ 0 h 463137"/>
              <a:gd name="connsiteX1" fmla="*/ 866899 w 973777"/>
              <a:gd name="connsiteY1" fmla="*/ 106877 h 463137"/>
              <a:gd name="connsiteX2" fmla="*/ 712519 w 973777"/>
              <a:gd name="connsiteY2" fmla="*/ 130628 h 463137"/>
              <a:gd name="connsiteX3" fmla="*/ 510639 w 973777"/>
              <a:gd name="connsiteY3" fmla="*/ 166254 h 463137"/>
              <a:gd name="connsiteX4" fmla="*/ 427512 w 973777"/>
              <a:gd name="connsiteY4" fmla="*/ 130628 h 463137"/>
              <a:gd name="connsiteX5" fmla="*/ 332509 w 973777"/>
              <a:gd name="connsiteY5" fmla="*/ 249381 h 463137"/>
              <a:gd name="connsiteX6" fmla="*/ 225631 w 973777"/>
              <a:gd name="connsiteY6" fmla="*/ 249381 h 463137"/>
              <a:gd name="connsiteX7" fmla="*/ 190005 w 973777"/>
              <a:gd name="connsiteY7" fmla="*/ 403761 h 463137"/>
              <a:gd name="connsiteX8" fmla="*/ 0 w 973777"/>
              <a:gd name="connsiteY8" fmla="*/ 463137 h 46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777" h="463137">
                <a:moveTo>
                  <a:pt x="973777" y="0"/>
                </a:moveTo>
                <a:cubicBezTo>
                  <a:pt x="938151" y="35626"/>
                  <a:pt x="910442" y="85106"/>
                  <a:pt x="866899" y="106877"/>
                </a:cubicBezTo>
                <a:cubicBezTo>
                  <a:pt x="823356" y="128648"/>
                  <a:pt x="771896" y="120732"/>
                  <a:pt x="712519" y="130628"/>
                </a:cubicBezTo>
                <a:cubicBezTo>
                  <a:pt x="653142" y="140524"/>
                  <a:pt x="558140" y="166254"/>
                  <a:pt x="510639" y="166254"/>
                </a:cubicBezTo>
                <a:cubicBezTo>
                  <a:pt x="463138" y="166254"/>
                  <a:pt x="457200" y="116774"/>
                  <a:pt x="427512" y="130628"/>
                </a:cubicBezTo>
                <a:cubicBezTo>
                  <a:pt x="397824" y="144482"/>
                  <a:pt x="366156" y="229589"/>
                  <a:pt x="332509" y="249381"/>
                </a:cubicBezTo>
                <a:cubicBezTo>
                  <a:pt x="298862" y="269173"/>
                  <a:pt x="249382" y="223651"/>
                  <a:pt x="225631" y="249381"/>
                </a:cubicBezTo>
                <a:cubicBezTo>
                  <a:pt x="201880" y="275111"/>
                  <a:pt x="227610" y="368135"/>
                  <a:pt x="190005" y="403761"/>
                </a:cubicBezTo>
                <a:cubicBezTo>
                  <a:pt x="152400" y="439387"/>
                  <a:pt x="76200" y="451262"/>
                  <a:pt x="0" y="463137"/>
                </a:cubicBezTo>
              </a:path>
            </a:pathLst>
          </a:custGeom>
          <a:noFill/>
          <a:ln w="127000">
            <a:solidFill>
              <a:schemeClr val="bg1"/>
            </a:solidFill>
            <a:prstDash val="sysDot"/>
            <a:bevel/>
          </a:ln>
          <a:effectLst>
            <a:outerShdw dist="50800" dir="7200000" algn="ctr" rotWithShape="0">
              <a:srgbClr val="FF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DF29048-B9CD-87A5-E528-02C19C66A8CA}"/>
              </a:ext>
            </a:extLst>
          </p:cNvPr>
          <p:cNvSpPr/>
          <p:nvPr/>
        </p:nvSpPr>
        <p:spPr>
          <a:xfrm>
            <a:off x="603357" y="5320145"/>
            <a:ext cx="731462" cy="866899"/>
          </a:xfrm>
          <a:custGeom>
            <a:avLst/>
            <a:gdLst>
              <a:gd name="connsiteX0" fmla="*/ 702929 w 731462"/>
              <a:gd name="connsiteY0" fmla="*/ 0 h 866899"/>
              <a:gd name="connsiteX1" fmla="*/ 726679 w 731462"/>
              <a:gd name="connsiteY1" fmla="*/ 95003 h 866899"/>
              <a:gd name="connsiteX2" fmla="*/ 619801 w 731462"/>
              <a:gd name="connsiteY2" fmla="*/ 83128 h 866899"/>
              <a:gd name="connsiteX3" fmla="*/ 584175 w 731462"/>
              <a:gd name="connsiteY3" fmla="*/ 130629 h 866899"/>
              <a:gd name="connsiteX4" fmla="*/ 489173 w 731462"/>
              <a:gd name="connsiteY4" fmla="*/ 190006 h 866899"/>
              <a:gd name="connsiteX5" fmla="*/ 382295 w 731462"/>
              <a:gd name="connsiteY5" fmla="*/ 261258 h 866899"/>
              <a:gd name="connsiteX6" fmla="*/ 180414 w 731462"/>
              <a:gd name="connsiteY6" fmla="*/ 261258 h 866899"/>
              <a:gd name="connsiteX7" fmla="*/ 144788 w 731462"/>
              <a:gd name="connsiteY7" fmla="*/ 320634 h 866899"/>
              <a:gd name="connsiteX8" fmla="*/ 144788 w 731462"/>
              <a:gd name="connsiteY8" fmla="*/ 451263 h 866899"/>
              <a:gd name="connsiteX9" fmla="*/ 156664 w 731462"/>
              <a:gd name="connsiteY9" fmla="*/ 570016 h 866899"/>
              <a:gd name="connsiteX10" fmla="*/ 109162 w 731462"/>
              <a:gd name="connsiteY10" fmla="*/ 641268 h 866899"/>
              <a:gd name="connsiteX11" fmla="*/ 26035 w 731462"/>
              <a:gd name="connsiteY11" fmla="*/ 712520 h 866899"/>
              <a:gd name="connsiteX12" fmla="*/ 2285 w 731462"/>
              <a:gd name="connsiteY12" fmla="*/ 748146 h 866899"/>
              <a:gd name="connsiteX13" fmla="*/ 2285 w 731462"/>
              <a:gd name="connsiteY13" fmla="*/ 866899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462" h="866899">
                <a:moveTo>
                  <a:pt x="702929" y="0"/>
                </a:moveTo>
                <a:cubicBezTo>
                  <a:pt x="721731" y="40574"/>
                  <a:pt x="740534" y="81148"/>
                  <a:pt x="726679" y="95003"/>
                </a:cubicBezTo>
                <a:cubicBezTo>
                  <a:pt x="712824" y="108858"/>
                  <a:pt x="619801" y="83128"/>
                  <a:pt x="619801" y="83128"/>
                </a:cubicBezTo>
                <a:cubicBezTo>
                  <a:pt x="596050" y="89066"/>
                  <a:pt x="605946" y="112816"/>
                  <a:pt x="584175" y="130629"/>
                </a:cubicBezTo>
                <a:cubicBezTo>
                  <a:pt x="562404" y="148442"/>
                  <a:pt x="522820" y="168235"/>
                  <a:pt x="489173" y="190006"/>
                </a:cubicBezTo>
                <a:cubicBezTo>
                  <a:pt x="455526" y="211778"/>
                  <a:pt x="433755" y="249383"/>
                  <a:pt x="382295" y="261258"/>
                </a:cubicBezTo>
                <a:cubicBezTo>
                  <a:pt x="330835" y="273133"/>
                  <a:pt x="219998" y="251362"/>
                  <a:pt x="180414" y="261258"/>
                </a:cubicBezTo>
                <a:cubicBezTo>
                  <a:pt x="140830" y="271154"/>
                  <a:pt x="150726" y="288966"/>
                  <a:pt x="144788" y="320634"/>
                </a:cubicBezTo>
                <a:cubicBezTo>
                  <a:pt x="138850" y="352302"/>
                  <a:pt x="142809" y="409700"/>
                  <a:pt x="144788" y="451263"/>
                </a:cubicBezTo>
                <a:cubicBezTo>
                  <a:pt x="146767" y="492826"/>
                  <a:pt x="162602" y="538348"/>
                  <a:pt x="156664" y="570016"/>
                </a:cubicBezTo>
                <a:cubicBezTo>
                  <a:pt x="150726" y="601684"/>
                  <a:pt x="130933" y="617517"/>
                  <a:pt x="109162" y="641268"/>
                </a:cubicBezTo>
                <a:cubicBezTo>
                  <a:pt x="87390" y="665019"/>
                  <a:pt x="26035" y="712520"/>
                  <a:pt x="26035" y="712520"/>
                </a:cubicBezTo>
                <a:cubicBezTo>
                  <a:pt x="8222" y="730333"/>
                  <a:pt x="6243" y="722416"/>
                  <a:pt x="2285" y="748146"/>
                </a:cubicBezTo>
                <a:cubicBezTo>
                  <a:pt x="-1673" y="773876"/>
                  <a:pt x="306" y="820387"/>
                  <a:pt x="2285" y="866899"/>
                </a:cubicBezTo>
              </a:path>
            </a:pathLst>
          </a:custGeom>
          <a:noFill/>
          <a:ln w="127000">
            <a:solidFill>
              <a:schemeClr val="bg1"/>
            </a:solidFill>
            <a:prstDash val="sysDot"/>
            <a:bevel/>
          </a:ln>
          <a:effectLst>
            <a:outerShdw dist="50800" dir="7200000" algn="ctr" rotWithShape="0">
              <a:schemeClr val="accent4">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38DE904-7288-C8EB-7C42-6AA10AAC6ECC}"/>
              </a:ext>
            </a:extLst>
          </p:cNvPr>
          <p:cNvSpPr txBox="1"/>
          <p:nvPr/>
        </p:nvSpPr>
        <p:spPr>
          <a:xfrm>
            <a:off x="11482" y="1853625"/>
            <a:ext cx="3722318"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3 million hikers/year</a:t>
            </a:r>
          </a:p>
        </p:txBody>
      </p:sp>
      <p:sp>
        <p:nvSpPr>
          <p:cNvPr id="38" name="TextBox 37">
            <a:extLst>
              <a:ext uri="{FF2B5EF4-FFF2-40B4-BE49-F238E27FC236}">
                <a16:creationId xmlns:a16="http://schemas.microsoft.com/office/drawing/2014/main" id="{04088E93-F3CC-1286-EE2D-D625779D06FD}"/>
              </a:ext>
            </a:extLst>
          </p:cNvPr>
          <p:cNvSpPr txBox="1"/>
          <p:nvPr/>
        </p:nvSpPr>
        <p:spPr>
          <a:xfrm>
            <a:off x="-3266" y="1315018"/>
            <a:ext cx="3722318"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completed 1937</a:t>
            </a:r>
          </a:p>
        </p:txBody>
      </p:sp>
      <p:sp>
        <p:nvSpPr>
          <p:cNvPr id="39" name="TextBox 38">
            <a:extLst>
              <a:ext uri="{FF2B5EF4-FFF2-40B4-BE49-F238E27FC236}">
                <a16:creationId xmlns:a16="http://schemas.microsoft.com/office/drawing/2014/main" id="{C4F0347E-4FC2-30DE-04D8-3C58D457A27C}"/>
              </a:ext>
            </a:extLst>
          </p:cNvPr>
          <p:cNvSpPr txBox="1"/>
          <p:nvPr/>
        </p:nvSpPr>
        <p:spPr>
          <a:xfrm>
            <a:off x="57478" y="2430125"/>
            <a:ext cx="3722318" cy="1077218"/>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&lt; 1000 thru-hikers/</a:t>
            </a:r>
            <a:r>
              <a:rPr lang="en-US" sz="3200" dirty="0" err="1">
                <a:solidFill>
                  <a:srgbClr val="FF0000"/>
                </a:solidFill>
                <a:effectLst>
                  <a:outerShdw dist="38100" dir="6600000" algn="ctr" rotWithShape="0">
                    <a:schemeClr val="tx1"/>
                  </a:outerShdw>
                </a:effectLst>
              </a:rPr>
              <a:t>yr</a:t>
            </a:r>
            <a:endParaRPr lang="en-US" sz="3200" dirty="0">
              <a:solidFill>
                <a:srgbClr val="FF0000"/>
              </a:solidFill>
              <a:effectLst>
                <a:outerShdw dist="38100" dir="6600000" algn="ctr" rotWithShape="0">
                  <a:schemeClr val="tx1"/>
                </a:outerShdw>
              </a:effectLst>
            </a:endParaRPr>
          </a:p>
          <a:p>
            <a:r>
              <a:rPr lang="en-US" sz="3200" dirty="0">
                <a:solidFill>
                  <a:srgbClr val="FF0000"/>
                </a:solidFill>
                <a:effectLst>
                  <a:outerShdw dist="38100" dir="6600000" algn="ctr" rotWithShape="0">
                    <a:schemeClr val="tx1"/>
                  </a:outerShdw>
                </a:effectLst>
              </a:rPr>
              <a:t>  2 hikers &gt; 80 </a:t>
            </a:r>
            <a:r>
              <a:rPr lang="en-US" sz="3200" dirty="0" err="1">
                <a:solidFill>
                  <a:srgbClr val="FF0000"/>
                </a:solidFill>
                <a:effectLst>
                  <a:outerShdw dist="38100" dir="6600000" algn="ctr" rotWithShape="0">
                    <a:schemeClr val="tx1"/>
                  </a:outerShdw>
                </a:effectLst>
              </a:rPr>
              <a:t>yrs</a:t>
            </a:r>
            <a:r>
              <a:rPr lang="en-US" sz="3200" dirty="0">
                <a:solidFill>
                  <a:srgbClr val="FF0000"/>
                </a:solidFill>
                <a:effectLst>
                  <a:outerShdw dist="38100" dir="6600000" algn="ctr" rotWithShape="0">
                    <a:schemeClr val="tx1"/>
                  </a:outerShdw>
                </a:effectLst>
              </a:rPr>
              <a:t> old</a:t>
            </a:r>
          </a:p>
        </p:txBody>
      </p:sp>
      <p:pic>
        <p:nvPicPr>
          <p:cNvPr id="41" name="Picture 40">
            <a:extLst>
              <a:ext uri="{FF2B5EF4-FFF2-40B4-BE49-F238E27FC236}">
                <a16:creationId xmlns:a16="http://schemas.microsoft.com/office/drawing/2014/main" id="{1943ADB9-AD8D-5A42-553A-B11FCE9A8F95}"/>
              </a:ext>
            </a:extLst>
          </p:cNvPr>
          <p:cNvPicPr>
            <a:picLocks noChangeAspect="1"/>
          </p:cNvPicPr>
          <p:nvPr/>
        </p:nvPicPr>
        <p:blipFill>
          <a:blip r:embed="rId5"/>
          <a:stretch>
            <a:fillRect/>
          </a:stretch>
        </p:blipFill>
        <p:spPr>
          <a:xfrm>
            <a:off x="2074156" y="1405730"/>
            <a:ext cx="7124574" cy="5452270"/>
          </a:xfrm>
          <a:prstGeom prst="rect">
            <a:avLst/>
          </a:prstGeom>
          <a:ln w="25400">
            <a:solidFill>
              <a:schemeClr val="tx1"/>
            </a:solidFill>
          </a:ln>
        </p:spPr>
      </p:pic>
      <p:pic>
        <p:nvPicPr>
          <p:cNvPr id="43" name="Picture 42">
            <a:extLst>
              <a:ext uri="{FF2B5EF4-FFF2-40B4-BE49-F238E27FC236}">
                <a16:creationId xmlns:a16="http://schemas.microsoft.com/office/drawing/2014/main" id="{B128BD20-8394-5D26-AD59-DADD45903CE8}"/>
              </a:ext>
            </a:extLst>
          </p:cNvPr>
          <p:cNvPicPr>
            <a:picLocks noChangeAspect="1"/>
          </p:cNvPicPr>
          <p:nvPr/>
        </p:nvPicPr>
        <p:blipFill>
          <a:blip r:embed="rId6"/>
          <a:stretch>
            <a:fillRect/>
          </a:stretch>
        </p:blipFill>
        <p:spPr>
          <a:xfrm>
            <a:off x="3643151" y="2808627"/>
            <a:ext cx="5553650" cy="4095875"/>
          </a:xfrm>
          <a:prstGeom prst="rect">
            <a:avLst/>
          </a:prstGeom>
          <a:ln w="25400">
            <a:solidFill>
              <a:schemeClr val="tx1"/>
            </a:solidFill>
          </a:ln>
        </p:spPr>
      </p:pic>
      <p:pic>
        <p:nvPicPr>
          <p:cNvPr id="42" name="Picture 41">
            <a:extLst>
              <a:ext uri="{FF2B5EF4-FFF2-40B4-BE49-F238E27FC236}">
                <a16:creationId xmlns:a16="http://schemas.microsoft.com/office/drawing/2014/main" id="{4C045F53-A16B-F67D-8BDF-1CC121AC35DB}"/>
              </a:ext>
            </a:extLst>
          </p:cNvPr>
          <p:cNvPicPr>
            <a:picLocks noChangeAspect="1"/>
          </p:cNvPicPr>
          <p:nvPr/>
        </p:nvPicPr>
        <p:blipFill>
          <a:blip r:embed="rId7"/>
          <a:stretch>
            <a:fillRect/>
          </a:stretch>
        </p:blipFill>
        <p:spPr>
          <a:xfrm>
            <a:off x="3708417" y="2825965"/>
            <a:ext cx="5460381" cy="4095286"/>
          </a:xfrm>
          <a:prstGeom prst="rect">
            <a:avLst/>
          </a:prstGeom>
          <a:ln w="25400">
            <a:solidFill>
              <a:schemeClr val="tx1"/>
            </a:solidFill>
          </a:ln>
        </p:spPr>
      </p:pic>
      <p:pic>
        <p:nvPicPr>
          <p:cNvPr id="40" name="Picture 39">
            <a:extLst>
              <a:ext uri="{FF2B5EF4-FFF2-40B4-BE49-F238E27FC236}">
                <a16:creationId xmlns:a16="http://schemas.microsoft.com/office/drawing/2014/main" id="{28E3DD3B-14F9-0FE9-ECE5-9E3C3E9B5470}"/>
              </a:ext>
            </a:extLst>
          </p:cNvPr>
          <p:cNvPicPr>
            <a:picLocks noChangeAspect="1"/>
          </p:cNvPicPr>
          <p:nvPr/>
        </p:nvPicPr>
        <p:blipFill>
          <a:blip r:embed="rId8"/>
          <a:stretch>
            <a:fillRect/>
          </a:stretch>
        </p:blipFill>
        <p:spPr>
          <a:xfrm>
            <a:off x="3720300" y="2867694"/>
            <a:ext cx="5492431" cy="4119324"/>
          </a:xfrm>
          <a:prstGeom prst="rect">
            <a:avLst/>
          </a:prstGeom>
          <a:ln w="25400">
            <a:solidFill>
              <a:schemeClr val="tx1"/>
            </a:solidFill>
          </a:ln>
        </p:spPr>
      </p:pic>
      <p:pic>
        <p:nvPicPr>
          <p:cNvPr id="6" name="Picture 5" descr="A person with long hair and a backpack climbing a rock&#10;&#10;Description automatically generated">
            <a:extLst>
              <a:ext uri="{FF2B5EF4-FFF2-40B4-BE49-F238E27FC236}">
                <a16:creationId xmlns:a16="http://schemas.microsoft.com/office/drawing/2014/main" id="{D84D673E-B84D-CE74-B5C6-698A963ECA2C}"/>
              </a:ext>
            </a:extLst>
          </p:cNvPr>
          <p:cNvPicPr>
            <a:picLocks noChangeAspect="1"/>
          </p:cNvPicPr>
          <p:nvPr/>
        </p:nvPicPr>
        <p:blipFill rotWithShape="1">
          <a:blip r:embed="rId9">
            <a:extLst>
              <a:ext uri="{28A0092B-C50C-407E-A947-70E740481C1C}">
                <a14:useLocalDpi xmlns:a14="http://schemas.microsoft.com/office/drawing/2010/main" val="0"/>
              </a:ext>
            </a:extLst>
          </a:blip>
          <a:srcRect l="3507" t="3726" r="9569" b="4849"/>
          <a:stretch/>
        </p:blipFill>
        <p:spPr>
          <a:xfrm>
            <a:off x="3627221" y="2886295"/>
            <a:ext cx="5625938" cy="3939872"/>
          </a:xfrm>
          <a:prstGeom prst="rect">
            <a:avLst/>
          </a:prstGeom>
          <a:ln w="25400">
            <a:solidFill>
              <a:schemeClr val="tx1"/>
            </a:solidFill>
          </a:ln>
        </p:spPr>
      </p:pic>
      <p:sp>
        <p:nvSpPr>
          <p:cNvPr id="10" name="TextBox 9">
            <a:extLst>
              <a:ext uri="{FF2B5EF4-FFF2-40B4-BE49-F238E27FC236}">
                <a16:creationId xmlns:a16="http://schemas.microsoft.com/office/drawing/2014/main" id="{665843A5-91A6-7CF6-AB64-086749C97C2A}"/>
              </a:ext>
            </a:extLst>
          </p:cNvPr>
          <p:cNvSpPr txBox="1"/>
          <p:nvPr/>
        </p:nvSpPr>
        <p:spPr>
          <a:xfrm>
            <a:off x="-76200" y="5553708"/>
            <a:ext cx="4584814" cy="1200329"/>
          </a:xfrm>
          <a:prstGeom prst="rect">
            <a:avLst/>
          </a:prstGeom>
          <a:noFill/>
        </p:spPr>
        <p:txBody>
          <a:bodyPr wrap="square">
            <a:spAutoFit/>
          </a:bodyPr>
          <a:lstStyle/>
          <a:p>
            <a:pPr algn="ctr"/>
            <a:r>
              <a:rPr lang="en-US" sz="3600" b="1" dirty="0">
                <a:solidFill>
                  <a:schemeClr val="bg1"/>
                </a:solidFill>
              </a:rPr>
              <a:t>M.J.  Eberhart </a:t>
            </a:r>
          </a:p>
          <a:p>
            <a:pPr algn="ctr"/>
            <a:r>
              <a:rPr lang="en-US" sz="3600" b="1" dirty="0">
                <a:solidFill>
                  <a:schemeClr val="bg1"/>
                </a:solidFill>
              </a:rPr>
              <a:t> “</a:t>
            </a:r>
            <a:r>
              <a:rPr lang="en-US" sz="3600" b="1" dirty="0" err="1">
                <a:solidFill>
                  <a:schemeClr val="bg1"/>
                </a:solidFill>
              </a:rPr>
              <a:t>Nimblewill</a:t>
            </a:r>
            <a:r>
              <a:rPr lang="en-US" sz="3600" b="1" dirty="0">
                <a:solidFill>
                  <a:schemeClr val="bg1"/>
                </a:solidFill>
              </a:rPr>
              <a:t> Nomad”</a:t>
            </a:r>
          </a:p>
        </p:txBody>
      </p:sp>
      <p:sp>
        <p:nvSpPr>
          <p:cNvPr id="14" name="TextBox 13">
            <a:extLst>
              <a:ext uri="{FF2B5EF4-FFF2-40B4-BE49-F238E27FC236}">
                <a16:creationId xmlns:a16="http://schemas.microsoft.com/office/drawing/2014/main" id="{D3C3CD1F-CFC0-8125-0A57-007EE587C6F6}"/>
              </a:ext>
            </a:extLst>
          </p:cNvPr>
          <p:cNvSpPr txBox="1"/>
          <p:nvPr/>
        </p:nvSpPr>
        <p:spPr>
          <a:xfrm>
            <a:off x="-3848404" y="4650996"/>
            <a:ext cx="6663266" cy="369332"/>
          </a:xfrm>
          <a:prstGeom prst="rect">
            <a:avLst/>
          </a:prstGeom>
          <a:noFill/>
        </p:spPr>
        <p:txBody>
          <a:bodyPr wrap="square">
            <a:spAutoFit/>
          </a:bodyPr>
          <a:lstStyle/>
          <a:p>
            <a:r>
              <a:rPr lang="en-US" dirty="0" err="1"/>
              <a:t>Nimblewill</a:t>
            </a:r>
            <a:r>
              <a:rPr lang="en-US" dirty="0"/>
              <a:t> Nomad</a:t>
            </a:r>
          </a:p>
        </p:txBody>
      </p:sp>
    </p:spTree>
    <p:extLst>
      <p:ext uri="{BB962C8B-B14F-4D97-AF65-F5344CB8AC3E}">
        <p14:creationId xmlns:p14="http://schemas.microsoft.com/office/powerpoint/2010/main" val="31559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1" nodeType="clickEffect">
                                  <p:stCondLst>
                                    <p:cond delay="0"/>
                                  </p:stCondLst>
                                  <p:childTnLst>
                                    <p:animScale>
                                      <p:cBhvr>
                                        <p:cTn id="15" dur="1000" fill="hold"/>
                                        <p:tgtEl>
                                          <p:spTgt spid="9"/>
                                        </p:tgtEl>
                                      </p:cBhvr>
                                      <p:by x="200000" y="200000"/>
                                    </p:animScale>
                                  </p:childTnLst>
                                </p:cTn>
                              </p:par>
                              <p:par>
                                <p:cTn id="16" presetID="8" presetClass="emph" presetSubtype="0" fill="hold" grpId="2" nodeType="withEffect">
                                  <p:stCondLst>
                                    <p:cond delay="0"/>
                                  </p:stCondLst>
                                  <p:childTnLst>
                                    <p:animRot by="-2520000">
                                      <p:cBhvr>
                                        <p:cTn id="17" dur="1000" fill="hold"/>
                                        <p:tgtEl>
                                          <p:spTgt spid="9"/>
                                        </p:tgtEl>
                                        <p:attrNameLst>
                                          <p:attrName>r</p:attrName>
                                        </p:attrNameLst>
                                      </p:cBhvr>
                                    </p:animRot>
                                  </p:childTnLst>
                                </p:cTn>
                              </p:par>
                              <p:par>
                                <p:cTn id="18" presetID="42" presetClass="path" presetSubtype="0" accel="50000" decel="50000" fill="hold" grpId="3" nodeType="withEffect">
                                  <p:stCondLst>
                                    <p:cond delay="0"/>
                                  </p:stCondLst>
                                  <p:childTnLst>
                                    <p:animMotion origin="layout" path="M -1.11111E-6 -1.11111E-6 L -0.43819 -0.1713 " pathEditMode="relative" rAng="0" ptsTypes="AA">
                                      <p:cBhvr>
                                        <p:cTn id="19" dur="1000" fill="hold"/>
                                        <p:tgtEl>
                                          <p:spTgt spid="9"/>
                                        </p:tgtEl>
                                        <p:attrNameLst>
                                          <p:attrName>ppt_x</p:attrName>
                                          <p:attrName>ppt_y</p:attrName>
                                        </p:attrNameLst>
                                      </p:cBhvr>
                                      <p:rCtr x="-21910" y="-8565"/>
                                    </p:animMotion>
                                  </p:childTnLst>
                                </p:cTn>
                              </p:par>
                              <p:par>
                                <p:cTn id="20" presetID="10" presetClass="exit" presetSubtype="0" fill="hold" nodeType="with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0" presetClass="exit" presetSubtype="0" fill="hold" grpId="4" nodeType="withEffect">
                                  <p:stCondLst>
                                    <p:cond delay="50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1000"/>
                                        <p:tgtEl>
                                          <p:spTgt spid="30"/>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41"/>
                                        </p:tgtEl>
                                      </p:cBhvr>
                                    </p:animEffect>
                                    <p:set>
                                      <p:cBhvr>
                                        <p:cTn id="46" dur="1" fill="hold">
                                          <p:stCondLst>
                                            <p:cond delay="999"/>
                                          </p:stCondLst>
                                        </p:cTn>
                                        <p:tgtEl>
                                          <p:spTgt spid="41"/>
                                        </p:tgtEl>
                                        <p:attrNameLst>
                                          <p:attrName>style.visibility</p:attrName>
                                        </p:attrNameLst>
                                      </p:cBhvr>
                                      <p:to>
                                        <p:strVal val="hidden"/>
                                      </p:to>
                                    </p:se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1500"/>
                            </p:stCondLst>
                            <p:childTnLst>
                              <p:par>
                                <p:cTn id="52" presetID="6" presetClass="emph" presetSubtype="0" fill="hold" nodeType="afterEffect">
                                  <p:stCondLst>
                                    <p:cond delay="0"/>
                                  </p:stCondLst>
                                  <p:childTnLst>
                                    <p:animScale>
                                      <p:cBhvr>
                                        <p:cTn id="53" dur="1000" fill="hold"/>
                                        <p:tgtEl>
                                          <p:spTgt spid="27"/>
                                        </p:tgtEl>
                                      </p:cBhvr>
                                      <p:by x="300000" y="300000"/>
                                    </p:animScale>
                                  </p:childTnLst>
                                </p:cTn>
                              </p:par>
                              <p:par>
                                <p:cTn id="54" presetID="42" presetClass="path" presetSubtype="0" fill="hold" nodeType="withEffect">
                                  <p:stCondLst>
                                    <p:cond delay="0"/>
                                  </p:stCondLst>
                                  <p:childTnLst>
                                    <p:animMotion origin="layout" path="M 2.22222E-6 7.40741E-7 L 0.25989 -0.20648 " pathEditMode="relative" rAng="0" ptsTypes="AA">
                                      <p:cBhvr>
                                        <p:cTn id="55" dur="1000" fill="hold"/>
                                        <p:tgtEl>
                                          <p:spTgt spid="27"/>
                                        </p:tgtEl>
                                        <p:attrNameLst>
                                          <p:attrName>ppt_x</p:attrName>
                                          <p:attrName>ppt_y</p:attrName>
                                        </p:attrNameLst>
                                      </p:cBhvr>
                                      <p:rCtr x="12986" y="-10324"/>
                                    </p:animMotion>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1000"/>
                                        <p:tgtEl>
                                          <p:spTgt spid="29"/>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par>
                          <p:cTn id="72" fill="hold">
                            <p:stCondLst>
                              <p:cond delay="2000"/>
                            </p:stCondLst>
                            <p:childTnLst>
                              <p:par>
                                <p:cTn id="73" presetID="22" presetClass="entr" presetSubtype="1"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up)">
                                      <p:cBhvr>
                                        <p:cTn id="75" dur="10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1" nodeType="clickEffect">
                                  <p:stCondLst>
                                    <p:cond delay="0"/>
                                  </p:stCondLst>
                                  <p:childTnLst>
                                    <p:animMotion origin="layout" path="M -0.00417 0.00672 L -0.00417 0.09375 " pathEditMode="relative" rAng="0" ptsTypes="AA">
                                      <p:cBhvr>
                                        <p:cTn id="79" dur="1000" fill="hold"/>
                                        <p:tgtEl>
                                          <p:spTgt spid="29"/>
                                        </p:tgtEl>
                                        <p:attrNameLst>
                                          <p:attrName>ppt_x</p:attrName>
                                          <p:attrName>ppt_y</p:attrName>
                                        </p:attrNameLst>
                                      </p:cBhvr>
                                      <p:rCtr x="0" y="4352"/>
                                    </p:animMotion>
                                  </p:childTnLst>
                                </p:cTn>
                              </p:par>
                            </p:childTnLst>
                          </p:cTn>
                        </p:par>
                        <p:par>
                          <p:cTn id="80" fill="hold">
                            <p:stCondLst>
                              <p:cond delay="1000"/>
                            </p:stCondLst>
                            <p:childTnLst>
                              <p:par>
                                <p:cTn id="81" presetID="22" presetClass="entr" presetSubtype="1"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up)">
                                      <p:cBhvr>
                                        <p:cTn id="83" dur="10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2" nodeType="clickEffect">
                                  <p:stCondLst>
                                    <p:cond delay="0"/>
                                  </p:stCondLst>
                                  <p:childTnLst>
                                    <p:animMotion origin="layout" path="M -0.00608 0.07107 L -0.00243 0.18588 " pathEditMode="relative" rAng="0" ptsTypes="AA">
                                      <p:cBhvr>
                                        <p:cTn id="87" dur="1000" fill="hold"/>
                                        <p:tgtEl>
                                          <p:spTgt spid="29"/>
                                        </p:tgtEl>
                                        <p:attrNameLst>
                                          <p:attrName>ppt_x</p:attrName>
                                          <p:attrName>ppt_y</p:attrName>
                                        </p:attrNameLst>
                                      </p:cBhvr>
                                      <p:rCtr x="-677" y="5995"/>
                                    </p:animMotion>
                                  </p:childTnLst>
                                </p:cTn>
                              </p:par>
                            </p:childTnLst>
                          </p:cTn>
                        </p:par>
                        <p:par>
                          <p:cTn id="88" fill="hold">
                            <p:stCondLst>
                              <p:cond delay="1000"/>
                            </p:stCondLst>
                            <p:childTnLst>
                              <p:par>
                                <p:cTn id="89" presetID="22" presetClass="entr" presetSubtype="1"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ipe(up)">
                                      <p:cBhvr>
                                        <p:cTn id="91" dur="10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3" nodeType="clickEffect">
                                  <p:stCondLst>
                                    <p:cond delay="0"/>
                                  </p:stCondLst>
                                  <p:childTnLst>
                                    <p:animMotion origin="layout" path="M -0.00243 0.18588 L -0.0125 0.28959 " pathEditMode="relative" rAng="0" ptsTypes="AA">
                                      <p:cBhvr>
                                        <p:cTn id="95" dur="1000" fill="hold"/>
                                        <p:tgtEl>
                                          <p:spTgt spid="29"/>
                                        </p:tgtEl>
                                        <p:attrNameLst>
                                          <p:attrName>ppt_x</p:attrName>
                                          <p:attrName>ppt_y</p:attrName>
                                        </p:attrNameLst>
                                      </p:cBhvr>
                                      <p:rCtr x="-503" y="5185"/>
                                    </p:animMotion>
                                  </p:childTnLst>
                                </p:cTn>
                              </p:par>
                            </p:childTnLst>
                          </p:cTn>
                        </p:par>
                        <p:par>
                          <p:cTn id="96" fill="hold">
                            <p:stCondLst>
                              <p:cond delay="1000"/>
                            </p:stCondLst>
                            <p:childTnLst>
                              <p:par>
                                <p:cTn id="97" presetID="22" presetClass="entr" presetSubtype="1"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up)">
                                      <p:cBhvr>
                                        <p:cTn id="99" dur="1000"/>
                                        <p:tgtEl>
                                          <p:spTgt spid="36"/>
                                        </p:tgtEl>
                                      </p:cBhvr>
                                    </p:animEffect>
                                  </p:childTnLst>
                                </p:cTn>
                              </p:par>
                            </p:childTnLst>
                          </p:cTn>
                        </p:par>
                        <p:par>
                          <p:cTn id="100" fill="hold">
                            <p:stCondLst>
                              <p:cond delay="2000"/>
                            </p:stCondLst>
                            <p:childTnLst>
                              <p:par>
                                <p:cTn id="101" presetID="22" presetClass="entr" presetSubtype="8"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wipe(left)">
                                      <p:cBhvr>
                                        <p:cTn id="103" dur="200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4" nodeType="clickEffect">
                                  <p:stCondLst>
                                    <p:cond delay="0"/>
                                  </p:stCondLst>
                                  <p:childTnLst>
                                    <p:animEffect transition="out" filter="fade">
                                      <p:cBhvr>
                                        <p:cTn id="107" dur="1000"/>
                                        <p:tgtEl>
                                          <p:spTgt spid="29"/>
                                        </p:tgtEl>
                                      </p:cBhvr>
                                    </p:animEffect>
                                    <p:set>
                                      <p:cBhvr>
                                        <p:cTn id="108" dur="1" fill="hold">
                                          <p:stCondLst>
                                            <p:cond delay="999"/>
                                          </p:stCondLst>
                                        </p:cTn>
                                        <p:tgtEl>
                                          <p:spTgt spid="2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32"/>
                                        </p:tgtEl>
                                      </p:cBhvr>
                                    </p:animEffect>
                                    <p:set>
                                      <p:cBhvr>
                                        <p:cTn id="111" dur="1" fill="hold">
                                          <p:stCondLst>
                                            <p:cond delay="999"/>
                                          </p:stCondLst>
                                        </p:cTn>
                                        <p:tgtEl>
                                          <p:spTgt spid="3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31"/>
                                        </p:tgtEl>
                                      </p:cBhvr>
                                    </p:animEffect>
                                    <p:set>
                                      <p:cBhvr>
                                        <p:cTn id="114" dur="1" fill="hold">
                                          <p:stCondLst>
                                            <p:cond delay="999"/>
                                          </p:stCondLst>
                                        </p:cTn>
                                        <p:tgtEl>
                                          <p:spTgt spid="31"/>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22" presetClass="entr" presetSubtype="8"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ipe(left)">
                                      <p:cBhvr>
                                        <p:cTn id="120" dur="1000"/>
                                        <p:tgtEl>
                                          <p:spTgt spid="38"/>
                                        </p:tgtEl>
                                      </p:cBhvr>
                                    </p:animEffect>
                                  </p:childTnLst>
                                </p:cTn>
                              </p:par>
                              <p:par>
                                <p:cTn id="121" presetID="10" presetClass="entr" presetSubtype="0" fill="hold" nodeType="with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fade">
                                      <p:cBhvr>
                                        <p:cTn id="123" dur="1000"/>
                                        <p:tgtEl>
                                          <p:spTgt spid="4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wipe(left)">
                                      <p:cBhvr>
                                        <p:cTn id="128" dur="1000"/>
                                        <p:tgtEl>
                                          <p:spTgt spid="37"/>
                                        </p:tgtEl>
                                      </p:cBhvr>
                                    </p:animEffect>
                                  </p:childTnLst>
                                </p:cTn>
                              </p:par>
                              <p:par>
                                <p:cTn id="129" presetID="10" presetClass="entr" presetSubtype="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000"/>
                                        <p:tgtEl>
                                          <p:spTgt spid="42"/>
                                        </p:tgtEl>
                                      </p:cBhvr>
                                    </p:animEffect>
                                  </p:childTnLst>
                                </p:cTn>
                              </p:par>
                              <p:par>
                                <p:cTn id="132" presetID="10" presetClass="exit" presetSubtype="0" fill="hold" nodeType="withEffect">
                                  <p:stCondLst>
                                    <p:cond delay="500"/>
                                  </p:stCondLst>
                                  <p:childTnLst>
                                    <p:animEffect transition="out" filter="fade">
                                      <p:cBhvr>
                                        <p:cTn id="133" dur="1000"/>
                                        <p:tgtEl>
                                          <p:spTgt spid="43"/>
                                        </p:tgtEl>
                                      </p:cBhvr>
                                    </p:animEffect>
                                    <p:set>
                                      <p:cBhvr>
                                        <p:cTn id="134" dur="1" fill="hold">
                                          <p:stCondLst>
                                            <p:cond delay="9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fade">
                                      <p:cBhvr>
                                        <p:cTn id="139" dur="1000"/>
                                        <p:tgtEl>
                                          <p:spTgt spid="40"/>
                                        </p:tgtEl>
                                      </p:cBhvr>
                                    </p:animEffect>
                                  </p:childTnLst>
                                </p:cTn>
                              </p:par>
                              <p:par>
                                <p:cTn id="140" presetID="10" presetClass="exit" presetSubtype="0" fill="hold" nodeType="withEffect">
                                  <p:stCondLst>
                                    <p:cond delay="500"/>
                                  </p:stCondLst>
                                  <p:childTnLst>
                                    <p:animEffect transition="out" filter="fade">
                                      <p:cBhvr>
                                        <p:cTn id="141" dur="1000"/>
                                        <p:tgtEl>
                                          <p:spTgt spid="42"/>
                                        </p:tgtEl>
                                      </p:cBhvr>
                                    </p:animEffect>
                                    <p:set>
                                      <p:cBhvr>
                                        <p:cTn id="142" dur="1" fill="hold">
                                          <p:stCondLst>
                                            <p:cond delay="999"/>
                                          </p:stCondLst>
                                        </p:cTn>
                                        <p:tgtEl>
                                          <p:spTgt spid="4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wipe(left)">
                                      <p:cBhvr>
                                        <p:cTn id="147" dur="1000"/>
                                        <p:tgtEl>
                                          <p:spTgt spid="39"/>
                                        </p:tgtEl>
                                      </p:cBhvr>
                                    </p:animEffect>
                                  </p:childTnLst>
                                </p:cTn>
                              </p:par>
                              <p:par>
                                <p:cTn id="148" presetID="10" presetClass="entr" presetSubtype="0" fill="hold" nodeType="withEffect">
                                  <p:stCondLst>
                                    <p:cond delay="0"/>
                                  </p:stCondLst>
                                  <p:childTnLst>
                                    <p:set>
                                      <p:cBhvr>
                                        <p:cTn id="149" dur="1" fill="hold">
                                          <p:stCondLst>
                                            <p:cond delay="0"/>
                                          </p:stCondLst>
                                        </p:cTn>
                                        <p:tgtEl>
                                          <p:spTgt spid="6"/>
                                        </p:tgtEl>
                                        <p:attrNameLst>
                                          <p:attrName>style.visibility</p:attrName>
                                        </p:attrNameLst>
                                      </p:cBhvr>
                                      <p:to>
                                        <p:strVal val="visible"/>
                                      </p:to>
                                    </p:set>
                                    <p:animEffect transition="in" filter="fade">
                                      <p:cBhvr>
                                        <p:cTn id="150" dur="1000"/>
                                        <p:tgtEl>
                                          <p:spTgt spid="6"/>
                                        </p:tgtEl>
                                      </p:cBhvr>
                                    </p:animEffect>
                                  </p:childTnLst>
                                </p:cTn>
                              </p:par>
                              <p:par>
                                <p:cTn id="151" presetID="10" presetClass="exit" presetSubtype="0" fill="hold" nodeType="withEffect">
                                  <p:stCondLst>
                                    <p:cond delay="50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6" presetClass="emph" presetSubtype="0" fill="hold" nodeType="clickEffect">
                                  <p:stCondLst>
                                    <p:cond delay="0"/>
                                  </p:stCondLst>
                                  <p:childTnLst>
                                    <p:animScale>
                                      <p:cBhvr>
                                        <p:cTn id="157" dur="1000" fill="hold"/>
                                        <p:tgtEl>
                                          <p:spTgt spid="6"/>
                                        </p:tgtEl>
                                      </p:cBhvr>
                                      <p:by x="200000" y="200000"/>
                                    </p:animScale>
                                  </p:childTnLst>
                                </p:cTn>
                              </p:par>
                              <p:par>
                                <p:cTn id="158" presetID="42" presetClass="path" presetSubtype="0" fill="hold" nodeType="withEffect">
                                  <p:stCondLst>
                                    <p:cond delay="0"/>
                                  </p:stCondLst>
                                  <p:childTnLst>
                                    <p:animMotion origin="layout" path="M -2.77778E-7 -1.85185E-6 L -0.2099 -0.15625 " pathEditMode="relative" rAng="0" ptsTypes="AA">
                                      <p:cBhvr>
                                        <p:cTn id="159" dur="1000" fill="hold"/>
                                        <p:tgtEl>
                                          <p:spTgt spid="6"/>
                                        </p:tgtEl>
                                        <p:attrNameLst>
                                          <p:attrName>ppt_x</p:attrName>
                                          <p:attrName>ppt_y</p:attrName>
                                        </p:attrNameLst>
                                      </p:cBhvr>
                                      <p:rCtr x="-10503" y="-7824"/>
                                    </p:animMotion>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10"/>
                                        </p:tgtEl>
                                        <p:attrNameLst>
                                          <p:attrName>style.visibility</p:attrName>
                                        </p:attrNameLst>
                                      </p:cBhvr>
                                      <p:to>
                                        <p:strVal val="visible"/>
                                      </p:to>
                                    </p:set>
                                    <p:animEffect transition="in" filter="wipe(left)">
                                      <p:cBhvr>
                                        <p:cTn id="164" dur="1000"/>
                                        <p:tgtEl>
                                          <p:spTgt spid="10"/>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1000"/>
                                        <p:tgtEl>
                                          <p:spTgt spid="6"/>
                                        </p:tgtEl>
                                      </p:cBhvr>
                                    </p:animEffect>
                                    <p:set>
                                      <p:cBhvr>
                                        <p:cTn id="169" dur="1" fill="hold">
                                          <p:stCondLst>
                                            <p:cond delay="999"/>
                                          </p:stCondLst>
                                        </p:cTn>
                                        <p:tgtEl>
                                          <p:spTgt spid="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1000"/>
                                        <p:tgtEl>
                                          <p:spTgt spid="10"/>
                                        </p:tgtEl>
                                      </p:cBhvr>
                                    </p:animEffect>
                                    <p:set>
                                      <p:cBhvr>
                                        <p:cTn id="17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1" grpId="1" animBg="1"/>
      <p:bldP spid="9" grpId="0" animBg="1"/>
      <p:bldP spid="9" grpId="1" animBg="1"/>
      <p:bldP spid="9" grpId="2" animBg="1"/>
      <p:bldP spid="9" grpId="3" animBg="1"/>
      <p:bldP spid="9" grpId="4" animBg="1"/>
      <p:bldP spid="29" grpId="0" animBg="1"/>
      <p:bldP spid="29" grpId="1" animBg="1"/>
      <p:bldP spid="29" grpId="2" animBg="1"/>
      <p:bldP spid="29" grpId="3" animBg="1"/>
      <p:bldP spid="29" grpId="4" animBg="1"/>
      <p:bldP spid="30" grpId="0" animBg="1"/>
      <p:bldP spid="31" grpId="0" animBg="1"/>
      <p:bldP spid="31" grpId="1" animBg="1"/>
      <p:bldP spid="32" grpId="0" animBg="1"/>
      <p:bldP spid="32" grpId="1"/>
      <p:bldP spid="33" grpId="0" animBg="1"/>
      <p:bldP spid="34" grpId="0" animBg="1"/>
      <p:bldP spid="35" grpId="0" animBg="1"/>
      <p:bldP spid="36" grpId="0" animBg="1"/>
      <p:bldP spid="37" grpId="0" animBg="1"/>
      <p:bldP spid="38" grpId="0" animBg="1"/>
      <p:bldP spid="39" grpId="0" animBg="1"/>
      <p:bldP spid="10" grpId="0"/>
      <p:bldP spid="10" grpId="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716857-DD00-7954-C1C7-129FB5A5A868}"/>
              </a:ext>
            </a:extLst>
          </p:cNvPr>
          <p:cNvPicPr>
            <a:picLocks noChangeAspect="1"/>
          </p:cNvPicPr>
          <p:nvPr/>
        </p:nvPicPr>
        <p:blipFill>
          <a:blip r:embed="rId3"/>
          <a:stretch>
            <a:fillRect/>
          </a:stretch>
        </p:blipFill>
        <p:spPr>
          <a:xfrm>
            <a:off x="0" y="609600"/>
            <a:ext cx="5882422" cy="6248400"/>
          </a:xfrm>
          <a:prstGeom prst="rect">
            <a:avLst/>
          </a:prstGeom>
        </p:spPr>
      </p:pic>
      <p:sp>
        <p:nvSpPr>
          <p:cNvPr id="4" name="TextBox 3">
            <a:extLst>
              <a:ext uri="{FF2B5EF4-FFF2-40B4-BE49-F238E27FC236}">
                <a16:creationId xmlns:a16="http://schemas.microsoft.com/office/drawing/2014/main" id="{936880DD-0458-B6A9-D2EE-13190C2380B6}"/>
              </a:ext>
            </a:extLst>
          </p:cNvPr>
          <p:cNvSpPr txBox="1"/>
          <p:nvPr/>
        </p:nvSpPr>
        <p:spPr>
          <a:xfrm>
            <a:off x="6276975" y="76200"/>
            <a:ext cx="3019425" cy="6740307"/>
          </a:xfrm>
          <a:prstGeom prst="rect">
            <a:avLst/>
          </a:prstGeom>
          <a:noFill/>
        </p:spPr>
        <p:txBody>
          <a:bodyPr wrap="square">
            <a:spAutoFit/>
          </a:bodyPr>
          <a:lstStyle/>
          <a:p>
            <a:r>
              <a:rPr lang="en-US" dirty="0">
                <a:hlinkClick r:id="rId4"/>
              </a:rPr>
              <a:t>https://www.legendsofamerica.com/appalachian-trail/</a:t>
            </a:r>
            <a:endParaRPr lang="en-US" dirty="0"/>
          </a:p>
          <a:p>
            <a:endParaRPr lang="en-US" dirty="0"/>
          </a:p>
          <a:p>
            <a:r>
              <a:rPr lang="en-US" dirty="0"/>
              <a:t>The Appalachian National Scenic Trail is a 2,185-mile long public footpath that traverses the scenic, wooded, pastoral, wild, and culturally and historically significant lands of the Appalachian Mountains. America’s most beloved recreational footpath makes its way from its northern terminus at Mount Katahdin in Maine to its southern terminus at Springer Mountain in Georgia through the states of Connecticut, Maryland, Massachusetts, North Carolina, New Hampshire, New Jersey, New York, Pennsylvania, Tennessee, Virginia, Vermont, and West Virginia.</a:t>
            </a:r>
          </a:p>
        </p:txBody>
      </p:sp>
    </p:spTree>
    <p:extLst>
      <p:ext uri="{BB962C8B-B14F-4D97-AF65-F5344CB8AC3E}">
        <p14:creationId xmlns:p14="http://schemas.microsoft.com/office/powerpoint/2010/main" val="2037853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TextBox 21">
            <a:extLst>
              <a:ext uri="{FF2B5EF4-FFF2-40B4-BE49-F238E27FC236}">
                <a16:creationId xmlns:a16="http://schemas.microsoft.com/office/drawing/2014/main" id="{2845D9DE-2D58-7354-0778-DB7D69AA1B41}"/>
              </a:ext>
            </a:extLst>
          </p:cNvPr>
          <p:cNvSpPr txBox="1"/>
          <p:nvPr/>
        </p:nvSpPr>
        <p:spPr>
          <a:xfrm>
            <a:off x="-8755" y="0"/>
            <a:ext cx="9139236" cy="830997"/>
          </a:xfrm>
          <a:prstGeom prst="rect">
            <a:avLst/>
          </a:prstGeom>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Appalachian National Scenic Trail</a:t>
            </a:r>
          </a:p>
        </p:txBody>
      </p:sp>
      <p:sp useBgFill="1">
        <p:nvSpPr>
          <p:cNvPr id="24" name="TextBox 23">
            <a:extLst>
              <a:ext uri="{FF2B5EF4-FFF2-40B4-BE49-F238E27FC236}">
                <a16:creationId xmlns:a16="http://schemas.microsoft.com/office/drawing/2014/main" id="{C3FE0638-629F-F210-D979-BD6A4C8A4B0F}"/>
              </a:ext>
            </a:extLst>
          </p:cNvPr>
          <p:cNvSpPr txBox="1"/>
          <p:nvPr/>
        </p:nvSpPr>
        <p:spPr>
          <a:xfrm>
            <a:off x="-28808" y="-10784"/>
            <a:ext cx="9139236" cy="830997"/>
          </a:xfrm>
          <a:prstGeom prst="rect">
            <a:avLst/>
          </a:prstGeom>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Trail Elevation Profile</a:t>
            </a:r>
          </a:p>
        </p:txBody>
      </p:sp>
      <p:pic>
        <p:nvPicPr>
          <p:cNvPr id="2" name="Picture 1" descr="A map of the appalachian region&#10;&#10;Description automatically generated">
            <a:extLst>
              <a:ext uri="{FF2B5EF4-FFF2-40B4-BE49-F238E27FC236}">
                <a16:creationId xmlns:a16="http://schemas.microsoft.com/office/drawing/2014/main" id="{6E2BE0E4-7E5B-4EFF-E7FD-4EAD995491F2}"/>
              </a:ext>
            </a:extLst>
          </p:cNvPr>
          <p:cNvPicPr>
            <a:picLocks noChangeAspect="1"/>
          </p:cNvPicPr>
          <p:nvPr/>
        </p:nvPicPr>
        <p:blipFill rotWithShape="1">
          <a:blip r:embed="rId2">
            <a:extLst>
              <a:ext uri="{28A0092B-C50C-407E-A947-70E740481C1C}">
                <a14:useLocalDpi xmlns:a14="http://schemas.microsoft.com/office/drawing/2010/main" val="0"/>
              </a:ext>
            </a:extLst>
          </a:blip>
          <a:srcRect r="1260" b="7618"/>
          <a:stretch/>
        </p:blipFill>
        <p:spPr>
          <a:xfrm>
            <a:off x="0" y="793429"/>
            <a:ext cx="6102552" cy="6064571"/>
          </a:xfrm>
          <a:prstGeom prst="rect">
            <a:avLst/>
          </a:prstGeom>
          <a:ln w="25400">
            <a:solidFill>
              <a:schemeClr val="tx1"/>
            </a:solidFill>
          </a:ln>
        </p:spPr>
      </p:pic>
      <p:sp>
        <p:nvSpPr>
          <p:cNvPr id="9" name="Freeform: Shape 8">
            <a:extLst>
              <a:ext uri="{FF2B5EF4-FFF2-40B4-BE49-F238E27FC236}">
                <a16:creationId xmlns:a16="http://schemas.microsoft.com/office/drawing/2014/main" id="{BFD62D3B-35FA-3F08-9CD9-9AC92EC77B09}"/>
              </a:ext>
            </a:extLst>
          </p:cNvPr>
          <p:cNvSpPr/>
          <p:nvPr/>
        </p:nvSpPr>
        <p:spPr>
          <a:xfrm>
            <a:off x="4154865" y="1045029"/>
            <a:ext cx="1284034" cy="1717099"/>
          </a:xfrm>
          <a:custGeom>
            <a:avLst/>
            <a:gdLst>
              <a:gd name="connsiteX0" fmla="*/ 1284034 w 1284034"/>
              <a:gd name="connsiteY0" fmla="*/ 0 h 1717099"/>
              <a:gd name="connsiteX1" fmla="*/ 1200906 w 1284034"/>
              <a:gd name="connsiteY1" fmla="*/ 130628 h 1717099"/>
              <a:gd name="connsiteX2" fmla="*/ 999026 w 1284034"/>
              <a:gd name="connsiteY2" fmla="*/ 285007 h 1717099"/>
              <a:gd name="connsiteX3" fmla="*/ 868397 w 1284034"/>
              <a:gd name="connsiteY3" fmla="*/ 356259 h 1717099"/>
              <a:gd name="connsiteX4" fmla="*/ 737769 w 1284034"/>
              <a:gd name="connsiteY4" fmla="*/ 522514 h 1717099"/>
              <a:gd name="connsiteX5" fmla="*/ 607140 w 1284034"/>
              <a:gd name="connsiteY5" fmla="*/ 665018 h 1717099"/>
              <a:gd name="connsiteX6" fmla="*/ 476512 w 1284034"/>
              <a:gd name="connsiteY6" fmla="*/ 819397 h 1717099"/>
              <a:gd name="connsiteX7" fmla="*/ 381509 w 1284034"/>
              <a:gd name="connsiteY7" fmla="*/ 997527 h 1717099"/>
              <a:gd name="connsiteX8" fmla="*/ 227130 w 1284034"/>
              <a:gd name="connsiteY8" fmla="*/ 1045028 h 1717099"/>
              <a:gd name="connsiteX9" fmla="*/ 120252 w 1284034"/>
              <a:gd name="connsiteY9" fmla="*/ 1104405 h 1717099"/>
              <a:gd name="connsiteX10" fmla="*/ 120252 w 1284034"/>
              <a:gd name="connsiteY10" fmla="*/ 1294410 h 1717099"/>
              <a:gd name="connsiteX11" fmla="*/ 49000 w 1284034"/>
              <a:gd name="connsiteY11" fmla="*/ 1377537 h 1717099"/>
              <a:gd name="connsiteX12" fmla="*/ 37125 w 1284034"/>
              <a:gd name="connsiteY12" fmla="*/ 1472540 h 1717099"/>
              <a:gd name="connsiteX13" fmla="*/ 25249 w 1284034"/>
              <a:gd name="connsiteY13" fmla="*/ 1603168 h 1717099"/>
              <a:gd name="connsiteX14" fmla="*/ 1499 w 1284034"/>
              <a:gd name="connsiteY14" fmla="*/ 1710046 h 1717099"/>
              <a:gd name="connsiteX15" fmla="*/ 72751 w 1284034"/>
              <a:gd name="connsiteY15" fmla="*/ 1698171 h 171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4034" h="1717099">
                <a:moveTo>
                  <a:pt x="1284034" y="0"/>
                </a:moveTo>
                <a:cubicBezTo>
                  <a:pt x="1266220" y="41563"/>
                  <a:pt x="1248407" y="83127"/>
                  <a:pt x="1200906" y="130628"/>
                </a:cubicBezTo>
                <a:cubicBezTo>
                  <a:pt x="1153405" y="178129"/>
                  <a:pt x="1054444" y="247402"/>
                  <a:pt x="999026" y="285007"/>
                </a:cubicBezTo>
                <a:cubicBezTo>
                  <a:pt x="943608" y="322612"/>
                  <a:pt x="911940" y="316675"/>
                  <a:pt x="868397" y="356259"/>
                </a:cubicBezTo>
                <a:cubicBezTo>
                  <a:pt x="824854" y="395843"/>
                  <a:pt x="781312" y="471054"/>
                  <a:pt x="737769" y="522514"/>
                </a:cubicBezTo>
                <a:cubicBezTo>
                  <a:pt x="694226" y="573974"/>
                  <a:pt x="607140" y="665018"/>
                  <a:pt x="607140" y="665018"/>
                </a:cubicBezTo>
                <a:cubicBezTo>
                  <a:pt x="563597" y="714498"/>
                  <a:pt x="514117" y="763979"/>
                  <a:pt x="476512" y="819397"/>
                </a:cubicBezTo>
                <a:cubicBezTo>
                  <a:pt x="438907" y="874815"/>
                  <a:pt x="423073" y="959922"/>
                  <a:pt x="381509" y="997527"/>
                </a:cubicBezTo>
                <a:cubicBezTo>
                  <a:pt x="339945" y="1035132"/>
                  <a:pt x="270673" y="1027215"/>
                  <a:pt x="227130" y="1045028"/>
                </a:cubicBezTo>
                <a:cubicBezTo>
                  <a:pt x="183587" y="1062841"/>
                  <a:pt x="138065" y="1062841"/>
                  <a:pt x="120252" y="1104405"/>
                </a:cubicBezTo>
                <a:cubicBezTo>
                  <a:pt x="102439" y="1145969"/>
                  <a:pt x="132127" y="1248888"/>
                  <a:pt x="120252" y="1294410"/>
                </a:cubicBezTo>
                <a:cubicBezTo>
                  <a:pt x="108377" y="1339932"/>
                  <a:pt x="62854" y="1347849"/>
                  <a:pt x="49000" y="1377537"/>
                </a:cubicBezTo>
                <a:cubicBezTo>
                  <a:pt x="35146" y="1407225"/>
                  <a:pt x="41083" y="1434935"/>
                  <a:pt x="37125" y="1472540"/>
                </a:cubicBezTo>
                <a:cubicBezTo>
                  <a:pt x="33167" y="1510145"/>
                  <a:pt x="31187" y="1563584"/>
                  <a:pt x="25249" y="1603168"/>
                </a:cubicBezTo>
                <a:cubicBezTo>
                  <a:pt x="19311" y="1642752"/>
                  <a:pt x="-6418" y="1694212"/>
                  <a:pt x="1499" y="1710046"/>
                </a:cubicBezTo>
                <a:cubicBezTo>
                  <a:pt x="9416" y="1725880"/>
                  <a:pt x="52959" y="1712025"/>
                  <a:pt x="72751" y="1698171"/>
                </a:cubicBezTo>
              </a:path>
            </a:pathLst>
          </a:custGeom>
          <a:noFill/>
          <a:ln w="127000" cap="flat">
            <a:solidFill>
              <a:schemeClr val="bg1"/>
            </a:solidFill>
            <a:prstDash val="sysDot"/>
            <a:bevel/>
          </a:ln>
          <a:effectLst>
            <a:outerShdw dist="76200" dir="6600000" algn="ctr" rotWithShape="0">
              <a:srgbClr val="00B05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A74B70D-17B7-0D9D-8D22-3B85F5F90532}"/>
              </a:ext>
            </a:extLst>
          </p:cNvPr>
          <p:cNvSpPr/>
          <p:nvPr/>
        </p:nvSpPr>
        <p:spPr>
          <a:xfrm>
            <a:off x="1389413" y="4738255"/>
            <a:ext cx="973777" cy="463137"/>
          </a:xfrm>
          <a:custGeom>
            <a:avLst/>
            <a:gdLst>
              <a:gd name="connsiteX0" fmla="*/ 973777 w 973777"/>
              <a:gd name="connsiteY0" fmla="*/ 0 h 463137"/>
              <a:gd name="connsiteX1" fmla="*/ 866899 w 973777"/>
              <a:gd name="connsiteY1" fmla="*/ 106877 h 463137"/>
              <a:gd name="connsiteX2" fmla="*/ 712519 w 973777"/>
              <a:gd name="connsiteY2" fmla="*/ 130628 h 463137"/>
              <a:gd name="connsiteX3" fmla="*/ 510639 w 973777"/>
              <a:gd name="connsiteY3" fmla="*/ 166254 h 463137"/>
              <a:gd name="connsiteX4" fmla="*/ 427512 w 973777"/>
              <a:gd name="connsiteY4" fmla="*/ 130628 h 463137"/>
              <a:gd name="connsiteX5" fmla="*/ 332509 w 973777"/>
              <a:gd name="connsiteY5" fmla="*/ 249381 h 463137"/>
              <a:gd name="connsiteX6" fmla="*/ 225631 w 973777"/>
              <a:gd name="connsiteY6" fmla="*/ 249381 h 463137"/>
              <a:gd name="connsiteX7" fmla="*/ 190005 w 973777"/>
              <a:gd name="connsiteY7" fmla="*/ 403761 h 463137"/>
              <a:gd name="connsiteX8" fmla="*/ 0 w 973777"/>
              <a:gd name="connsiteY8" fmla="*/ 463137 h 46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777" h="463137">
                <a:moveTo>
                  <a:pt x="973777" y="0"/>
                </a:moveTo>
                <a:cubicBezTo>
                  <a:pt x="938151" y="35626"/>
                  <a:pt x="910442" y="85106"/>
                  <a:pt x="866899" y="106877"/>
                </a:cubicBezTo>
                <a:cubicBezTo>
                  <a:pt x="823356" y="128648"/>
                  <a:pt x="771896" y="120732"/>
                  <a:pt x="712519" y="130628"/>
                </a:cubicBezTo>
                <a:cubicBezTo>
                  <a:pt x="653142" y="140524"/>
                  <a:pt x="558140" y="166254"/>
                  <a:pt x="510639" y="166254"/>
                </a:cubicBezTo>
                <a:cubicBezTo>
                  <a:pt x="463138" y="166254"/>
                  <a:pt x="457200" y="116774"/>
                  <a:pt x="427512" y="130628"/>
                </a:cubicBezTo>
                <a:cubicBezTo>
                  <a:pt x="397824" y="144482"/>
                  <a:pt x="366156" y="229589"/>
                  <a:pt x="332509" y="249381"/>
                </a:cubicBezTo>
                <a:cubicBezTo>
                  <a:pt x="298862" y="269173"/>
                  <a:pt x="249382" y="223651"/>
                  <a:pt x="225631" y="249381"/>
                </a:cubicBezTo>
                <a:cubicBezTo>
                  <a:pt x="201880" y="275111"/>
                  <a:pt x="227610" y="368135"/>
                  <a:pt x="190005" y="403761"/>
                </a:cubicBezTo>
                <a:cubicBezTo>
                  <a:pt x="152400" y="439387"/>
                  <a:pt x="76200" y="451262"/>
                  <a:pt x="0" y="463137"/>
                </a:cubicBezTo>
              </a:path>
            </a:pathLst>
          </a:custGeom>
          <a:noFill/>
          <a:ln w="127000">
            <a:solidFill>
              <a:schemeClr val="bg1"/>
            </a:solidFill>
            <a:prstDash val="sysDot"/>
            <a:bevel/>
          </a:ln>
          <a:effectLst>
            <a:outerShdw dist="50800" dir="7200000" algn="ctr" rotWithShape="0">
              <a:srgbClr val="FF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55DE105-47C1-F848-3BCD-C42EB9591F55}"/>
              </a:ext>
            </a:extLst>
          </p:cNvPr>
          <p:cNvSpPr/>
          <p:nvPr/>
        </p:nvSpPr>
        <p:spPr>
          <a:xfrm>
            <a:off x="603357" y="5320145"/>
            <a:ext cx="731462" cy="866899"/>
          </a:xfrm>
          <a:custGeom>
            <a:avLst/>
            <a:gdLst>
              <a:gd name="connsiteX0" fmla="*/ 702929 w 731462"/>
              <a:gd name="connsiteY0" fmla="*/ 0 h 866899"/>
              <a:gd name="connsiteX1" fmla="*/ 726679 w 731462"/>
              <a:gd name="connsiteY1" fmla="*/ 95003 h 866899"/>
              <a:gd name="connsiteX2" fmla="*/ 619801 w 731462"/>
              <a:gd name="connsiteY2" fmla="*/ 83128 h 866899"/>
              <a:gd name="connsiteX3" fmla="*/ 584175 w 731462"/>
              <a:gd name="connsiteY3" fmla="*/ 130629 h 866899"/>
              <a:gd name="connsiteX4" fmla="*/ 489173 w 731462"/>
              <a:gd name="connsiteY4" fmla="*/ 190006 h 866899"/>
              <a:gd name="connsiteX5" fmla="*/ 382295 w 731462"/>
              <a:gd name="connsiteY5" fmla="*/ 261258 h 866899"/>
              <a:gd name="connsiteX6" fmla="*/ 180414 w 731462"/>
              <a:gd name="connsiteY6" fmla="*/ 261258 h 866899"/>
              <a:gd name="connsiteX7" fmla="*/ 144788 w 731462"/>
              <a:gd name="connsiteY7" fmla="*/ 320634 h 866899"/>
              <a:gd name="connsiteX8" fmla="*/ 144788 w 731462"/>
              <a:gd name="connsiteY8" fmla="*/ 451263 h 866899"/>
              <a:gd name="connsiteX9" fmla="*/ 156664 w 731462"/>
              <a:gd name="connsiteY9" fmla="*/ 570016 h 866899"/>
              <a:gd name="connsiteX10" fmla="*/ 109162 w 731462"/>
              <a:gd name="connsiteY10" fmla="*/ 641268 h 866899"/>
              <a:gd name="connsiteX11" fmla="*/ 26035 w 731462"/>
              <a:gd name="connsiteY11" fmla="*/ 712520 h 866899"/>
              <a:gd name="connsiteX12" fmla="*/ 2285 w 731462"/>
              <a:gd name="connsiteY12" fmla="*/ 748146 h 866899"/>
              <a:gd name="connsiteX13" fmla="*/ 2285 w 731462"/>
              <a:gd name="connsiteY13" fmla="*/ 866899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462" h="866899">
                <a:moveTo>
                  <a:pt x="702929" y="0"/>
                </a:moveTo>
                <a:cubicBezTo>
                  <a:pt x="721731" y="40574"/>
                  <a:pt x="740534" y="81148"/>
                  <a:pt x="726679" y="95003"/>
                </a:cubicBezTo>
                <a:cubicBezTo>
                  <a:pt x="712824" y="108858"/>
                  <a:pt x="619801" y="83128"/>
                  <a:pt x="619801" y="83128"/>
                </a:cubicBezTo>
                <a:cubicBezTo>
                  <a:pt x="596050" y="89066"/>
                  <a:pt x="605946" y="112816"/>
                  <a:pt x="584175" y="130629"/>
                </a:cubicBezTo>
                <a:cubicBezTo>
                  <a:pt x="562404" y="148442"/>
                  <a:pt x="522820" y="168235"/>
                  <a:pt x="489173" y="190006"/>
                </a:cubicBezTo>
                <a:cubicBezTo>
                  <a:pt x="455526" y="211778"/>
                  <a:pt x="433755" y="249383"/>
                  <a:pt x="382295" y="261258"/>
                </a:cubicBezTo>
                <a:cubicBezTo>
                  <a:pt x="330835" y="273133"/>
                  <a:pt x="219998" y="251362"/>
                  <a:pt x="180414" y="261258"/>
                </a:cubicBezTo>
                <a:cubicBezTo>
                  <a:pt x="140830" y="271154"/>
                  <a:pt x="150726" y="288966"/>
                  <a:pt x="144788" y="320634"/>
                </a:cubicBezTo>
                <a:cubicBezTo>
                  <a:pt x="138850" y="352302"/>
                  <a:pt x="142809" y="409700"/>
                  <a:pt x="144788" y="451263"/>
                </a:cubicBezTo>
                <a:cubicBezTo>
                  <a:pt x="146767" y="492826"/>
                  <a:pt x="162602" y="538348"/>
                  <a:pt x="156664" y="570016"/>
                </a:cubicBezTo>
                <a:cubicBezTo>
                  <a:pt x="150726" y="601684"/>
                  <a:pt x="130933" y="617517"/>
                  <a:pt x="109162" y="641268"/>
                </a:cubicBezTo>
                <a:cubicBezTo>
                  <a:pt x="87390" y="665019"/>
                  <a:pt x="26035" y="712520"/>
                  <a:pt x="26035" y="712520"/>
                </a:cubicBezTo>
                <a:cubicBezTo>
                  <a:pt x="8222" y="730333"/>
                  <a:pt x="6243" y="722416"/>
                  <a:pt x="2285" y="748146"/>
                </a:cubicBezTo>
                <a:cubicBezTo>
                  <a:pt x="-1673" y="773876"/>
                  <a:pt x="306" y="820387"/>
                  <a:pt x="2285" y="866899"/>
                </a:cubicBezTo>
              </a:path>
            </a:pathLst>
          </a:custGeom>
          <a:noFill/>
          <a:ln w="127000">
            <a:solidFill>
              <a:schemeClr val="bg1"/>
            </a:solidFill>
            <a:prstDash val="sysDot"/>
            <a:bevel/>
          </a:ln>
          <a:effectLst>
            <a:outerShdw dist="50800" dir="7200000" algn="ctr" rotWithShape="0">
              <a:schemeClr val="accent4">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9AA7CA-D5E5-74E2-A9CE-333822847323}"/>
              </a:ext>
            </a:extLst>
          </p:cNvPr>
          <p:cNvSpPr/>
          <p:nvPr/>
        </p:nvSpPr>
        <p:spPr>
          <a:xfrm>
            <a:off x="2458192" y="2933205"/>
            <a:ext cx="1721922" cy="1663831"/>
          </a:xfrm>
          <a:custGeom>
            <a:avLst/>
            <a:gdLst>
              <a:gd name="connsiteX0" fmla="*/ 1721922 w 1721922"/>
              <a:gd name="connsiteY0" fmla="*/ 0 h 1663831"/>
              <a:gd name="connsiteX1" fmla="*/ 1448790 w 1721922"/>
              <a:gd name="connsiteY1" fmla="*/ 273133 h 1663831"/>
              <a:gd name="connsiteX2" fmla="*/ 1294411 w 1721922"/>
              <a:gd name="connsiteY2" fmla="*/ 237507 h 1663831"/>
              <a:gd name="connsiteX3" fmla="*/ 1080655 w 1721922"/>
              <a:gd name="connsiteY3" fmla="*/ 451263 h 1663831"/>
              <a:gd name="connsiteX4" fmla="*/ 855024 w 1721922"/>
              <a:gd name="connsiteY4" fmla="*/ 570016 h 1663831"/>
              <a:gd name="connsiteX5" fmla="*/ 605642 w 1721922"/>
              <a:gd name="connsiteY5" fmla="*/ 629392 h 1663831"/>
              <a:gd name="connsiteX6" fmla="*/ 546265 w 1721922"/>
              <a:gd name="connsiteY6" fmla="*/ 771896 h 1663831"/>
              <a:gd name="connsiteX7" fmla="*/ 439387 w 1721922"/>
              <a:gd name="connsiteY7" fmla="*/ 843148 h 1663831"/>
              <a:gd name="connsiteX8" fmla="*/ 332509 w 1721922"/>
              <a:gd name="connsiteY8" fmla="*/ 1092530 h 1663831"/>
              <a:gd name="connsiteX9" fmla="*/ 190005 w 1721922"/>
              <a:gd name="connsiteY9" fmla="*/ 1306286 h 1663831"/>
              <a:gd name="connsiteX10" fmla="*/ 95003 w 1721922"/>
              <a:gd name="connsiteY10" fmla="*/ 1484416 h 1663831"/>
              <a:gd name="connsiteX11" fmla="*/ 0 w 1721922"/>
              <a:gd name="connsiteY11" fmla="*/ 1662546 h 16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1922" h="1663831">
                <a:moveTo>
                  <a:pt x="1721922" y="0"/>
                </a:moveTo>
                <a:cubicBezTo>
                  <a:pt x="1620982" y="116774"/>
                  <a:pt x="1520042" y="233548"/>
                  <a:pt x="1448790" y="273133"/>
                </a:cubicBezTo>
                <a:cubicBezTo>
                  <a:pt x="1377538" y="312718"/>
                  <a:pt x="1355767" y="207819"/>
                  <a:pt x="1294411" y="237507"/>
                </a:cubicBezTo>
                <a:cubicBezTo>
                  <a:pt x="1233055" y="267195"/>
                  <a:pt x="1153886" y="395845"/>
                  <a:pt x="1080655" y="451263"/>
                </a:cubicBezTo>
                <a:cubicBezTo>
                  <a:pt x="1007424" y="506681"/>
                  <a:pt x="934193" y="540328"/>
                  <a:pt x="855024" y="570016"/>
                </a:cubicBezTo>
                <a:cubicBezTo>
                  <a:pt x="775855" y="599704"/>
                  <a:pt x="657102" y="595745"/>
                  <a:pt x="605642" y="629392"/>
                </a:cubicBezTo>
                <a:cubicBezTo>
                  <a:pt x="554182" y="663039"/>
                  <a:pt x="573974" y="736270"/>
                  <a:pt x="546265" y="771896"/>
                </a:cubicBezTo>
                <a:cubicBezTo>
                  <a:pt x="518556" y="807522"/>
                  <a:pt x="475013" y="789709"/>
                  <a:pt x="439387" y="843148"/>
                </a:cubicBezTo>
                <a:cubicBezTo>
                  <a:pt x="403761" y="896587"/>
                  <a:pt x="374073" y="1015340"/>
                  <a:pt x="332509" y="1092530"/>
                </a:cubicBezTo>
                <a:cubicBezTo>
                  <a:pt x="290945" y="1169720"/>
                  <a:pt x="229589" y="1240972"/>
                  <a:pt x="190005" y="1306286"/>
                </a:cubicBezTo>
                <a:cubicBezTo>
                  <a:pt x="150421" y="1371600"/>
                  <a:pt x="95003" y="1484416"/>
                  <a:pt x="95003" y="1484416"/>
                </a:cubicBezTo>
                <a:cubicBezTo>
                  <a:pt x="63336" y="1543793"/>
                  <a:pt x="47501" y="1678380"/>
                  <a:pt x="0" y="1662546"/>
                </a:cubicBezTo>
              </a:path>
            </a:pathLst>
          </a:custGeom>
          <a:noFill/>
          <a:ln w="127000" cap="sq">
            <a:solidFill>
              <a:schemeClr val="bg1"/>
            </a:solidFill>
            <a:prstDash val="sysDot"/>
            <a:bevel/>
          </a:ln>
          <a:effectLst>
            <a:outerShdw dist="76200" dir="7200000" algn="ctr" rotWithShape="0">
              <a:srgbClr val="0070C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7FE2603-D5BB-4BA4-6867-5D7EEDF25EC2}"/>
              </a:ext>
            </a:extLst>
          </p:cNvPr>
          <p:cNvGrpSpPr/>
          <p:nvPr/>
        </p:nvGrpSpPr>
        <p:grpSpPr>
          <a:xfrm>
            <a:off x="-3266" y="793429"/>
            <a:ext cx="4575265" cy="2713914"/>
            <a:chOff x="-3266" y="793429"/>
            <a:chExt cx="4575265" cy="2713914"/>
          </a:xfrm>
        </p:grpSpPr>
        <p:sp>
          <p:nvSpPr>
            <p:cNvPr id="5" name="TextBox 4">
              <a:extLst>
                <a:ext uri="{FF2B5EF4-FFF2-40B4-BE49-F238E27FC236}">
                  <a16:creationId xmlns:a16="http://schemas.microsoft.com/office/drawing/2014/main" id="{DC47BA57-32ED-CE74-764E-0D9B3870A51D}"/>
                </a:ext>
              </a:extLst>
            </p:cNvPr>
            <p:cNvSpPr txBox="1"/>
            <p:nvPr/>
          </p:nvSpPr>
          <p:spPr>
            <a:xfrm>
              <a:off x="33572" y="793429"/>
              <a:ext cx="4538427"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footpath 2,200 miles long</a:t>
              </a:r>
            </a:p>
          </p:txBody>
        </p:sp>
        <p:sp>
          <p:nvSpPr>
            <p:cNvPr id="6" name="TextBox 5">
              <a:extLst>
                <a:ext uri="{FF2B5EF4-FFF2-40B4-BE49-F238E27FC236}">
                  <a16:creationId xmlns:a16="http://schemas.microsoft.com/office/drawing/2014/main" id="{EBC25E7A-CF7C-D6C0-1CEC-0865D8DDFD05}"/>
                </a:ext>
              </a:extLst>
            </p:cNvPr>
            <p:cNvSpPr txBox="1"/>
            <p:nvPr/>
          </p:nvSpPr>
          <p:spPr>
            <a:xfrm>
              <a:off x="11482" y="1853625"/>
              <a:ext cx="3722318"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3 million hikers/year</a:t>
              </a:r>
            </a:p>
          </p:txBody>
        </p:sp>
        <p:sp>
          <p:nvSpPr>
            <p:cNvPr id="7" name="TextBox 6">
              <a:extLst>
                <a:ext uri="{FF2B5EF4-FFF2-40B4-BE49-F238E27FC236}">
                  <a16:creationId xmlns:a16="http://schemas.microsoft.com/office/drawing/2014/main" id="{3213FEA9-6A74-907C-23F1-1F166559CF7E}"/>
                </a:ext>
              </a:extLst>
            </p:cNvPr>
            <p:cNvSpPr txBox="1"/>
            <p:nvPr/>
          </p:nvSpPr>
          <p:spPr>
            <a:xfrm>
              <a:off x="-3266" y="1315018"/>
              <a:ext cx="3722318" cy="584775"/>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completed 1937</a:t>
              </a:r>
            </a:p>
          </p:txBody>
        </p:sp>
        <p:sp>
          <p:nvSpPr>
            <p:cNvPr id="8" name="TextBox 7">
              <a:extLst>
                <a:ext uri="{FF2B5EF4-FFF2-40B4-BE49-F238E27FC236}">
                  <a16:creationId xmlns:a16="http://schemas.microsoft.com/office/drawing/2014/main" id="{1C83E964-D49B-BFD0-D807-FB2971FF8F47}"/>
                </a:ext>
              </a:extLst>
            </p:cNvPr>
            <p:cNvSpPr txBox="1"/>
            <p:nvPr/>
          </p:nvSpPr>
          <p:spPr>
            <a:xfrm>
              <a:off x="57478" y="2430125"/>
              <a:ext cx="3722318" cy="1077218"/>
            </a:xfrm>
            <a:prstGeom prst="rect">
              <a:avLst/>
            </a:prstGeom>
            <a:solidFill>
              <a:srgbClr val="75D1A3">
                <a:alpha val="61000"/>
              </a:srgbClr>
            </a:solidFill>
          </p:spPr>
          <p:txBody>
            <a:bodyPr wrap="square">
              <a:spAutoFit/>
            </a:bodyPr>
            <a:lstStyle/>
            <a:p>
              <a:r>
                <a:rPr lang="en-US" sz="3200" dirty="0">
                  <a:solidFill>
                    <a:srgbClr val="FF0000"/>
                  </a:solidFill>
                  <a:effectLst>
                    <a:outerShdw dist="38100" dir="6600000" algn="ctr" rotWithShape="0">
                      <a:schemeClr val="tx1"/>
                    </a:outerShdw>
                  </a:effectLst>
                </a:rPr>
                <a:t>&lt; 1000 thru-hikers/</a:t>
              </a:r>
              <a:r>
                <a:rPr lang="en-US" sz="3200" dirty="0" err="1">
                  <a:solidFill>
                    <a:srgbClr val="FF0000"/>
                  </a:solidFill>
                  <a:effectLst>
                    <a:outerShdw dist="38100" dir="6600000" algn="ctr" rotWithShape="0">
                      <a:schemeClr val="tx1"/>
                    </a:outerShdw>
                  </a:effectLst>
                </a:rPr>
                <a:t>yr</a:t>
              </a:r>
              <a:endParaRPr lang="en-US" sz="3200" dirty="0">
                <a:solidFill>
                  <a:srgbClr val="FF0000"/>
                </a:solidFill>
                <a:effectLst>
                  <a:outerShdw dist="38100" dir="6600000" algn="ctr" rotWithShape="0">
                    <a:schemeClr val="tx1"/>
                  </a:outerShdw>
                </a:effectLst>
              </a:endParaRPr>
            </a:p>
            <a:p>
              <a:r>
                <a:rPr lang="en-US" sz="3200" dirty="0">
                  <a:solidFill>
                    <a:srgbClr val="FF0000"/>
                  </a:solidFill>
                  <a:effectLst>
                    <a:outerShdw dist="38100" dir="6600000" algn="ctr" rotWithShape="0">
                      <a:schemeClr val="tx1"/>
                    </a:outerShdw>
                  </a:effectLst>
                </a:rPr>
                <a:t>  2 hikers&gt; 80 </a:t>
              </a:r>
              <a:r>
                <a:rPr lang="en-US" sz="3200" dirty="0" err="1">
                  <a:solidFill>
                    <a:srgbClr val="FF0000"/>
                  </a:solidFill>
                  <a:effectLst>
                    <a:outerShdw dist="38100" dir="6600000" algn="ctr" rotWithShape="0">
                      <a:schemeClr val="tx1"/>
                    </a:outerShdw>
                  </a:effectLst>
                </a:rPr>
                <a:t>yrs</a:t>
              </a:r>
              <a:r>
                <a:rPr lang="en-US" sz="3200" dirty="0">
                  <a:solidFill>
                    <a:srgbClr val="FF0000"/>
                  </a:solidFill>
                  <a:effectLst>
                    <a:outerShdw dist="38100" dir="6600000" algn="ctr" rotWithShape="0">
                      <a:schemeClr val="tx1"/>
                    </a:outerShdw>
                  </a:effectLst>
                </a:rPr>
                <a:t> old</a:t>
              </a:r>
            </a:p>
          </p:txBody>
        </p:sp>
      </p:grpSp>
      <p:pic>
        <p:nvPicPr>
          <p:cNvPr id="30" name="Picture 29">
            <a:extLst>
              <a:ext uri="{FF2B5EF4-FFF2-40B4-BE49-F238E27FC236}">
                <a16:creationId xmlns:a16="http://schemas.microsoft.com/office/drawing/2014/main" id="{6F4DBAA3-6E2D-B5C0-5CEF-A16C037A905F}"/>
              </a:ext>
            </a:extLst>
          </p:cNvPr>
          <p:cNvPicPr>
            <a:picLocks noChangeAspect="1"/>
          </p:cNvPicPr>
          <p:nvPr/>
        </p:nvPicPr>
        <p:blipFill rotWithShape="1">
          <a:blip r:embed="rId3"/>
          <a:srcRect l="-8" t="51612" r="5730" b="33591"/>
          <a:stretch/>
        </p:blipFill>
        <p:spPr>
          <a:xfrm>
            <a:off x="-304800" y="830997"/>
            <a:ext cx="68267398" cy="6027003"/>
          </a:xfrm>
          <a:prstGeom prst="rect">
            <a:avLst/>
          </a:prstGeom>
        </p:spPr>
      </p:pic>
      <p:pic>
        <p:nvPicPr>
          <p:cNvPr id="31" name="Picture 30">
            <a:extLst>
              <a:ext uri="{FF2B5EF4-FFF2-40B4-BE49-F238E27FC236}">
                <a16:creationId xmlns:a16="http://schemas.microsoft.com/office/drawing/2014/main" id="{B9D00D10-BD13-4EAF-C7B8-563BACDC8013}"/>
              </a:ext>
            </a:extLst>
          </p:cNvPr>
          <p:cNvPicPr>
            <a:picLocks noChangeAspect="1"/>
          </p:cNvPicPr>
          <p:nvPr/>
        </p:nvPicPr>
        <p:blipFill rotWithShape="1">
          <a:blip r:embed="rId3"/>
          <a:srcRect l="-6" t="51612" r="97480" b="33591"/>
          <a:stretch/>
        </p:blipFill>
        <p:spPr>
          <a:xfrm>
            <a:off x="-304800" y="838200"/>
            <a:ext cx="1828800" cy="6027003"/>
          </a:xfrm>
          <a:prstGeom prst="rect">
            <a:avLst/>
          </a:prstGeom>
        </p:spPr>
      </p:pic>
      <p:grpSp>
        <p:nvGrpSpPr>
          <p:cNvPr id="29" name="Group 28">
            <a:extLst>
              <a:ext uri="{FF2B5EF4-FFF2-40B4-BE49-F238E27FC236}">
                <a16:creationId xmlns:a16="http://schemas.microsoft.com/office/drawing/2014/main" id="{485ED981-3484-865C-4A85-402ACACACDA9}"/>
              </a:ext>
            </a:extLst>
          </p:cNvPr>
          <p:cNvGrpSpPr/>
          <p:nvPr/>
        </p:nvGrpSpPr>
        <p:grpSpPr>
          <a:xfrm>
            <a:off x="365583" y="781478"/>
            <a:ext cx="5527441" cy="5847922"/>
            <a:chOff x="365583" y="781478"/>
            <a:chExt cx="5527441" cy="5847922"/>
          </a:xfrm>
        </p:grpSpPr>
        <p:cxnSp>
          <p:nvCxnSpPr>
            <p:cNvPr id="26" name="Straight Connector 25">
              <a:extLst>
                <a:ext uri="{FF2B5EF4-FFF2-40B4-BE49-F238E27FC236}">
                  <a16:creationId xmlns:a16="http://schemas.microsoft.com/office/drawing/2014/main" id="{ABC7C067-C128-DFEE-59FD-EDA3563E2CF5}"/>
                </a:ext>
              </a:extLst>
            </p:cNvPr>
            <p:cNvCxnSpPr/>
            <p:nvPr/>
          </p:nvCxnSpPr>
          <p:spPr>
            <a:xfrm flipV="1">
              <a:off x="603357" y="1143000"/>
              <a:ext cx="5035443" cy="5181600"/>
            </a:xfrm>
            <a:prstGeom prst="line">
              <a:avLst/>
            </a:prstGeom>
            <a:ln w="101600">
              <a:solidFill>
                <a:srgbClr val="FF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D324095-2F5B-9071-58D6-6FC6F01E23F8}"/>
                </a:ext>
              </a:extLst>
            </p:cNvPr>
            <p:cNvSpPr txBox="1"/>
            <p:nvPr/>
          </p:nvSpPr>
          <p:spPr>
            <a:xfrm>
              <a:off x="365583" y="5983069"/>
              <a:ext cx="396262" cy="646331"/>
            </a:xfrm>
            <a:prstGeom prst="rect">
              <a:avLst/>
            </a:prstGeom>
            <a:noFill/>
          </p:spPr>
          <p:txBody>
            <a:bodyPr wrap="none" rtlCol="0">
              <a:spAutoFit/>
            </a:bodyPr>
            <a:lstStyle/>
            <a:p>
              <a:r>
                <a:rPr lang="en-US" sz="3600" dirty="0">
                  <a:solidFill>
                    <a:schemeClr val="bg1"/>
                  </a:solidFill>
                </a:rPr>
                <a:t>S</a:t>
              </a:r>
            </a:p>
          </p:txBody>
        </p:sp>
        <p:sp>
          <p:nvSpPr>
            <p:cNvPr id="28" name="TextBox 27">
              <a:extLst>
                <a:ext uri="{FF2B5EF4-FFF2-40B4-BE49-F238E27FC236}">
                  <a16:creationId xmlns:a16="http://schemas.microsoft.com/office/drawing/2014/main" id="{9047E86C-18E2-11A7-0C75-8CD93C69F382}"/>
                </a:ext>
              </a:extLst>
            </p:cNvPr>
            <p:cNvSpPr txBox="1"/>
            <p:nvPr/>
          </p:nvSpPr>
          <p:spPr>
            <a:xfrm>
              <a:off x="5410200" y="781478"/>
              <a:ext cx="482824" cy="646331"/>
            </a:xfrm>
            <a:prstGeom prst="rect">
              <a:avLst/>
            </a:prstGeom>
            <a:noFill/>
          </p:spPr>
          <p:txBody>
            <a:bodyPr wrap="none" rtlCol="0">
              <a:spAutoFit/>
            </a:bodyPr>
            <a:lstStyle/>
            <a:p>
              <a:r>
                <a:rPr lang="en-US" sz="3600" dirty="0">
                  <a:solidFill>
                    <a:schemeClr val="bg1"/>
                  </a:solidFill>
                </a:rPr>
                <a:t>N</a:t>
              </a:r>
            </a:p>
          </p:txBody>
        </p:sp>
      </p:grpSp>
      <p:grpSp>
        <p:nvGrpSpPr>
          <p:cNvPr id="32" name="Group 31">
            <a:extLst>
              <a:ext uri="{FF2B5EF4-FFF2-40B4-BE49-F238E27FC236}">
                <a16:creationId xmlns:a16="http://schemas.microsoft.com/office/drawing/2014/main" id="{D4BCC329-5792-AF14-E242-B6A0E3B87324}"/>
              </a:ext>
            </a:extLst>
          </p:cNvPr>
          <p:cNvGrpSpPr/>
          <p:nvPr/>
        </p:nvGrpSpPr>
        <p:grpSpPr>
          <a:xfrm>
            <a:off x="0" y="1219200"/>
            <a:ext cx="1524000" cy="5638800"/>
            <a:chOff x="0" y="1219200"/>
            <a:chExt cx="1524000" cy="5638800"/>
          </a:xfrm>
          <a:effectLst>
            <a:outerShdw dist="50800" dir="8400000" algn="ctr" rotWithShape="0">
              <a:schemeClr val="tx1"/>
            </a:outerShdw>
          </a:effectLst>
        </p:grpSpPr>
        <p:sp>
          <p:nvSpPr>
            <p:cNvPr id="33" name="Rectangle 32">
              <a:extLst>
                <a:ext uri="{FF2B5EF4-FFF2-40B4-BE49-F238E27FC236}">
                  <a16:creationId xmlns:a16="http://schemas.microsoft.com/office/drawing/2014/main" id="{B02E4A63-3626-411E-2550-1144E7A3CCC4}"/>
                </a:ext>
              </a:extLst>
            </p:cNvPr>
            <p:cNvSpPr/>
            <p:nvPr/>
          </p:nvSpPr>
          <p:spPr>
            <a:xfrm>
              <a:off x="0" y="6190187"/>
              <a:ext cx="1524000" cy="667813"/>
            </a:xfrm>
            <a:prstGeom prst="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1428115-CF89-943A-54A4-FF7BCF46BAAB}"/>
                </a:ext>
              </a:extLst>
            </p:cNvPr>
            <p:cNvSpPr/>
            <p:nvPr/>
          </p:nvSpPr>
          <p:spPr>
            <a:xfrm>
              <a:off x="0" y="1219200"/>
              <a:ext cx="1524000" cy="667813"/>
            </a:xfrm>
            <a:prstGeom prst="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F241EC22-9790-CEFE-9A87-D548512F1F14}"/>
                </a:ext>
              </a:extLst>
            </p:cNvPr>
            <p:cNvCxnSpPr>
              <a:cxnSpLocks/>
            </p:cNvCxnSpPr>
            <p:nvPr/>
          </p:nvCxnSpPr>
          <p:spPr>
            <a:xfrm>
              <a:off x="1459097" y="1887013"/>
              <a:ext cx="0" cy="426720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85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1000"/>
                                        <p:tgtEl>
                                          <p:spTgt spid="22"/>
                                        </p:tgtEl>
                                        <p:attrNameLst>
                                          <p:attrName>ppt_w</p:attrName>
                                        </p:attrNameLst>
                                      </p:cBhvr>
                                      <p:tavLst>
                                        <p:tav tm="0">
                                          <p:val>
                                            <p:strVal val="ppt_w"/>
                                          </p:val>
                                        </p:tav>
                                        <p:tav tm="100000">
                                          <p:val>
                                            <p:fltVal val="0"/>
                                          </p:val>
                                        </p:tav>
                                      </p:tavLst>
                                    </p:anim>
                                    <p:anim calcmode="lin" valueType="num">
                                      <p:cBhvr>
                                        <p:cTn id="10" dur="1000"/>
                                        <p:tgtEl>
                                          <p:spTgt spid="22"/>
                                        </p:tgtEl>
                                        <p:attrNameLst>
                                          <p:attrName>ppt_h</p:attrName>
                                        </p:attrNameLst>
                                      </p:cBhvr>
                                      <p:tavLst>
                                        <p:tav tm="0">
                                          <p:val>
                                            <p:strVal val="ppt_h"/>
                                          </p:val>
                                        </p:tav>
                                        <p:tav tm="100000">
                                          <p:val>
                                            <p:fltVal val="0"/>
                                          </p:val>
                                        </p:tav>
                                      </p:tavLst>
                                    </p:anim>
                                    <p:animEffect transition="out" filter="fade">
                                      <p:cBhvr>
                                        <p:cTn id="11" dur="1000"/>
                                        <p:tgtEl>
                                          <p:spTgt spid="22"/>
                                        </p:tgtEl>
                                      </p:cBhvr>
                                    </p:animEffect>
                                    <p:set>
                                      <p:cBhvr>
                                        <p:cTn id="12" dur="1" fill="hold">
                                          <p:stCondLst>
                                            <p:cond delay="999"/>
                                          </p:stCondLst>
                                        </p:cTn>
                                        <p:tgtEl>
                                          <p:spTgt spid="22"/>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760000">
                                      <p:cBhvr>
                                        <p:cTn id="26" dur="1000" fill="hold"/>
                                        <p:tgtEl>
                                          <p:spTgt spid="29"/>
                                        </p:tgtEl>
                                        <p:attrNameLst>
                                          <p:attrName>r</p:attrName>
                                        </p:attrNameLst>
                                      </p:cBhvr>
                                    </p:animRot>
                                  </p:childTnLst>
                                </p:cTn>
                              </p:par>
                              <p:par>
                                <p:cTn id="27" presetID="42" presetClass="path" presetSubtype="0" accel="50000" decel="50000" fill="hold" nodeType="withEffect">
                                  <p:stCondLst>
                                    <p:cond delay="0"/>
                                  </p:stCondLst>
                                  <p:childTnLst>
                                    <p:animMotion origin="layout" path="M -0.05903 -0.0044 L 0.18281 -0.42454 " pathEditMode="relative" rAng="0" ptsTypes="AA">
                                      <p:cBhvr>
                                        <p:cTn id="28" dur="1000" fill="hold"/>
                                        <p:tgtEl>
                                          <p:spTgt spid="29"/>
                                        </p:tgtEl>
                                        <p:attrNameLst>
                                          <p:attrName>ppt_x</p:attrName>
                                          <p:attrName>ppt_y</p:attrName>
                                        </p:attrNameLst>
                                      </p:cBhvr>
                                      <p:rCtr x="12083" y="-21019"/>
                                    </p:animMotion>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10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childTnLst>
                          </p:cTn>
                        </p:par>
                        <p:par>
                          <p:cTn id="46" fill="hold">
                            <p:stCondLst>
                              <p:cond delay="500"/>
                            </p:stCondLst>
                            <p:childTnLst>
                              <p:par>
                                <p:cTn id="47" presetID="42" presetClass="path" presetSubtype="0" fill="hold" nodeType="afterEffect">
                                  <p:stCondLst>
                                    <p:cond delay="0"/>
                                  </p:stCondLst>
                                  <p:childTnLst>
                                    <p:animMotion origin="layout" path="M 8.33333E-7 3.33333E-6 L -6.42448 0.00625 " pathEditMode="relative" rAng="0" ptsTypes="AA">
                                      <p:cBhvr>
                                        <p:cTn id="48" dur="30000" fill="hold"/>
                                        <p:tgtEl>
                                          <p:spTgt spid="30"/>
                                        </p:tgtEl>
                                        <p:attrNameLst>
                                          <p:attrName>ppt_x</p:attrName>
                                          <p:attrName>ppt_y</p:attrName>
                                        </p:attrNameLst>
                                      </p:cBhvr>
                                      <p:rCtr x="-321233"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24EF4C-473A-D2F3-D48D-0C707EC02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973" y="457200"/>
            <a:ext cx="1522714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78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A3020E-960B-D447-4C5E-5BEE5488F321}"/>
              </a:ext>
            </a:extLst>
          </p:cNvPr>
          <p:cNvGrpSpPr/>
          <p:nvPr/>
        </p:nvGrpSpPr>
        <p:grpSpPr>
          <a:xfrm>
            <a:off x="-685800" y="-1682150"/>
            <a:ext cx="9898198" cy="8540150"/>
            <a:chOff x="-685800" y="-1674947"/>
            <a:chExt cx="9898198" cy="8540150"/>
          </a:xfrm>
        </p:grpSpPr>
        <p:pic>
          <p:nvPicPr>
            <p:cNvPr id="11" name="Picture 10">
              <a:extLst>
                <a:ext uri="{FF2B5EF4-FFF2-40B4-BE49-F238E27FC236}">
                  <a16:creationId xmlns:a16="http://schemas.microsoft.com/office/drawing/2014/main" id="{3D6FA348-2DC4-3154-3E62-A3068EEE623A}"/>
                </a:ext>
              </a:extLst>
            </p:cNvPr>
            <p:cNvPicPr>
              <a:picLocks noChangeAspect="1"/>
            </p:cNvPicPr>
            <p:nvPr/>
          </p:nvPicPr>
          <p:blipFill rotWithShape="1">
            <a:blip r:embed="rId2"/>
            <a:srcRect l="80601" t="51612" r="5730" b="33591"/>
            <a:stretch/>
          </p:blipFill>
          <p:spPr>
            <a:xfrm>
              <a:off x="-685800" y="838200"/>
              <a:ext cx="9898198" cy="6027003"/>
            </a:xfrm>
            <a:prstGeom prst="rect">
              <a:avLst/>
            </a:prstGeom>
          </p:spPr>
        </p:pic>
        <p:sp useBgFill="1">
          <p:nvSpPr>
            <p:cNvPr id="12" name="TextBox 11">
              <a:extLst>
                <a:ext uri="{FF2B5EF4-FFF2-40B4-BE49-F238E27FC236}">
                  <a16:creationId xmlns:a16="http://schemas.microsoft.com/office/drawing/2014/main" id="{7EA4F391-0A40-4390-1E7E-5FB8CC6D7AB8}"/>
                </a:ext>
              </a:extLst>
            </p:cNvPr>
            <p:cNvSpPr txBox="1"/>
            <p:nvPr/>
          </p:nvSpPr>
          <p:spPr>
            <a:xfrm>
              <a:off x="-28808" y="-10784"/>
              <a:ext cx="9139236" cy="830997"/>
            </a:xfrm>
            <a:prstGeom prst="rect">
              <a:avLst/>
            </a:prstGeom>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Trail Elevation Profile</a:t>
              </a:r>
            </a:p>
          </p:txBody>
        </p:sp>
        <p:pic>
          <p:nvPicPr>
            <p:cNvPr id="13" name="Picture 12">
              <a:extLst>
                <a:ext uri="{FF2B5EF4-FFF2-40B4-BE49-F238E27FC236}">
                  <a16:creationId xmlns:a16="http://schemas.microsoft.com/office/drawing/2014/main" id="{5176A6EF-F5C2-EEE2-E2CD-C5B82C83797C}"/>
                </a:ext>
              </a:extLst>
            </p:cNvPr>
            <p:cNvPicPr>
              <a:picLocks noChangeAspect="1"/>
            </p:cNvPicPr>
            <p:nvPr/>
          </p:nvPicPr>
          <p:blipFill rotWithShape="1">
            <a:blip r:embed="rId2"/>
            <a:srcRect l="-6" t="51612" r="97480" b="33591"/>
            <a:stretch/>
          </p:blipFill>
          <p:spPr>
            <a:xfrm>
              <a:off x="-304800" y="838200"/>
              <a:ext cx="1828800" cy="6027003"/>
            </a:xfrm>
            <a:prstGeom prst="rect">
              <a:avLst/>
            </a:prstGeom>
          </p:spPr>
        </p:pic>
        <p:cxnSp>
          <p:nvCxnSpPr>
            <p:cNvPr id="14" name="Straight Connector 13">
              <a:extLst>
                <a:ext uri="{FF2B5EF4-FFF2-40B4-BE49-F238E27FC236}">
                  <a16:creationId xmlns:a16="http://schemas.microsoft.com/office/drawing/2014/main" id="{5CF33CEE-95AF-1CB7-01E4-89A0F44C735E}"/>
                </a:ext>
              </a:extLst>
            </p:cNvPr>
            <p:cNvCxnSpPr>
              <a:cxnSpLocks/>
            </p:cNvCxnSpPr>
            <p:nvPr/>
          </p:nvCxnSpPr>
          <p:spPr>
            <a:xfrm rot="2760000" flipV="1">
              <a:off x="2161702" y="-1748025"/>
              <a:ext cx="5035443" cy="5181600"/>
            </a:xfrm>
            <a:prstGeom prst="line">
              <a:avLst/>
            </a:prstGeom>
            <a:ln w="101600">
              <a:solidFill>
                <a:srgbClr val="FF000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82F56DCA-23F2-FF19-FB6D-FE718F880BCC}"/>
              </a:ext>
            </a:extLst>
          </p:cNvPr>
          <p:cNvGrpSpPr/>
          <p:nvPr/>
        </p:nvGrpSpPr>
        <p:grpSpPr>
          <a:xfrm>
            <a:off x="0" y="7203"/>
            <a:ext cx="9144000" cy="6811761"/>
            <a:chOff x="0" y="7203"/>
            <a:chExt cx="9144000" cy="6811761"/>
          </a:xfrm>
        </p:grpSpPr>
        <p:grpSp>
          <p:nvGrpSpPr>
            <p:cNvPr id="3" name="Group 2">
              <a:extLst>
                <a:ext uri="{FF2B5EF4-FFF2-40B4-BE49-F238E27FC236}">
                  <a16:creationId xmlns:a16="http://schemas.microsoft.com/office/drawing/2014/main" id="{F6F59E71-4CD8-3E92-651D-55DE63C3EA74}"/>
                </a:ext>
              </a:extLst>
            </p:cNvPr>
            <p:cNvGrpSpPr/>
            <p:nvPr/>
          </p:nvGrpSpPr>
          <p:grpSpPr>
            <a:xfrm>
              <a:off x="0" y="838200"/>
              <a:ext cx="9144000" cy="5980764"/>
              <a:chOff x="0" y="838200"/>
              <a:chExt cx="9144000" cy="5980764"/>
            </a:xfrm>
          </p:grpSpPr>
          <p:grpSp>
            <p:nvGrpSpPr>
              <p:cNvPr id="5" name="Group 4">
                <a:extLst>
                  <a:ext uri="{FF2B5EF4-FFF2-40B4-BE49-F238E27FC236}">
                    <a16:creationId xmlns:a16="http://schemas.microsoft.com/office/drawing/2014/main" id="{ADEBCC1F-5582-868D-C927-3E64592F0934}"/>
                  </a:ext>
                </a:extLst>
              </p:cNvPr>
              <p:cNvGrpSpPr/>
              <p:nvPr/>
            </p:nvGrpSpPr>
            <p:grpSpPr>
              <a:xfrm>
                <a:off x="0" y="838200"/>
                <a:ext cx="9144000" cy="5980764"/>
                <a:chOff x="0" y="872018"/>
                <a:chExt cx="9144000" cy="5980764"/>
              </a:xfrm>
            </p:grpSpPr>
            <p:pic>
              <p:nvPicPr>
                <p:cNvPr id="8" name="Picture 7">
                  <a:extLst>
                    <a:ext uri="{FF2B5EF4-FFF2-40B4-BE49-F238E27FC236}">
                      <a16:creationId xmlns:a16="http://schemas.microsoft.com/office/drawing/2014/main" id="{2B1BC804-6116-2CAE-7E47-B1C99418D050}"/>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9" name="Picture 8">
                  <a:extLst>
                    <a:ext uri="{FF2B5EF4-FFF2-40B4-BE49-F238E27FC236}">
                      <a16:creationId xmlns:a16="http://schemas.microsoft.com/office/drawing/2014/main" id="{9C3EB885-F069-50B3-B5DF-4D1C49CF0BFF}"/>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6" name="Freeform 45">
                <a:extLst>
                  <a:ext uri="{FF2B5EF4-FFF2-40B4-BE49-F238E27FC236}">
                    <a16:creationId xmlns:a16="http://schemas.microsoft.com/office/drawing/2014/main" id="{23C2E18A-1781-7A59-1721-5FB6F153DB14}"/>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DE5393C-6621-71C1-90D8-475F1EE837D7}"/>
                  </a:ext>
                </a:extLst>
              </p:cNvPr>
              <p:cNvSpPr txBox="1"/>
              <p:nvPr/>
            </p:nvSpPr>
            <p:spPr>
              <a:xfrm>
                <a:off x="373380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grpSp>
        <p:sp useBgFill="1">
          <p:nvSpPr>
            <p:cNvPr id="4" name="TextBox 3">
              <a:extLst>
                <a:ext uri="{FF2B5EF4-FFF2-40B4-BE49-F238E27FC236}">
                  <a16:creationId xmlns:a16="http://schemas.microsoft.com/office/drawing/2014/main" id="{DE4780C4-162F-8E70-1C20-A5D892E87DC2}"/>
                </a:ext>
              </a:extLst>
            </p:cNvPr>
            <p:cNvSpPr txBox="1"/>
            <p:nvPr/>
          </p:nvSpPr>
          <p:spPr>
            <a:xfrm>
              <a:off x="0" y="7203"/>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Appalachians</a:t>
              </a:r>
            </a:p>
          </p:txBody>
        </p:sp>
      </p:grpSp>
    </p:spTree>
    <p:extLst>
      <p:ext uri="{BB962C8B-B14F-4D97-AF65-F5344CB8AC3E}">
        <p14:creationId xmlns:p14="http://schemas.microsoft.com/office/powerpoint/2010/main" val="12140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11">
            <a:extLst>
              <a:ext uri="{FF2B5EF4-FFF2-40B4-BE49-F238E27FC236}">
                <a16:creationId xmlns:a16="http://schemas.microsoft.com/office/drawing/2014/main" id="{7F721349-4BD4-31B7-CF32-626E95695E4F}"/>
              </a:ext>
            </a:extLst>
          </p:cNvPr>
          <p:cNvSpPr txBox="1"/>
          <p:nvPr/>
        </p:nvSpPr>
        <p:spPr>
          <a:xfrm>
            <a:off x="29562"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Appalachians</a:t>
            </a:r>
          </a:p>
        </p:txBody>
      </p:sp>
      <p:sp>
        <p:nvSpPr>
          <p:cNvPr id="23" name="TextBox 22">
            <a:extLst>
              <a:ext uri="{FF2B5EF4-FFF2-40B4-BE49-F238E27FC236}">
                <a16:creationId xmlns:a16="http://schemas.microsoft.com/office/drawing/2014/main" id="{EDDCA500-FC80-8860-705F-B05076603770}"/>
              </a:ext>
            </a:extLst>
          </p:cNvPr>
          <p:cNvSpPr txBox="1"/>
          <p:nvPr/>
        </p:nvSpPr>
        <p:spPr>
          <a:xfrm>
            <a:off x="5747580" y="0"/>
            <a:ext cx="3112169" cy="769441"/>
          </a:xfrm>
          <a:prstGeom prst="rect">
            <a:avLst/>
          </a:prstGeom>
          <a:noFill/>
        </p:spPr>
        <p:txBody>
          <a:bodyPr wrap="square">
            <a:spAutoFit/>
          </a:bodyPr>
          <a:lstStyle/>
          <a:p>
            <a:r>
              <a:rPr lang="en-US" sz="4400" b="1" dirty="0">
                <a:solidFill>
                  <a:srgbClr val="FF0000"/>
                </a:solidFill>
                <a:effectLst>
                  <a:outerShdw dist="38100" dir="6600000" algn="ctr" rotWithShape="0">
                    <a:schemeClr val="tx1"/>
                  </a:outerShdw>
                </a:effectLst>
              </a:rPr>
              <a:t>Acadia NP</a:t>
            </a:r>
          </a:p>
        </p:txBody>
      </p:sp>
      <p:grpSp>
        <p:nvGrpSpPr>
          <p:cNvPr id="2" name="Group 1">
            <a:extLst>
              <a:ext uri="{FF2B5EF4-FFF2-40B4-BE49-F238E27FC236}">
                <a16:creationId xmlns:a16="http://schemas.microsoft.com/office/drawing/2014/main" id="{6BC24D25-1BF2-BCDF-A14A-9C6CBDA4CB9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F085EEA1-46DB-2285-7F58-BC17B9AEB7A7}"/>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D85BCF2E-3FB1-C3C5-C7B0-B141136C72C9}"/>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p:nvSpPr>
          <p:cNvPr id="7" name="Freeform 45">
            <a:extLst>
              <a:ext uri="{FF2B5EF4-FFF2-40B4-BE49-F238E27FC236}">
                <a16:creationId xmlns:a16="http://schemas.microsoft.com/office/drawing/2014/main" id="{ECE2F668-D254-D6D7-D924-E53C2F3455F3}"/>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7967A3F-1876-6C71-3E33-DDD725A052DD}"/>
              </a:ext>
            </a:extLst>
          </p:cNvPr>
          <p:cNvSpPr txBox="1"/>
          <p:nvPr/>
        </p:nvSpPr>
        <p:spPr>
          <a:xfrm>
            <a:off x="373380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pic>
        <p:nvPicPr>
          <p:cNvPr id="6" name="Picture 5">
            <a:extLst>
              <a:ext uri="{FF2B5EF4-FFF2-40B4-BE49-F238E27FC236}">
                <a16:creationId xmlns:a16="http://schemas.microsoft.com/office/drawing/2014/main" id="{EFB4D1CB-49F4-DFC3-412E-783A4EB271A6}"/>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sp>
        <p:nvSpPr>
          <p:cNvPr id="9" name="Rectangle 8">
            <a:extLst>
              <a:ext uri="{FF2B5EF4-FFF2-40B4-BE49-F238E27FC236}">
                <a16:creationId xmlns:a16="http://schemas.microsoft.com/office/drawing/2014/main" id="{B4841C28-671C-BDB9-4E62-D61B915037C8}"/>
              </a:ext>
            </a:extLst>
          </p:cNvPr>
          <p:cNvSpPr/>
          <p:nvPr/>
        </p:nvSpPr>
        <p:spPr>
          <a:xfrm rot="2548585">
            <a:off x="6542741" y="3312995"/>
            <a:ext cx="914400" cy="2229756"/>
          </a:xfrm>
          <a:prstGeom prst="rect">
            <a:avLst/>
          </a:prstGeom>
          <a:noFill/>
          <a:ln w="38100"/>
          <a:effectLst>
            <a:outerShdw dist="63500" dir="60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0DC378-2931-04E6-0057-C6DEB006BC8B}"/>
              </a:ext>
            </a:extLst>
          </p:cNvPr>
          <p:cNvSpPr txBox="1"/>
          <p:nvPr/>
        </p:nvSpPr>
        <p:spPr>
          <a:xfrm>
            <a:off x="2935973" y="242143"/>
            <a:ext cx="1138453" cy="523220"/>
          </a:xfrm>
          <a:prstGeom prst="rect">
            <a:avLst/>
          </a:prstGeom>
          <a:solidFill>
            <a:srgbClr val="F7F7F7"/>
          </a:solidFill>
        </p:spPr>
        <p:txBody>
          <a:bodyPr wrap="none" rtlCol="0">
            <a:spAutoFit/>
          </a:bodyPr>
          <a:lstStyle/>
          <a:p>
            <a:r>
              <a:rPr lang="en-US" sz="2800" b="1" dirty="0"/>
              <a:t>Maine</a:t>
            </a:r>
          </a:p>
        </p:txBody>
      </p:sp>
      <p:sp>
        <p:nvSpPr>
          <p:cNvPr id="14" name="Star: 5 Points 13">
            <a:extLst>
              <a:ext uri="{FF2B5EF4-FFF2-40B4-BE49-F238E27FC236}">
                <a16:creationId xmlns:a16="http://schemas.microsoft.com/office/drawing/2014/main" id="{33F1499C-4993-9BC3-2415-CFCFC210737D}"/>
              </a:ext>
            </a:extLst>
          </p:cNvPr>
          <p:cNvSpPr>
            <a:spLocks noChangeAspect="1"/>
          </p:cNvSpPr>
          <p:nvPr/>
        </p:nvSpPr>
        <p:spPr>
          <a:xfrm>
            <a:off x="3962400" y="68580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2399DA-B09C-1799-C679-4219B1541585}"/>
              </a:ext>
            </a:extLst>
          </p:cNvPr>
          <p:cNvSpPr txBox="1"/>
          <p:nvPr/>
        </p:nvSpPr>
        <p:spPr>
          <a:xfrm>
            <a:off x="2180222" y="3695854"/>
            <a:ext cx="1324978" cy="427553"/>
          </a:xfrm>
          <a:prstGeom prst="rect">
            <a:avLst/>
          </a:prstGeom>
          <a:solidFill>
            <a:srgbClr val="F7F7F7"/>
          </a:solidFill>
        </p:spPr>
        <p:txBody>
          <a:bodyPr wrap="none" rtlCol="0">
            <a:spAutoFit/>
          </a:bodyPr>
          <a:lstStyle/>
          <a:p>
            <a:pPr>
              <a:lnSpc>
                <a:spcPts val="2500"/>
              </a:lnSpc>
            </a:pPr>
            <a:r>
              <a:rPr lang="en-US" sz="2800" b="1" dirty="0"/>
              <a:t>Virginia</a:t>
            </a:r>
          </a:p>
        </p:txBody>
      </p:sp>
      <p:sp>
        <p:nvSpPr>
          <p:cNvPr id="16" name="TextBox 15">
            <a:extLst>
              <a:ext uri="{FF2B5EF4-FFF2-40B4-BE49-F238E27FC236}">
                <a16:creationId xmlns:a16="http://schemas.microsoft.com/office/drawing/2014/main" id="{744B8E21-A795-2F73-00EB-ECE35D4973F2}"/>
              </a:ext>
            </a:extLst>
          </p:cNvPr>
          <p:cNvSpPr txBox="1"/>
          <p:nvPr/>
        </p:nvSpPr>
        <p:spPr>
          <a:xfrm>
            <a:off x="1524000" y="4449247"/>
            <a:ext cx="2164119" cy="427553"/>
          </a:xfrm>
          <a:prstGeom prst="rect">
            <a:avLst/>
          </a:prstGeom>
          <a:solidFill>
            <a:srgbClr val="F7F7F7"/>
          </a:solidFill>
        </p:spPr>
        <p:txBody>
          <a:bodyPr wrap="none" rtlCol="0">
            <a:spAutoFit/>
          </a:bodyPr>
          <a:lstStyle/>
          <a:p>
            <a:pPr>
              <a:lnSpc>
                <a:spcPts val="2500"/>
              </a:lnSpc>
            </a:pPr>
            <a:r>
              <a:rPr lang="en-US" sz="2800" b="1" dirty="0"/>
              <a:t>West Virginia</a:t>
            </a:r>
          </a:p>
        </p:txBody>
      </p:sp>
      <p:sp>
        <p:nvSpPr>
          <p:cNvPr id="17" name="TextBox 16">
            <a:extLst>
              <a:ext uri="{FF2B5EF4-FFF2-40B4-BE49-F238E27FC236}">
                <a16:creationId xmlns:a16="http://schemas.microsoft.com/office/drawing/2014/main" id="{C249ECF8-7BD7-FE5C-F432-F16B1111293E}"/>
              </a:ext>
            </a:extLst>
          </p:cNvPr>
          <p:cNvSpPr txBox="1"/>
          <p:nvPr/>
        </p:nvSpPr>
        <p:spPr>
          <a:xfrm>
            <a:off x="1143000" y="6019800"/>
            <a:ext cx="2370008" cy="427553"/>
          </a:xfrm>
          <a:prstGeom prst="rect">
            <a:avLst/>
          </a:prstGeom>
          <a:solidFill>
            <a:srgbClr val="F7F7F7"/>
          </a:solidFill>
        </p:spPr>
        <p:txBody>
          <a:bodyPr wrap="none" rtlCol="0">
            <a:spAutoFit/>
          </a:bodyPr>
          <a:lstStyle/>
          <a:p>
            <a:pPr>
              <a:lnSpc>
                <a:spcPts val="2500"/>
              </a:lnSpc>
            </a:pPr>
            <a:r>
              <a:rPr lang="en-US" sz="2800" b="1" dirty="0"/>
              <a:t>South Carolina</a:t>
            </a:r>
          </a:p>
        </p:txBody>
      </p:sp>
      <p:sp>
        <p:nvSpPr>
          <p:cNvPr id="18" name="Star: 5 Points 17">
            <a:extLst>
              <a:ext uri="{FF2B5EF4-FFF2-40B4-BE49-F238E27FC236}">
                <a16:creationId xmlns:a16="http://schemas.microsoft.com/office/drawing/2014/main" id="{7A34402C-A932-4378-335B-AAFCC25DA965}"/>
              </a:ext>
            </a:extLst>
          </p:cNvPr>
          <p:cNvSpPr>
            <a:spLocks noChangeAspect="1"/>
          </p:cNvSpPr>
          <p:nvPr/>
        </p:nvSpPr>
        <p:spPr>
          <a:xfrm>
            <a:off x="885834" y="4092979"/>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3BFCE72B-F7B0-2337-BA02-6ECF07E8F46C}"/>
              </a:ext>
            </a:extLst>
          </p:cNvPr>
          <p:cNvSpPr>
            <a:spLocks noChangeAspect="1"/>
          </p:cNvSpPr>
          <p:nvPr/>
        </p:nvSpPr>
        <p:spPr>
          <a:xfrm>
            <a:off x="229294" y="4954905"/>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E585713A-CD42-8C6B-0BF9-98E6DB62410A}"/>
              </a:ext>
            </a:extLst>
          </p:cNvPr>
          <p:cNvSpPr>
            <a:spLocks noChangeAspect="1"/>
          </p:cNvSpPr>
          <p:nvPr/>
        </p:nvSpPr>
        <p:spPr>
          <a:xfrm>
            <a:off x="1130071" y="550545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A4B9F761-27E0-5C51-FA72-2D340290E7C7}"/>
              </a:ext>
            </a:extLst>
          </p:cNvPr>
          <p:cNvSpPr>
            <a:spLocks noChangeAspect="1"/>
          </p:cNvSpPr>
          <p:nvPr/>
        </p:nvSpPr>
        <p:spPr>
          <a:xfrm>
            <a:off x="1608722" y="3677722"/>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69A928-CC39-8692-F2B5-307ABCF465B6}"/>
              </a:ext>
            </a:extLst>
          </p:cNvPr>
          <p:cNvSpPr txBox="1"/>
          <p:nvPr/>
        </p:nvSpPr>
        <p:spPr>
          <a:xfrm>
            <a:off x="1523999" y="5020746"/>
            <a:ext cx="1726178" cy="427553"/>
          </a:xfrm>
          <a:prstGeom prst="rect">
            <a:avLst/>
          </a:prstGeom>
          <a:solidFill>
            <a:srgbClr val="F7F7F7"/>
          </a:solidFill>
        </p:spPr>
        <p:txBody>
          <a:bodyPr wrap="none" rtlCol="0">
            <a:spAutoFit/>
          </a:bodyPr>
          <a:lstStyle/>
          <a:p>
            <a:pPr>
              <a:lnSpc>
                <a:spcPts val="2500"/>
              </a:lnSpc>
            </a:pPr>
            <a:r>
              <a:rPr lang="en-US" sz="2800" b="1" dirty="0"/>
              <a:t>Tennessee</a:t>
            </a:r>
          </a:p>
        </p:txBody>
      </p:sp>
    </p:spTree>
    <p:extLst>
      <p:ext uri="{BB962C8B-B14F-4D97-AF65-F5344CB8AC3E}">
        <p14:creationId xmlns:p14="http://schemas.microsoft.com/office/powerpoint/2010/main" val="404249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1000" fill="hold"/>
                                        <p:tgtEl>
                                          <p:spTgt spid="9"/>
                                        </p:tgtEl>
                                      </p:cBhvr>
                                      <p:by x="300000" y="300000"/>
                                    </p:animScale>
                                  </p:childTnLst>
                                </p:cTn>
                              </p:par>
                              <p:par>
                                <p:cTn id="12" presetID="8" presetClass="emph" presetSubtype="0" fill="hold" grpId="2" nodeType="withEffect">
                                  <p:stCondLst>
                                    <p:cond delay="0"/>
                                  </p:stCondLst>
                                  <p:childTnLst>
                                    <p:animRot by="-2520000">
                                      <p:cBhvr>
                                        <p:cTn id="13" dur="1000" fill="hold"/>
                                        <p:tgtEl>
                                          <p:spTgt spid="9"/>
                                        </p:tgtEl>
                                        <p:attrNameLst>
                                          <p:attrName>r</p:attrName>
                                        </p:attrNameLst>
                                      </p:cBhvr>
                                    </p:animRot>
                                  </p:childTnLst>
                                </p:cTn>
                              </p:par>
                              <p:par>
                                <p:cTn id="14" presetID="42" presetClass="path" presetSubtype="0" accel="50000" decel="50000" fill="hold" grpId="3" nodeType="withEffect">
                                  <p:stCondLst>
                                    <p:cond delay="0"/>
                                  </p:stCondLst>
                                  <p:childTnLst>
                                    <p:animMotion origin="layout" path="M -1.38889E-6 -1.85185E-6 L -0.47378 -0.1206 " pathEditMode="relative" rAng="0" ptsTypes="AA">
                                      <p:cBhvr>
                                        <p:cTn id="15" dur="1000" fill="hold"/>
                                        <p:tgtEl>
                                          <p:spTgt spid="9"/>
                                        </p:tgtEl>
                                        <p:attrNameLst>
                                          <p:attrName>ppt_x</p:attrName>
                                          <p:attrName>ppt_y</p:attrName>
                                        </p:attrNameLst>
                                      </p:cBhvr>
                                      <p:rCtr x="-23698" y="-6042"/>
                                    </p:animMotion>
                                  </p:childTnLst>
                                </p:cTn>
                              </p:par>
                              <p:par>
                                <p:cTn id="16" presetID="10" presetClass="exit" presetSubtype="0" fill="hold" grpId="4" nodeType="withEffect">
                                  <p:stCondLst>
                                    <p:cond delay="0"/>
                                  </p:stCondLst>
                                  <p:childTnLst>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1"/>
                                        </p:tgtEl>
                                      </p:cBhvr>
                                    </p:animEffect>
                                    <p:set>
                                      <p:cBhvr>
                                        <p:cTn id="24" dur="1" fill="hold">
                                          <p:stCondLst>
                                            <p:cond delay="999"/>
                                          </p:stCondLst>
                                        </p:cTn>
                                        <p:tgtEl>
                                          <p:spTgt spid="1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360"/>
                                          </p:val>
                                        </p:tav>
                                        <p:tav tm="100000">
                                          <p:val>
                                            <p:fltVal val="0"/>
                                          </p:val>
                                        </p:tav>
                                      </p:tavLst>
                                    </p:anim>
                                    <p:animEffect transition="in" filter="fade">
                                      <p:cBhvr>
                                        <p:cTn id="38" dur="1000"/>
                                        <p:tgtEl>
                                          <p:spTgt spid="1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 calcmode="lin" valueType="num">
                                      <p:cBhvr>
                                        <p:cTn id="48" dur="1000" fill="hold"/>
                                        <p:tgtEl>
                                          <p:spTgt spid="21"/>
                                        </p:tgtEl>
                                        <p:attrNameLst>
                                          <p:attrName>style.rotation</p:attrName>
                                        </p:attrNameLst>
                                      </p:cBhvr>
                                      <p:tavLst>
                                        <p:tav tm="0">
                                          <p:val>
                                            <p:fltVal val="360"/>
                                          </p:val>
                                        </p:tav>
                                        <p:tav tm="100000">
                                          <p:val>
                                            <p:fltVal val="0"/>
                                          </p:val>
                                        </p:tav>
                                      </p:tavLst>
                                    </p:anim>
                                    <p:animEffect transition="in" filter="fade">
                                      <p:cBhvr>
                                        <p:cTn id="49" dur="1000"/>
                                        <p:tgtEl>
                                          <p:spTgt spid="2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1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360"/>
                                          </p:val>
                                        </p:tav>
                                        <p:tav tm="100000">
                                          <p:val>
                                            <p:fltVal val="0"/>
                                          </p:val>
                                        </p:tav>
                                      </p:tavLst>
                                    </p:anim>
                                    <p:animEffect transition="in" filter="fade">
                                      <p:cBhvr>
                                        <p:cTn id="60" dur="1000"/>
                                        <p:tgtEl>
                                          <p:spTgt spid="1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fltVal val="0"/>
                                          </p:val>
                                        </p:tav>
                                        <p:tav tm="100000">
                                          <p:val>
                                            <p:strVal val="#ppt_w"/>
                                          </p:val>
                                        </p:tav>
                                      </p:tavLst>
                                    </p:anim>
                                    <p:anim calcmode="lin" valueType="num">
                                      <p:cBhvr>
                                        <p:cTn id="69" dur="1000" fill="hold"/>
                                        <p:tgtEl>
                                          <p:spTgt spid="19"/>
                                        </p:tgtEl>
                                        <p:attrNameLst>
                                          <p:attrName>ppt_h</p:attrName>
                                        </p:attrNameLst>
                                      </p:cBhvr>
                                      <p:tavLst>
                                        <p:tav tm="0">
                                          <p:val>
                                            <p:fltVal val="0"/>
                                          </p:val>
                                        </p:tav>
                                        <p:tav tm="100000">
                                          <p:val>
                                            <p:strVal val="#ppt_h"/>
                                          </p:val>
                                        </p:tav>
                                      </p:tavLst>
                                    </p:anim>
                                    <p:anim calcmode="lin" valueType="num">
                                      <p:cBhvr>
                                        <p:cTn id="70" dur="1000" fill="hold"/>
                                        <p:tgtEl>
                                          <p:spTgt spid="19"/>
                                        </p:tgtEl>
                                        <p:attrNameLst>
                                          <p:attrName>style.rotation</p:attrName>
                                        </p:attrNameLst>
                                      </p:cBhvr>
                                      <p:tavLst>
                                        <p:tav tm="0">
                                          <p:val>
                                            <p:fltVal val="360"/>
                                          </p:val>
                                        </p:tav>
                                        <p:tav tm="100000">
                                          <p:val>
                                            <p:fltVal val="0"/>
                                          </p:val>
                                        </p:tav>
                                      </p:tavLst>
                                    </p:anim>
                                    <p:animEffect transition="in" filter="fade">
                                      <p:cBhvr>
                                        <p:cTn id="71" dur="1000"/>
                                        <p:tgtEl>
                                          <p:spTgt spid="1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10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360"/>
                                          </p:val>
                                        </p:tav>
                                        <p:tav tm="100000">
                                          <p:val>
                                            <p:fltVal val="0"/>
                                          </p:val>
                                        </p:tav>
                                      </p:tavLst>
                                    </p:anim>
                                    <p:animEffect transition="in" filter="fade">
                                      <p:cBhvr>
                                        <p:cTn id="82" dur="1000"/>
                                        <p:tgtEl>
                                          <p:spTgt spid="2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10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20"/>
                                        </p:tgtEl>
                                      </p:cBhvr>
                                    </p:animEffect>
                                    <p:set>
                                      <p:cBhvr>
                                        <p:cTn id="90" dur="1" fill="hold">
                                          <p:stCondLst>
                                            <p:cond delay="999"/>
                                          </p:stCondLst>
                                        </p:cTn>
                                        <p:tgtEl>
                                          <p:spTgt spid="2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8"/>
                                        </p:tgtEl>
                                      </p:cBhvr>
                                    </p:animEffect>
                                    <p:set>
                                      <p:cBhvr>
                                        <p:cTn id="102" dur="1" fill="hold">
                                          <p:stCondLst>
                                            <p:cond delay="999"/>
                                          </p:stCondLst>
                                        </p:cTn>
                                        <p:tgtEl>
                                          <p:spTgt spid="1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19"/>
                                        </p:tgtEl>
                                      </p:cBhvr>
                                    </p:animEffect>
                                    <p:set>
                                      <p:cBhvr>
                                        <p:cTn id="105" dur="1" fill="hold">
                                          <p:stCondLst>
                                            <p:cond delay="999"/>
                                          </p:stCondLst>
                                        </p:cTn>
                                        <p:tgtEl>
                                          <p:spTgt spid="1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1"/>
                                        </p:tgtEl>
                                      </p:cBhvr>
                                    </p:animEffect>
                                    <p:set>
                                      <p:cBhvr>
                                        <p:cTn id="108" dur="1" fill="hold">
                                          <p:stCondLst>
                                            <p:cond delay="999"/>
                                          </p:stCondLst>
                                        </p:cTn>
                                        <p:tgtEl>
                                          <p:spTgt spid="2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2"/>
                                        </p:tgtEl>
                                      </p:cBhvr>
                                    </p:animEffect>
                                    <p:set>
                                      <p:cBhvr>
                                        <p:cTn id="111" dur="1" fill="hold">
                                          <p:stCondLst>
                                            <p:cond delay="999"/>
                                          </p:stCondLst>
                                        </p:cTn>
                                        <p:tgtEl>
                                          <p:spTgt spid="22"/>
                                        </p:tgtEl>
                                        <p:attrNameLst>
                                          <p:attrName>style.visibility</p:attrName>
                                        </p:attrNameLst>
                                      </p:cBhvr>
                                      <p:to>
                                        <p:strVal val="hidden"/>
                                      </p:to>
                                    </p:set>
                                  </p:childTnLst>
                                </p:cTn>
                              </p:par>
                            </p:childTnLst>
                          </p:cTn>
                        </p:par>
                        <p:par>
                          <p:cTn id="112" fill="hold">
                            <p:stCondLst>
                              <p:cond delay="1000"/>
                            </p:stCondLst>
                            <p:childTnLst>
                              <p:par>
                                <p:cTn id="113" presetID="8" presetClass="emph" presetSubtype="0" fill="hold" grpId="1" nodeType="afterEffect">
                                  <p:stCondLst>
                                    <p:cond delay="0"/>
                                  </p:stCondLst>
                                  <p:childTnLst>
                                    <p:animRot by="21600000">
                                      <p:cBhvr>
                                        <p:cTn id="114" dur="1000" fill="hold"/>
                                        <p:tgtEl>
                                          <p:spTgt spid="14"/>
                                        </p:tgtEl>
                                        <p:attrNameLst>
                                          <p:attrName>r</p:attrName>
                                        </p:attrNameLst>
                                      </p:cBhvr>
                                    </p:animRot>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1000"/>
                                        <p:tgtEl>
                                          <p:spTgt spid="23"/>
                                        </p:tgtEl>
                                      </p:cBhvr>
                                    </p:animEffect>
                                  </p:childTnLst>
                                </p:cTn>
                              </p:par>
                              <p:par>
                                <p:cTn id="119" presetID="53" presetClass="exit" presetSubtype="32" fill="hold" grpId="1" nodeType="withEffect">
                                  <p:stCondLst>
                                    <p:cond delay="0"/>
                                  </p:stCondLst>
                                  <p:childTnLst>
                                    <p:anim calcmode="lin" valueType="num">
                                      <p:cBhvr>
                                        <p:cTn id="120" dur="1000"/>
                                        <p:tgtEl>
                                          <p:spTgt spid="12"/>
                                        </p:tgtEl>
                                        <p:attrNameLst>
                                          <p:attrName>ppt_w</p:attrName>
                                        </p:attrNameLst>
                                      </p:cBhvr>
                                      <p:tavLst>
                                        <p:tav tm="0">
                                          <p:val>
                                            <p:strVal val="ppt_w"/>
                                          </p:val>
                                        </p:tav>
                                        <p:tav tm="100000">
                                          <p:val>
                                            <p:fltVal val="0"/>
                                          </p:val>
                                        </p:tav>
                                      </p:tavLst>
                                    </p:anim>
                                    <p:anim calcmode="lin" valueType="num">
                                      <p:cBhvr>
                                        <p:cTn id="121" dur="1000"/>
                                        <p:tgtEl>
                                          <p:spTgt spid="12"/>
                                        </p:tgtEl>
                                        <p:attrNameLst>
                                          <p:attrName>ppt_h</p:attrName>
                                        </p:attrNameLst>
                                      </p:cBhvr>
                                      <p:tavLst>
                                        <p:tav tm="0">
                                          <p:val>
                                            <p:strVal val="ppt_h"/>
                                          </p:val>
                                        </p:tav>
                                        <p:tav tm="100000">
                                          <p:val>
                                            <p:fltVal val="0"/>
                                          </p:val>
                                        </p:tav>
                                      </p:tavLst>
                                    </p:anim>
                                    <p:animEffect transition="out" filter="fade">
                                      <p:cBhvr>
                                        <p:cTn id="122" dur="1000"/>
                                        <p:tgtEl>
                                          <p:spTgt spid="12"/>
                                        </p:tgtEl>
                                      </p:cBhvr>
                                    </p:animEffect>
                                    <p:set>
                                      <p:cBhvr>
                                        <p:cTn id="12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23" grpId="0" animBg="1"/>
      <p:bldP spid="7" grpId="1" animBg="1"/>
      <p:bldP spid="11" grpId="1" animBg="1"/>
      <p:bldP spid="9" grpId="0" animBg="1"/>
      <p:bldP spid="9" grpId="1" animBg="1"/>
      <p:bldP spid="9" grpId="2" animBg="1"/>
      <p:bldP spid="9" grpId="3" animBg="1"/>
      <p:bldP spid="9" grpId="4"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8F954-5720-597B-A876-223BBEFE8193}"/>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sp>
        <p:nvSpPr>
          <p:cNvPr id="18" name="TextBox 17">
            <a:extLst>
              <a:ext uri="{FF2B5EF4-FFF2-40B4-BE49-F238E27FC236}">
                <a16:creationId xmlns:a16="http://schemas.microsoft.com/office/drawing/2014/main" id="{E43882A8-130A-6ED2-235B-7A7A66008A77}"/>
              </a:ext>
            </a:extLst>
          </p:cNvPr>
          <p:cNvSpPr txBox="1"/>
          <p:nvPr/>
        </p:nvSpPr>
        <p:spPr>
          <a:xfrm>
            <a:off x="2180222" y="3695854"/>
            <a:ext cx="1324978" cy="427553"/>
          </a:xfrm>
          <a:prstGeom prst="rect">
            <a:avLst/>
          </a:prstGeom>
          <a:solidFill>
            <a:srgbClr val="F7F7F7"/>
          </a:solidFill>
        </p:spPr>
        <p:txBody>
          <a:bodyPr wrap="none" rtlCol="0">
            <a:spAutoFit/>
          </a:bodyPr>
          <a:lstStyle/>
          <a:p>
            <a:pPr>
              <a:lnSpc>
                <a:spcPts val="2500"/>
              </a:lnSpc>
            </a:pPr>
            <a:r>
              <a:rPr lang="en-US" sz="2800" b="1" dirty="0"/>
              <a:t>Virginia</a:t>
            </a:r>
          </a:p>
        </p:txBody>
      </p:sp>
      <p:sp>
        <p:nvSpPr>
          <p:cNvPr id="19" name="Star: 5 Points 18">
            <a:extLst>
              <a:ext uri="{FF2B5EF4-FFF2-40B4-BE49-F238E27FC236}">
                <a16:creationId xmlns:a16="http://schemas.microsoft.com/office/drawing/2014/main" id="{70C9D1D4-CA6C-3065-93AB-662669FD1BC9}"/>
              </a:ext>
            </a:extLst>
          </p:cNvPr>
          <p:cNvSpPr>
            <a:spLocks noChangeAspect="1"/>
          </p:cNvSpPr>
          <p:nvPr/>
        </p:nvSpPr>
        <p:spPr>
          <a:xfrm>
            <a:off x="1608722" y="3677722"/>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48BBF3-78A6-F064-F833-E22614550CDC}"/>
              </a:ext>
            </a:extLst>
          </p:cNvPr>
          <p:cNvSpPr txBox="1"/>
          <p:nvPr/>
        </p:nvSpPr>
        <p:spPr>
          <a:xfrm>
            <a:off x="2935973" y="242143"/>
            <a:ext cx="1138453" cy="523220"/>
          </a:xfrm>
          <a:prstGeom prst="rect">
            <a:avLst/>
          </a:prstGeom>
          <a:solidFill>
            <a:srgbClr val="F7F7F7"/>
          </a:solidFill>
        </p:spPr>
        <p:txBody>
          <a:bodyPr wrap="none" rtlCol="0">
            <a:spAutoFit/>
          </a:bodyPr>
          <a:lstStyle/>
          <a:p>
            <a:r>
              <a:rPr lang="en-US" sz="2800" b="1" dirty="0"/>
              <a:t>Maine</a:t>
            </a:r>
          </a:p>
        </p:txBody>
      </p:sp>
      <p:sp>
        <p:nvSpPr>
          <p:cNvPr id="5" name="Star: 5 Points 4">
            <a:extLst>
              <a:ext uri="{FF2B5EF4-FFF2-40B4-BE49-F238E27FC236}">
                <a16:creationId xmlns:a16="http://schemas.microsoft.com/office/drawing/2014/main" id="{F12594DC-2834-D665-A6CD-84DC6A27ED87}"/>
              </a:ext>
            </a:extLst>
          </p:cNvPr>
          <p:cNvSpPr>
            <a:spLocks noChangeAspect="1"/>
          </p:cNvSpPr>
          <p:nvPr/>
        </p:nvSpPr>
        <p:spPr>
          <a:xfrm>
            <a:off x="3962400" y="68580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CD0784-B46D-C67C-DA4E-A498A98A53F9}"/>
              </a:ext>
            </a:extLst>
          </p:cNvPr>
          <p:cNvSpPr txBox="1"/>
          <p:nvPr/>
        </p:nvSpPr>
        <p:spPr>
          <a:xfrm>
            <a:off x="5747580" y="0"/>
            <a:ext cx="3112169" cy="769441"/>
          </a:xfrm>
          <a:prstGeom prst="rect">
            <a:avLst/>
          </a:prstGeom>
          <a:noFill/>
        </p:spPr>
        <p:txBody>
          <a:bodyPr wrap="square">
            <a:spAutoFit/>
          </a:bodyPr>
          <a:lstStyle/>
          <a:p>
            <a:r>
              <a:rPr lang="en-US" sz="4400" b="1" dirty="0">
                <a:solidFill>
                  <a:srgbClr val="FF0000"/>
                </a:solidFill>
                <a:effectLst>
                  <a:outerShdw dist="38100" dir="6600000" algn="ctr" rotWithShape="0">
                    <a:schemeClr val="tx1"/>
                  </a:outerShdw>
                </a:effectLst>
              </a:rPr>
              <a:t>Acadia NP</a:t>
            </a:r>
          </a:p>
        </p:txBody>
      </p:sp>
      <p:sp>
        <p:nvSpPr>
          <p:cNvPr id="14" name="TextBox 13">
            <a:extLst>
              <a:ext uri="{FF2B5EF4-FFF2-40B4-BE49-F238E27FC236}">
                <a16:creationId xmlns:a16="http://schemas.microsoft.com/office/drawing/2014/main" id="{D7FAC8FC-2F4D-06FD-8411-2BA05A517252}"/>
              </a:ext>
            </a:extLst>
          </p:cNvPr>
          <p:cNvSpPr txBox="1"/>
          <p:nvPr/>
        </p:nvSpPr>
        <p:spPr>
          <a:xfrm>
            <a:off x="5008651" y="954307"/>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Avalonia collision</a:t>
            </a:r>
          </a:p>
        </p:txBody>
      </p:sp>
      <p:sp>
        <p:nvSpPr>
          <p:cNvPr id="15" name="TextBox 14">
            <a:extLst>
              <a:ext uri="{FF2B5EF4-FFF2-40B4-BE49-F238E27FC236}">
                <a16:creationId xmlns:a16="http://schemas.microsoft.com/office/drawing/2014/main" id="{8BF0F6DE-64A9-6110-3216-3040B5EBA38B}"/>
              </a:ext>
            </a:extLst>
          </p:cNvPr>
          <p:cNvSpPr txBox="1"/>
          <p:nvPr/>
        </p:nvSpPr>
        <p:spPr>
          <a:xfrm>
            <a:off x="5029200" y="1457980"/>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Dr. Florence Bascom</a:t>
            </a:r>
          </a:p>
        </p:txBody>
      </p:sp>
      <p:pic>
        <p:nvPicPr>
          <p:cNvPr id="17" name="Picture 16">
            <a:extLst>
              <a:ext uri="{FF2B5EF4-FFF2-40B4-BE49-F238E27FC236}">
                <a16:creationId xmlns:a16="http://schemas.microsoft.com/office/drawing/2014/main" id="{9E549220-D4BE-1E48-3866-6332720F2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939" y="2971800"/>
            <a:ext cx="7443861" cy="3865199"/>
          </a:xfrm>
          <a:prstGeom prst="rect">
            <a:avLst/>
          </a:prstGeom>
          <a:ln w="25400">
            <a:noFill/>
          </a:ln>
        </p:spPr>
      </p:pic>
      <p:pic>
        <p:nvPicPr>
          <p:cNvPr id="11" name="Picture 10">
            <a:extLst>
              <a:ext uri="{FF2B5EF4-FFF2-40B4-BE49-F238E27FC236}">
                <a16:creationId xmlns:a16="http://schemas.microsoft.com/office/drawing/2014/main" id="{44213410-047F-C283-1EBD-3D7F4BD06F00}"/>
              </a:ext>
            </a:extLst>
          </p:cNvPr>
          <p:cNvPicPr>
            <a:picLocks noChangeAspect="1"/>
          </p:cNvPicPr>
          <p:nvPr/>
        </p:nvPicPr>
        <p:blipFill>
          <a:blip r:embed="rId5"/>
          <a:stretch>
            <a:fillRect/>
          </a:stretch>
        </p:blipFill>
        <p:spPr>
          <a:xfrm>
            <a:off x="152399" y="152399"/>
            <a:ext cx="2759101" cy="3336003"/>
          </a:xfrm>
          <a:prstGeom prst="rect">
            <a:avLst/>
          </a:prstGeom>
        </p:spPr>
      </p:pic>
      <p:sp useBgFill="1">
        <p:nvSpPr>
          <p:cNvPr id="13" name="TextBox 12">
            <a:extLst>
              <a:ext uri="{FF2B5EF4-FFF2-40B4-BE49-F238E27FC236}">
                <a16:creationId xmlns:a16="http://schemas.microsoft.com/office/drawing/2014/main" id="{33858B03-16C2-6277-E4FB-FA88E509C615}"/>
              </a:ext>
            </a:extLst>
          </p:cNvPr>
          <p:cNvSpPr txBox="1"/>
          <p:nvPr/>
        </p:nvSpPr>
        <p:spPr>
          <a:xfrm>
            <a:off x="36601" y="2895600"/>
            <a:ext cx="9095271" cy="584775"/>
          </a:xfrm>
          <a:prstGeom prst="rect">
            <a:avLst/>
          </a:prstGeom>
        </p:spPr>
        <p:txBody>
          <a:bodyPr wrap="square">
            <a:spAutoFit/>
          </a:bodyPr>
          <a:lstStyle/>
          <a:p>
            <a:pPr algn="ctr"/>
            <a:r>
              <a:rPr lang="en-US" sz="3200" dirty="0">
                <a:latin typeface="Dreaming Outloud Script Pro" panose="03050502040304050704" pitchFamily="66" charset="0"/>
                <a:cs typeface="Dreaming Outloud Script Pro" panose="03050502040304050704" pitchFamily="66" charset="0"/>
              </a:rPr>
              <a:t>"first woman geologist in America"</a:t>
            </a:r>
          </a:p>
        </p:txBody>
      </p:sp>
      <p:sp>
        <p:nvSpPr>
          <p:cNvPr id="20" name="TextBox 19">
            <a:extLst>
              <a:ext uri="{FF2B5EF4-FFF2-40B4-BE49-F238E27FC236}">
                <a16:creationId xmlns:a16="http://schemas.microsoft.com/office/drawing/2014/main" id="{03C333DF-EE03-7DFC-E059-C6E41CF6B4AA}"/>
              </a:ext>
            </a:extLst>
          </p:cNvPr>
          <p:cNvSpPr txBox="1"/>
          <p:nvPr/>
        </p:nvSpPr>
        <p:spPr>
          <a:xfrm>
            <a:off x="5049748" y="21001"/>
            <a:ext cx="4038601"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Shenandoah NP</a:t>
            </a:r>
          </a:p>
        </p:txBody>
      </p:sp>
    </p:spTree>
    <p:extLst>
      <p:ext uri="{BB962C8B-B14F-4D97-AF65-F5344CB8AC3E}">
        <p14:creationId xmlns:p14="http://schemas.microsoft.com/office/powerpoint/2010/main" val="170797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30" presetClass="exit" presetSubtype="0" fill="hold" grpId="0" nodeType="afterEffect">
                                  <p:stCondLst>
                                    <p:cond delay="0"/>
                                  </p:stCondLst>
                                  <p:childTnLst>
                                    <p:animEffect transition="out" filter="fade">
                                      <p:cBhvr>
                                        <p:cTn id="44" dur="800" accel="100000">
                                          <p:stCondLst>
                                            <p:cond delay="200"/>
                                          </p:stCondLst>
                                        </p:cTn>
                                        <p:tgtEl>
                                          <p:spTgt spid="4"/>
                                        </p:tgtEl>
                                      </p:cBhvr>
                                    </p:animEffect>
                                    <p:anim calcmode="lin" valueType="num">
                                      <p:cBhvr>
                                        <p:cTn id="45"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46" dur="200" decel="100000"/>
                                        <p:tgtEl>
                                          <p:spTgt spid="4"/>
                                        </p:tgtEl>
                                        <p:attrNameLst>
                                          <p:attrName>ppt_x</p:attrName>
                                        </p:attrNameLst>
                                      </p:cBhvr>
                                      <p:tavLst>
                                        <p:tav tm="0">
                                          <p:val>
                                            <p:strVal val="ppt_x"/>
                                          </p:val>
                                        </p:tav>
                                        <p:tav tm="100000">
                                          <p:val>
                                            <p:strVal val="ppt_x-0.05"/>
                                          </p:val>
                                        </p:tav>
                                      </p:tavLst>
                                    </p:anim>
                                    <p:anim calcmode="lin" valueType="num">
                                      <p:cBhvr>
                                        <p:cTn id="47" dur="200" decel="100000"/>
                                        <p:tgtEl>
                                          <p:spTgt spid="4"/>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4"/>
                                        </p:tgtEl>
                                        <p:attrNameLst>
                                          <p:attrName>ppt_y</p:attrName>
                                        </p:attrNameLst>
                                      </p:cBhvr>
                                      <p:tavLst>
                                        <p:tav tm="0">
                                          <p:val>
                                            <p:strVal val="ppt_y"/>
                                          </p:val>
                                        </p:tav>
                                        <p:tav tm="100000">
                                          <p:val>
                                            <p:strVal val="ppt_y-0.4-0.1"/>
                                          </p:val>
                                        </p:tav>
                                      </p:tavLst>
                                    </p:anim>
                                    <p:set>
                                      <p:cBhvr>
                                        <p:cTn id="50" dur="1" fill="hold">
                                          <p:stCondLst>
                                            <p:cond delay="999"/>
                                          </p:stCondLst>
                                        </p:cTn>
                                        <p:tgtEl>
                                          <p:spTgt spid="4"/>
                                        </p:tgtEl>
                                        <p:attrNameLst>
                                          <p:attrName>style.visibility</p:attrName>
                                        </p:attrNameLst>
                                      </p:cBhvr>
                                      <p:to>
                                        <p:strVal val="hidden"/>
                                      </p:to>
                                    </p:set>
                                  </p:childTnLst>
                                </p:cTn>
                              </p:par>
                              <p:par>
                                <p:cTn id="51" presetID="30" presetClass="exit" presetSubtype="0" fill="hold" grpId="0" nodeType="withEffect">
                                  <p:stCondLst>
                                    <p:cond delay="0"/>
                                  </p:stCondLst>
                                  <p:childTnLst>
                                    <p:animEffect transition="out" filter="fade">
                                      <p:cBhvr>
                                        <p:cTn id="52" dur="800" accel="100000">
                                          <p:stCondLst>
                                            <p:cond delay="200"/>
                                          </p:stCondLst>
                                        </p:cTn>
                                        <p:tgtEl>
                                          <p:spTgt spid="5"/>
                                        </p:tgtEl>
                                      </p:cBhvr>
                                    </p:animEffect>
                                    <p:anim calcmode="lin" valueType="num">
                                      <p:cBhvr>
                                        <p:cTn id="53" dur="800" accel="100000">
                                          <p:stCondLst>
                                            <p:cond delay="200"/>
                                          </p:stCondLst>
                                        </p:cTn>
                                        <p:tgtEl>
                                          <p:spTgt spid="5"/>
                                        </p:tgtEl>
                                        <p:attrNameLst>
                                          <p:attrName>style.rotation</p:attrName>
                                        </p:attrNameLst>
                                      </p:cBhvr>
                                      <p:tavLst>
                                        <p:tav tm="0">
                                          <p:val>
                                            <p:fltVal val="0"/>
                                          </p:val>
                                        </p:tav>
                                        <p:tav tm="100000">
                                          <p:val>
                                            <p:fltVal val="-90"/>
                                          </p:val>
                                        </p:tav>
                                      </p:tavLst>
                                    </p:anim>
                                    <p:anim calcmode="lin" valueType="num">
                                      <p:cBhvr>
                                        <p:cTn id="54" dur="200" decel="100000"/>
                                        <p:tgtEl>
                                          <p:spTgt spid="5"/>
                                        </p:tgtEl>
                                        <p:attrNameLst>
                                          <p:attrName>ppt_x</p:attrName>
                                        </p:attrNameLst>
                                      </p:cBhvr>
                                      <p:tavLst>
                                        <p:tav tm="0">
                                          <p:val>
                                            <p:strVal val="ppt_x"/>
                                          </p:val>
                                        </p:tav>
                                        <p:tav tm="100000">
                                          <p:val>
                                            <p:strVal val="ppt_x-0.05"/>
                                          </p:val>
                                        </p:tav>
                                      </p:tavLst>
                                    </p:anim>
                                    <p:anim calcmode="lin" valueType="num">
                                      <p:cBhvr>
                                        <p:cTn id="55" dur="200" decel="100000"/>
                                        <p:tgtEl>
                                          <p:spTgt spid="5"/>
                                        </p:tgtEl>
                                        <p:attrNameLst>
                                          <p:attrName>ppt_y</p:attrName>
                                        </p:attrNameLst>
                                      </p:cBhvr>
                                      <p:tavLst>
                                        <p:tav tm="0">
                                          <p:val>
                                            <p:strVal val="ppt_y"/>
                                          </p:val>
                                        </p:tav>
                                        <p:tav tm="100000">
                                          <p:val>
                                            <p:strVal val="ppt_y+0.1"/>
                                          </p:val>
                                        </p:tav>
                                      </p:tavLst>
                                    </p:anim>
                                    <p:anim calcmode="lin" valueType="num">
                                      <p:cBhvr>
                                        <p:cTn id="56" dur="800" accel="100000">
                                          <p:stCondLst>
                                            <p:cond delay="200"/>
                                          </p:stCondLst>
                                        </p:cTn>
                                        <p:tgtEl>
                                          <p:spTgt spid="5"/>
                                        </p:tgtEl>
                                        <p:attrNameLst>
                                          <p:attrName>ppt_x</p:attrName>
                                        </p:attrNameLst>
                                      </p:cBhvr>
                                      <p:tavLst>
                                        <p:tav tm="0">
                                          <p:val>
                                            <p:strVal val="ppt_x"/>
                                          </p:val>
                                        </p:tav>
                                        <p:tav tm="100000">
                                          <p:val>
                                            <p:strVal val="ppt_x+0.4+0.05"/>
                                          </p:val>
                                        </p:tav>
                                      </p:tavLst>
                                    </p:anim>
                                    <p:anim calcmode="lin" valueType="num">
                                      <p:cBhvr>
                                        <p:cTn id="57" dur="800" accel="100000">
                                          <p:stCondLst>
                                            <p:cond delay="200"/>
                                          </p:stCondLst>
                                        </p:cTn>
                                        <p:tgtEl>
                                          <p:spTgt spid="5"/>
                                        </p:tgtEl>
                                        <p:attrNameLst>
                                          <p:attrName>ppt_y</p:attrName>
                                        </p:attrNameLst>
                                      </p:cBhvr>
                                      <p:tavLst>
                                        <p:tav tm="0">
                                          <p:val>
                                            <p:strVal val="ppt_y"/>
                                          </p:val>
                                        </p:tav>
                                        <p:tav tm="100000">
                                          <p:val>
                                            <p:strVal val="ppt_y-0.4-0.1"/>
                                          </p:val>
                                        </p:tav>
                                      </p:tavLst>
                                    </p:anim>
                                    <p:set>
                                      <p:cBhvr>
                                        <p:cTn id="58" dur="1" fill="hold">
                                          <p:stCondLst>
                                            <p:cond delay="999"/>
                                          </p:stCondLst>
                                        </p:cTn>
                                        <p:tgtEl>
                                          <p:spTgt spid="5"/>
                                        </p:tgtEl>
                                        <p:attrNameLst>
                                          <p:attrName>style.visibility</p:attrName>
                                        </p:attrNameLst>
                                      </p:cBhvr>
                                      <p:to>
                                        <p:strVal val="hidden"/>
                                      </p:to>
                                    </p:set>
                                  </p:childTnLst>
                                </p:cTn>
                              </p:par>
                            </p:childTnLst>
                          </p:cTn>
                        </p:par>
                        <p:par>
                          <p:cTn id="59" fill="hold">
                            <p:stCondLst>
                              <p:cond delay="1500"/>
                            </p:stCondLst>
                            <p:childTnLst>
                              <p:par>
                                <p:cTn id="60" presetID="49" presetClass="entr" presetSubtype="0" decel="10000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360"/>
                                          </p:val>
                                        </p:tav>
                                        <p:tav tm="100000">
                                          <p:val>
                                            <p:fltVal val="0"/>
                                          </p:val>
                                        </p:tav>
                                      </p:tavLst>
                                    </p:anim>
                                    <p:animEffect transition="in" filter="fade">
                                      <p:cBhvr>
                                        <p:cTn id="65" dur="1000"/>
                                        <p:tgtEl>
                                          <p:spTgt spid="19"/>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1000"/>
                                        <p:tgtEl>
                                          <p:spTgt spid="18"/>
                                        </p:tgtEl>
                                      </p:cBhvr>
                                    </p:animEffect>
                                  </p:childTnLst>
                                </p:cTn>
                              </p:par>
                            </p:childTnLst>
                          </p:cTn>
                        </p:par>
                        <p:par>
                          <p:cTn id="70" fill="hold">
                            <p:stCondLst>
                              <p:cond delay="3500"/>
                            </p:stCondLst>
                            <p:childTnLst>
                              <p:par>
                                <p:cTn id="71" presetID="53" presetClass="exit" presetSubtype="32" fill="hold" grpId="0" nodeType="afterEffect">
                                  <p:stCondLst>
                                    <p:cond delay="0"/>
                                  </p:stCondLst>
                                  <p:childTnLst>
                                    <p:anim calcmode="lin" valueType="num">
                                      <p:cBhvr>
                                        <p:cTn id="72" dur="1000"/>
                                        <p:tgtEl>
                                          <p:spTgt spid="7"/>
                                        </p:tgtEl>
                                        <p:attrNameLst>
                                          <p:attrName>ppt_w</p:attrName>
                                        </p:attrNameLst>
                                      </p:cBhvr>
                                      <p:tavLst>
                                        <p:tav tm="0">
                                          <p:val>
                                            <p:strVal val="ppt_w"/>
                                          </p:val>
                                        </p:tav>
                                        <p:tav tm="100000">
                                          <p:val>
                                            <p:fltVal val="0"/>
                                          </p:val>
                                        </p:tav>
                                      </p:tavLst>
                                    </p:anim>
                                    <p:anim calcmode="lin" valueType="num">
                                      <p:cBhvr>
                                        <p:cTn id="73" dur="1000"/>
                                        <p:tgtEl>
                                          <p:spTgt spid="7"/>
                                        </p:tgtEl>
                                        <p:attrNameLst>
                                          <p:attrName>ppt_h</p:attrName>
                                        </p:attrNameLst>
                                      </p:cBhvr>
                                      <p:tavLst>
                                        <p:tav tm="0">
                                          <p:val>
                                            <p:strVal val="ppt_h"/>
                                          </p:val>
                                        </p:tav>
                                        <p:tav tm="100000">
                                          <p:val>
                                            <p:fltVal val="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par>
                                <p:cTn id="76" presetID="53" presetClass="entr" presetSubtype="16"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Effect transition="in" filter="fade">
                                      <p:cBhvr>
                                        <p:cTn id="8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 grpId="0" animBg="1"/>
      <p:bldP spid="5" grpId="0" animBg="1"/>
      <p:bldP spid="7" grpId="0"/>
      <p:bldP spid="14" grpId="0" animBg="1"/>
      <p:bldP spid="14" grpId="1"/>
      <p:bldP spid="15" grpId="0" animBg="1"/>
      <p:bldP spid="15" grpId="1"/>
      <p:bldP spid="13" grpId="0" animBg="1"/>
      <p:bldP spid="13" grpId="1" animBg="1"/>
      <p:bldP spid="2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A3F7E3-DAD4-1A29-938A-863F5BE0FFFE}"/>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sp>
        <p:nvSpPr>
          <p:cNvPr id="14" name="TextBox 13">
            <a:extLst>
              <a:ext uri="{FF2B5EF4-FFF2-40B4-BE49-F238E27FC236}">
                <a16:creationId xmlns:a16="http://schemas.microsoft.com/office/drawing/2014/main" id="{D7FAC8FC-2F4D-06FD-8411-2BA05A517252}"/>
              </a:ext>
            </a:extLst>
          </p:cNvPr>
          <p:cNvSpPr txBox="1"/>
          <p:nvPr/>
        </p:nvSpPr>
        <p:spPr>
          <a:xfrm>
            <a:off x="5008651" y="954307"/>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volcanoes 570 mya</a:t>
            </a:r>
          </a:p>
        </p:txBody>
      </p:sp>
      <p:sp>
        <p:nvSpPr>
          <p:cNvPr id="15" name="TextBox 14">
            <a:extLst>
              <a:ext uri="{FF2B5EF4-FFF2-40B4-BE49-F238E27FC236}">
                <a16:creationId xmlns:a16="http://schemas.microsoft.com/office/drawing/2014/main" id="{8BF0F6DE-64A9-6110-3216-3040B5EBA38B}"/>
              </a:ext>
            </a:extLst>
          </p:cNvPr>
          <p:cNvSpPr txBox="1"/>
          <p:nvPr/>
        </p:nvSpPr>
        <p:spPr>
          <a:xfrm>
            <a:off x="5029200" y="1457980"/>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boys of the “CCC”</a:t>
            </a:r>
          </a:p>
        </p:txBody>
      </p:sp>
      <p:sp>
        <p:nvSpPr>
          <p:cNvPr id="2" name="TextBox 1">
            <a:extLst>
              <a:ext uri="{FF2B5EF4-FFF2-40B4-BE49-F238E27FC236}">
                <a16:creationId xmlns:a16="http://schemas.microsoft.com/office/drawing/2014/main" id="{A27446AC-A188-E4B2-C2FA-6AB3F7F28FAB}"/>
              </a:ext>
            </a:extLst>
          </p:cNvPr>
          <p:cNvSpPr txBox="1"/>
          <p:nvPr/>
        </p:nvSpPr>
        <p:spPr>
          <a:xfrm>
            <a:off x="2180222" y="3695854"/>
            <a:ext cx="1324978" cy="427553"/>
          </a:xfrm>
          <a:prstGeom prst="rect">
            <a:avLst/>
          </a:prstGeom>
          <a:solidFill>
            <a:srgbClr val="F7F7F7"/>
          </a:solidFill>
        </p:spPr>
        <p:txBody>
          <a:bodyPr wrap="none" rtlCol="0">
            <a:spAutoFit/>
          </a:bodyPr>
          <a:lstStyle/>
          <a:p>
            <a:pPr>
              <a:lnSpc>
                <a:spcPts val="2500"/>
              </a:lnSpc>
            </a:pPr>
            <a:r>
              <a:rPr lang="en-US" sz="2800" b="1" dirty="0"/>
              <a:t>Virginia</a:t>
            </a:r>
          </a:p>
        </p:txBody>
      </p:sp>
      <p:sp>
        <p:nvSpPr>
          <p:cNvPr id="6" name="Star: 5 Points 5">
            <a:extLst>
              <a:ext uri="{FF2B5EF4-FFF2-40B4-BE49-F238E27FC236}">
                <a16:creationId xmlns:a16="http://schemas.microsoft.com/office/drawing/2014/main" id="{F5AE27B4-9C43-294A-B53C-58D09C3265DE}"/>
              </a:ext>
            </a:extLst>
          </p:cNvPr>
          <p:cNvSpPr>
            <a:spLocks noChangeAspect="1"/>
          </p:cNvSpPr>
          <p:nvPr/>
        </p:nvSpPr>
        <p:spPr>
          <a:xfrm>
            <a:off x="1608722" y="3677722"/>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B62A83-11B6-AC8A-D305-839F0C78E93B}"/>
              </a:ext>
            </a:extLst>
          </p:cNvPr>
          <p:cNvPicPr>
            <a:picLocks noChangeAspect="1"/>
          </p:cNvPicPr>
          <p:nvPr/>
        </p:nvPicPr>
        <p:blipFill>
          <a:blip r:embed="rId4"/>
          <a:stretch>
            <a:fillRect/>
          </a:stretch>
        </p:blipFill>
        <p:spPr>
          <a:xfrm>
            <a:off x="2971800" y="2185416"/>
            <a:ext cx="6116549" cy="4587414"/>
          </a:xfrm>
          <a:prstGeom prst="rect">
            <a:avLst/>
          </a:prstGeom>
          <a:ln w="38100">
            <a:solidFill>
              <a:schemeClr val="tx1"/>
            </a:solidFill>
          </a:ln>
        </p:spPr>
      </p:pic>
      <p:sp>
        <p:nvSpPr>
          <p:cNvPr id="16" name="TextBox 15">
            <a:extLst>
              <a:ext uri="{FF2B5EF4-FFF2-40B4-BE49-F238E27FC236}">
                <a16:creationId xmlns:a16="http://schemas.microsoft.com/office/drawing/2014/main" id="{11BFFB9D-C898-E312-5DD8-B5C986DF7A37}"/>
              </a:ext>
            </a:extLst>
          </p:cNvPr>
          <p:cNvSpPr txBox="1"/>
          <p:nvPr/>
        </p:nvSpPr>
        <p:spPr>
          <a:xfrm>
            <a:off x="5049748" y="21001"/>
            <a:ext cx="4038601"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Shenandoah NP</a:t>
            </a:r>
          </a:p>
        </p:txBody>
      </p:sp>
      <p:sp>
        <p:nvSpPr>
          <p:cNvPr id="20" name="TextBox 19">
            <a:extLst>
              <a:ext uri="{FF2B5EF4-FFF2-40B4-BE49-F238E27FC236}">
                <a16:creationId xmlns:a16="http://schemas.microsoft.com/office/drawing/2014/main" id="{62929692-B876-F80E-5960-47101D4409B1}"/>
              </a:ext>
            </a:extLst>
          </p:cNvPr>
          <p:cNvSpPr txBox="1"/>
          <p:nvPr/>
        </p:nvSpPr>
        <p:spPr>
          <a:xfrm>
            <a:off x="1524000" y="4449247"/>
            <a:ext cx="2164119" cy="427553"/>
          </a:xfrm>
          <a:prstGeom prst="rect">
            <a:avLst/>
          </a:prstGeom>
          <a:solidFill>
            <a:srgbClr val="F7F7F7"/>
          </a:solidFill>
        </p:spPr>
        <p:txBody>
          <a:bodyPr wrap="none" rtlCol="0">
            <a:spAutoFit/>
          </a:bodyPr>
          <a:lstStyle/>
          <a:p>
            <a:pPr>
              <a:lnSpc>
                <a:spcPts val="2500"/>
              </a:lnSpc>
            </a:pPr>
            <a:r>
              <a:rPr lang="en-US" sz="2800" b="1" dirty="0"/>
              <a:t>West Virginia</a:t>
            </a:r>
          </a:p>
        </p:txBody>
      </p:sp>
      <p:sp>
        <p:nvSpPr>
          <p:cNvPr id="21" name="Star: 5 Points 20">
            <a:extLst>
              <a:ext uri="{FF2B5EF4-FFF2-40B4-BE49-F238E27FC236}">
                <a16:creationId xmlns:a16="http://schemas.microsoft.com/office/drawing/2014/main" id="{0D152D7A-B2AE-44CD-F184-EBD0AEECF1CB}"/>
              </a:ext>
            </a:extLst>
          </p:cNvPr>
          <p:cNvSpPr>
            <a:spLocks noChangeAspect="1"/>
          </p:cNvSpPr>
          <p:nvPr/>
        </p:nvSpPr>
        <p:spPr>
          <a:xfrm>
            <a:off x="885834" y="4092979"/>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3DD436E-C9E9-771D-D540-2F2D4A351D47}"/>
              </a:ext>
            </a:extLst>
          </p:cNvPr>
          <p:cNvSpPr txBox="1"/>
          <p:nvPr/>
        </p:nvSpPr>
        <p:spPr>
          <a:xfrm>
            <a:off x="4973550" y="21001"/>
            <a:ext cx="4122076"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New River Gorge</a:t>
            </a:r>
          </a:p>
        </p:txBody>
      </p:sp>
      <p:grpSp>
        <p:nvGrpSpPr>
          <p:cNvPr id="5" name="Group 4">
            <a:extLst>
              <a:ext uri="{FF2B5EF4-FFF2-40B4-BE49-F238E27FC236}">
                <a16:creationId xmlns:a16="http://schemas.microsoft.com/office/drawing/2014/main" id="{BFB1189F-45DC-5639-007D-AA881553F812}"/>
              </a:ext>
            </a:extLst>
          </p:cNvPr>
          <p:cNvGrpSpPr/>
          <p:nvPr/>
        </p:nvGrpSpPr>
        <p:grpSpPr>
          <a:xfrm>
            <a:off x="2876841" y="2194560"/>
            <a:ext cx="6211508" cy="4583403"/>
            <a:chOff x="2876841" y="2194560"/>
            <a:chExt cx="6211508" cy="4583403"/>
          </a:xfrm>
        </p:grpSpPr>
        <p:pic>
          <p:nvPicPr>
            <p:cNvPr id="18" name="Picture 17">
              <a:extLst>
                <a:ext uri="{FF2B5EF4-FFF2-40B4-BE49-F238E27FC236}">
                  <a16:creationId xmlns:a16="http://schemas.microsoft.com/office/drawing/2014/main" id="{62098CDA-E524-06AD-425B-CE2BE8C2A6DE}"/>
                </a:ext>
              </a:extLst>
            </p:cNvPr>
            <p:cNvPicPr>
              <a:picLocks noChangeAspect="1"/>
            </p:cNvPicPr>
            <p:nvPr/>
          </p:nvPicPr>
          <p:blipFill rotWithShape="1">
            <a:blip r:embed="rId5"/>
            <a:srcRect l="44835" t="19736" r="7850" b="18197"/>
            <a:stretch/>
          </p:blipFill>
          <p:spPr>
            <a:xfrm>
              <a:off x="2876841" y="2194560"/>
              <a:ext cx="6211508" cy="4583403"/>
            </a:xfrm>
            <a:prstGeom prst="rect">
              <a:avLst/>
            </a:prstGeom>
            <a:ln w="25400">
              <a:solidFill>
                <a:schemeClr val="tx1"/>
              </a:solidFill>
            </a:ln>
          </p:spPr>
        </p:pic>
        <p:sp>
          <p:nvSpPr>
            <p:cNvPr id="4" name="TextBox 3">
              <a:extLst>
                <a:ext uri="{FF2B5EF4-FFF2-40B4-BE49-F238E27FC236}">
                  <a16:creationId xmlns:a16="http://schemas.microsoft.com/office/drawing/2014/main" id="{3ED49154-F8C8-3CE4-E740-BB97FB34B642}"/>
                </a:ext>
              </a:extLst>
            </p:cNvPr>
            <p:cNvSpPr txBox="1"/>
            <p:nvPr/>
          </p:nvSpPr>
          <p:spPr>
            <a:xfrm>
              <a:off x="2876841" y="6248400"/>
              <a:ext cx="6211508" cy="523220"/>
            </a:xfrm>
            <a:prstGeom prst="rect">
              <a:avLst/>
            </a:prstGeom>
            <a:blipFill dpi="0" rotWithShape="1">
              <a:blip r:embed="rId6">
                <a:alphaModFix amt="63000"/>
              </a:blip>
              <a:srcRect/>
              <a:tile tx="0" ty="0" sx="100000" sy="100000" flip="none" algn="tl"/>
            </a:blipFill>
            <a:effectLst/>
          </p:spPr>
          <p:txBody>
            <a:bodyPr wrap="square">
              <a:spAutoFit/>
            </a:bodyPr>
            <a:lstStyle/>
            <a:p>
              <a:pPr algn="ctr"/>
              <a:r>
                <a:rPr lang="en-US" sz="2800" b="1" dirty="0">
                  <a:solidFill>
                    <a:schemeClr val="tx1">
                      <a:lumMod val="65000"/>
                      <a:lumOff val="35000"/>
                    </a:schemeClr>
                  </a:solidFill>
                </a:rPr>
                <a:t>Civilian Conservation Corps</a:t>
              </a:r>
            </a:p>
          </p:txBody>
        </p:sp>
      </p:grpSp>
    </p:spTree>
    <p:extLst>
      <p:ext uri="{BB962C8B-B14F-4D97-AF65-F5344CB8AC3E}">
        <p14:creationId xmlns:p14="http://schemas.microsoft.com/office/powerpoint/2010/main" val="33166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10" presetClass="exit" presetSubtype="0" fill="hold" nodeType="withEffect">
                                  <p:stCondLst>
                                    <p:cond delay="50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par>
                          <p:cTn id="33" fill="hold">
                            <p:stCondLst>
                              <p:cond delay="1000"/>
                            </p:stCondLst>
                            <p:childTnLst>
                              <p:par>
                                <p:cTn id="34" presetID="30" presetClass="exit" presetSubtype="0" fill="hold" grpId="0" nodeType="afterEffect">
                                  <p:stCondLst>
                                    <p:cond delay="0"/>
                                  </p:stCondLst>
                                  <p:childTnLst>
                                    <p:animEffect transition="out" filter="fade">
                                      <p:cBhvr>
                                        <p:cTn id="35" dur="800" accel="100000">
                                          <p:stCondLst>
                                            <p:cond delay="200"/>
                                          </p:stCondLst>
                                        </p:cTn>
                                        <p:tgtEl>
                                          <p:spTgt spid="2"/>
                                        </p:tgtEl>
                                      </p:cBhvr>
                                    </p:animEffect>
                                    <p:anim calcmode="lin" valueType="num">
                                      <p:cBhvr>
                                        <p:cTn id="36"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37" dur="200" decel="100000"/>
                                        <p:tgtEl>
                                          <p:spTgt spid="2"/>
                                        </p:tgtEl>
                                        <p:attrNameLst>
                                          <p:attrName>ppt_x</p:attrName>
                                        </p:attrNameLst>
                                      </p:cBhvr>
                                      <p:tavLst>
                                        <p:tav tm="0">
                                          <p:val>
                                            <p:strVal val="ppt_x"/>
                                          </p:val>
                                        </p:tav>
                                        <p:tav tm="100000">
                                          <p:val>
                                            <p:strVal val="ppt_x-0.05"/>
                                          </p:val>
                                        </p:tav>
                                      </p:tavLst>
                                    </p:anim>
                                    <p:anim calcmode="lin" valueType="num">
                                      <p:cBhvr>
                                        <p:cTn id="38" dur="200" decel="100000"/>
                                        <p:tgtEl>
                                          <p:spTgt spid="2"/>
                                        </p:tgtEl>
                                        <p:attrNameLst>
                                          <p:attrName>ppt_y</p:attrName>
                                        </p:attrNameLst>
                                      </p:cBhvr>
                                      <p:tavLst>
                                        <p:tav tm="0">
                                          <p:val>
                                            <p:strVal val="ppt_y"/>
                                          </p:val>
                                        </p:tav>
                                        <p:tav tm="100000">
                                          <p:val>
                                            <p:strVal val="ppt_y+0.1"/>
                                          </p:val>
                                        </p:tav>
                                      </p:tavLst>
                                    </p:anim>
                                    <p:anim calcmode="lin" valueType="num">
                                      <p:cBhvr>
                                        <p:cTn id="39"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40" dur="800" accel="100000">
                                          <p:stCondLst>
                                            <p:cond delay="200"/>
                                          </p:stCondLst>
                                        </p:cTn>
                                        <p:tgtEl>
                                          <p:spTgt spid="2"/>
                                        </p:tgtEl>
                                        <p:attrNameLst>
                                          <p:attrName>ppt_y</p:attrName>
                                        </p:attrNameLst>
                                      </p:cBhvr>
                                      <p:tavLst>
                                        <p:tav tm="0">
                                          <p:val>
                                            <p:strVal val="ppt_y"/>
                                          </p:val>
                                        </p:tav>
                                        <p:tav tm="100000">
                                          <p:val>
                                            <p:strVal val="ppt_y-0.4-0.1"/>
                                          </p:val>
                                        </p:tav>
                                      </p:tavLst>
                                    </p:anim>
                                    <p:set>
                                      <p:cBhvr>
                                        <p:cTn id="41" dur="1" fill="hold">
                                          <p:stCondLst>
                                            <p:cond delay="999"/>
                                          </p:stCondLst>
                                        </p:cTn>
                                        <p:tgtEl>
                                          <p:spTgt spid="2"/>
                                        </p:tgtEl>
                                        <p:attrNameLst>
                                          <p:attrName>style.visibility</p:attrName>
                                        </p:attrNameLst>
                                      </p:cBhvr>
                                      <p:to>
                                        <p:strVal val="hidden"/>
                                      </p:to>
                                    </p:set>
                                  </p:childTnLst>
                                </p:cTn>
                              </p:par>
                              <p:par>
                                <p:cTn id="42" presetID="30" presetClass="exit" presetSubtype="0" fill="hold" grpId="0" nodeType="withEffect">
                                  <p:stCondLst>
                                    <p:cond delay="0"/>
                                  </p:stCondLst>
                                  <p:childTnLst>
                                    <p:animEffect transition="out" filter="fade">
                                      <p:cBhvr>
                                        <p:cTn id="43" dur="800" accel="100000">
                                          <p:stCondLst>
                                            <p:cond delay="200"/>
                                          </p:stCondLst>
                                        </p:cTn>
                                        <p:tgtEl>
                                          <p:spTgt spid="6"/>
                                        </p:tgtEl>
                                      </p:cBhvr>
                                    </p:animEffect>
                                    <p:anim calcmode="lin" valueType="num">
                                      <p:cBhvr>
                                        <p:cTn id="44"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45" dur="200" decel="100000"/>
                                        <p:tgtEl>
                                          <p:spTgt spid="6"/>
                                        </p:tgtEl>
                                        <p:attrNameLst>
                                          <p:attrName>ppt_x</p:attrName>
                                        </p:attrNameLst>
                                      </p:cBhvr>
                                      <p:tavLst>
                                        <p:tav tm="0">
                                          <p:val>
                                            <p:strVal val="ppt_x"/>
                                          </p:val>
                                        </p:tav>
                                        <p:tav tm="100000">
                                          <p:val>
                                            <p:strVal val="ppt_x-0.05"/>
                                          </p:val>
                                        </p:tav>
                                      </p:tavLst>
                                    </p:anim>
                                    <p:anim calcmode="lin" valueType="num">
                                      <p:cBhvr>
                                        <p:cTn id="46" dur="200" decel="100000"/>
                                        <p:tgtEl>
                                          <p:spTgt spid="6"/>
                                        </p:tgtEl>
                                        <p:attrNameLst>
                                          <p:attrName>ppt_y</p:attrName>
                                        </p:attrNameLst>
                                      </p:cBhvr>
                                      <p:tavLst>
                                        <p:tav tm="0">
                                          <p:val>
                                            <p:strVal val="ppt_y"/>
                                          </p:val>
                                        </p:tav>
                                        <p:tav tm="100000">
                                          <p:val>
                                            <p:strVal val="ppt_y+0.1"/>
                                          </p:val>
                                        </p:tav>
                                      </p:tavLst>
                                    </p:anim>
                                    <p:anim calcmode="lin" valueType="num">
                                      <p:cBhvr>
                                        <p:cTn id="47"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48" dur="800" accel="100000">
                                          <p:stCondLst>
                                            <p:cond delay="200"/>
                                          </p:stCondLst>
                                        </p:cTn>
                                        <p:tgtEl>
                                          <p:spTgt spid="6"/>
                                        </p:tgtEl>
                                        <p:attrNameLst>
                                          <p:attrName>ppt_y</p:attrName>
                                        </p:attrNameLst>
                                      </p:cBhvr>
                                      <p:tavLst>
                                        <p:tav tm="0">
                                          <p:val>
                                            <p:strVal val="ppt_y"/>
                                          </p:val>
                                        </p:tav>
                                        <p:tav tm="100000">
                                          <p:val>
                                            <p:strVal val="ppt_y-0.4-0.1"/>
                                          </p:val>
                                        </p:tav>
                                      </p:tavLst>
                                    </p:anim>
                                    <p:set>
                                      <p:cBhvr>
                                        <p:cTn id="49" dur="1" fill="hold">
                                          <p:stCondLst>
                                            <p:cond delay="999"/>
                                          </p:stCondLst>
                                        </p:cTn>
                                        <p:tgtEl>
                                          <p:spTgt spid="6"/>
                                        </p:tgtEl>
                                        <p:attrNameLst>
                                          <p:attrName>style.visibility</p:attrName>
                                        </p:attrNameLst>
                                      </p:cBhvr>
                                      <p:to>
                                        <p:strVal val="hidden"/>
                                      </p:to>
                                    </p:set>
                                  </p:childTnLst>
                                </p:cTn>
                              </p:par>
                            </p:childTnLst>
                          </p:cTn>
                        </p:par>
                        <p:par>
                          <p:cTn id="50" fill="hold">
                            <p:stCondLst>
                              <p:cond delay="2000"/>
                            </p:stCondLst>
                            <p:childTnLst>
                              <p:par>
                                <p:cTn id="51" presetID="49" presetClass="entr" presetSubtype="0" decel="10000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style.rotation</p:attrName>
                                        </p:attrNameLst>
                                      </p:cBhvr>
                                      <p:tavLst>
                                        <p:tav tm="0">
                                          <p:val>
                                            <p:fltVal val="360"/>
                                          </p:val>
                                        </p:tav>
                                        <p:tav tm="100000">
                                          <p:val>
                                            <p:fltVal val="0"/>
                                          </p:val>
                                        </p:tav>
                                      </p:tavLst>
                                    </p:anim>
                                    <p:animEffect transition="in" filter="fade">
                                      <p:cBhvr>
                                        <p:cTn id="56" dur="1000"/>
                                        <p:tgtEl>
                                          <p:spTgt spid="2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1000"/>
                                        <p:tgtEl>
                                          <p:spTgt spid="20"/>
                                        </p:tgtEl>
                                      </p:cBhvr>
                                    </p:animEffect>
                                  </p:childTnLst>
                                </p:cTn>
                              </p:par>
                            </p:childTnLst>
                          </p:cTn>
                        </p:par>
                        <p:par>
                          <p:cTn id="60" fill="hold">
                            <p:stCondLst>
                              <p:cond delay="3000"/>
                            </p:stCondLst>
                            <p:childTnLst>
                              <p:par>
                                <p:cTn id="61" presetID="53" presetClass="exit" presetSubtype="32" fill="hold" grpId="0" nodeType="afterEffect">
                                  <p:stCondLst>
                                    <p:cond delay="0"/>
                                  </p:stCondLst>
                                  <p:childTnLst>
                                    <p:anim calcmode="lin" valueType="num">
                                      <p:cBhvr>
                                        <p:cTn id="62" dur="1000"/>
                                        <p:tgtEl>
                                          <p:spTgt spid="16"/>
                                        </p:tgtEl>
                                        <p:attrNameLst>
                                          <p:attrName>ppt_w</p:attrName>
                                        </p:attrNameLst>
                                      </p:cBhvr>
                                      <p:tavLst>
                                        <p:tav tm="0">
                                          <p:val>
                                            <p:strVal val="ppt_w"/>
                                          </p:val>
                                        </p:tav>
                                        <p:tav tm="100000">
                                          <p:val>
                                            <p:fltVal val="0"/>
                                          </p:val>
                                        </p:tav>
                                      </p:tavLst>
                                    </p:anim>
                                    <p:anim calcmode="lin" valueType="num">
                                      <p:cBhvr>
                                        <p:cTn id="63" dur="1000"/>
                                        <p:tgtEl>
                                          <p:spTgt spid="16"/>
                                        </p:tgtEl>
                                        <p:attrNameLst>
                                          <p:attrName>ppt_h</p:attrName>
                                        </p:attrNameLst>
                                      </p:cBhvr>
                                      <p:tavLst>
                                        <p:tav tm="0">
                                          <p:val>
                                            <p:strVal val="ppt_h"/>
                                          </p:val>
                                        </p:tav>
                                        <p:tav tm="100000">
                                          <p:val>
                                            <p:fltVal val="0"/>
                                          </p:val>
                                        </p:tav>
                                      </p:tavLst>
                                    </p:anim>
                                    <p:animEffect transition="out" filter="fade">
                                      <p:cBhvr>
                                        <p:cTn id="64" dur="1000"/>
                                        <p:tgtEl>
                                          <p:spTgt spid="16"/>
                                        </p:tgtEl>
                                      </p:cBhvr>
                                    </p:animEffect>
                                    <p:set>
                                      <p:cBhvr>
                                        <p:cTn id="65" dur="1" fill="hold">
                                          <p:stCondLst>
                                            <p:cond delay="999"/>
                                          </p:stCondLst>
                                        </p:cTn>
                                        <p:tgtEl>
                                          <p:spTgt spid="16"/>
                                        </p:tgtEl>
                                        <p:attrNameLst>
                                          <p:attrName>style.visibility</p:attrName>
                                        </p:attrNameLst>
                                      </p:cBhvr>
                                      <p:to>
                                        <p:strVal val="hidden"/>
                                      </p:to>
                                    </p:set>
                                  </p:childTnLst>
                                </p:cTn>
                              </p:par>
                              <p:par>
                                <p:cTn id="66" presetID="53" presetClass="entr" presetSubtype="16"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ppt_w</p:attrName>
                                        </p:attrNameLst>
                                      </p:cBhvr>
                                      <p:tavLst>
                                        <p:tav tm="0">
                                          <p:val>
                                            <p:fltVal val="0"/>
                                          </p:val>
                                        </p:tav>
                                        <p:tav tm="100000">
                                          <p:val>
                                            <p:strVal val="#ppt_w"/>
                                          </p:val>
                                        </p:tav>
                                      </p:tavLst>
                                    </p:anim>
                                    <p:anim calcmode="lin" valueType="num">
                                      <p:cBhvr>
                                        <p:cTn id="69" dur="1000" fill="hold"/>
                                        <p:tgtEl>
                                          <p:spTgt spid="22"/>
                                        </p:tgtEl>
                                        <p:attrNameLst>
                                          <p:attrName>ppt_h</p:attrName>
                                        </p:attrNameLst>
                                      </p:cBhvr>
                                      <p:tavLst>
                                        <p:tav tm="0">
                                          <p:val>
                                            <p:fltVal val="0"/>
                                          </p:val>
                                        </p:tav>
                                        <p:tav tm="100000">
                                          <p:val>
                                            <p:strVal val="#ppt_h"/>
                                          </p:val>
                                        </p:tav>
                                      </p:tavLst>
                                    </p:anim>
                                    <p:animEffect transition="in" filter="fade">
                                      <p:cBhvr>
                                        <p:cTn id="7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p:bldP spid="15" grpId="0" animBg="1"/>
      <p:bldP spid="15" grpId="1"/>
      <p:bldP spid="2" grpId="0" animBg="1"/>
      <p:bldP spid="6" grpId="0" animBg="1"/>
      <p:bldP spid="16" grpId="0"/>
      <p:bldP spid="20"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EF988-8EE8-2EE9-E9F4-A556EEAE3AA0}"/>
              </a:ext>
            </a:extLst>
          </p:cNvPr>
          <p:cNvSpPr/>
          <p:nvPr/>
        </p:nvSpPr>
        <p:spPr>
          <a:xfrm>
            <a:off x="11430" y="0"/>
            <a:ext cx="9132570" cy="167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orld.bmp">
            <a:extLst>
              <a:ext uri="{FF2B5EF4-FFF2-40B4-BE49-F238E27FC236}">
                <a16:creationId xmlns:a16="http://schemas.microsoft.com/office/drawing/2014/main" id="{9122757C-FF2A-1202-BCD0-086F9CCA7DF8}"/>
              </a:ext>
            </a:extLst>
          </p:cNvPr>
          <p:cNvPicPr>
            <a:picLocks/>
          </p:cNvPicPr>
          <p:nvPr/>
        </p:nvPicPr>
        <p:blipFill>
          <a:blip r:embed="rId2" cstate="print"/>
          <a:stretch>
            <a:fillRect/>
          </a:stretch>
        </p:blipFill>
        <p:spPr>
          <a:xfrm>
            <a:off x="1" y="1371600"/>
            <a:ext cx="9143999" cy="5638800"/>
          </a:xfrm>
          <a:prstGeom prst="rect">
            <a:avLst/>
          </a:prstGeom>
        </p:spPr>
      </p:pic>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2" name="TextBox 21"/>
          <p:cNvSpPr txBox="1"/>
          <p:nvPr/>
        </p:nvSpPr>
        <p:spPr>
          <a:xfrm>
            <a:off x="0" y="0"/>
            <a:ext cx="9143998" cy="861774"/>
          </a:xfrm>
          <a:prstGeom prst="rect">
            <a:avLst/>
          </a:prstGeom>
          <a:noFill/>
        </p:spPr>
        <p:txBody>
          <a:bodyPr wrap="square" rtlCol="0">
            <a:spAutoFit/>
          </a:bodyPr>
          <a:lstStyle/>
          <a:p>
            <a:pPr>
              <a:lnSpc>
                <a:spcPts val="6000"/>
              </a:lnSpc>
            </a:pPr>
            <a:r>
              <a:rPr lang="en-US" sz="4400" b="1" spc="-50" dirty="0">
                <a:ln w="9525">
                  <a:solidFill>
                    <a:schemeClr val="accent5">
                      <a:lumMod val="50000"/>
                    </a:schemeClr>
                  </a:solidFill>
                </a:ln>
                <a:solidFill>
                  <a:srgbClr val="FF0000"/>
                </a:solidFill>
                <a:latin typeface="Tempus Sans ITC" pitchFamily="82" charset="0"/>
                <a:cs typeface="Arial" pitchFamily="34" charset="0"/>
              </a:rPr>
              <a:t>	 </a:t>
            </a:r>
            <a:r>
              <a:rPr lang="en-US" sz="4400" b="1" spc="-50" dirty="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3" name="TextBox 12"/>
          <p:cNvSpPr txBox="1"/>
          <p:nvPr/>
        </p:nvSpPr>
        <p:spPr>
          <a:xfrm>
            <a:off x="0" y="3329226"/>
            <a:ext cx="9144000" cy="861774"/>
          </a:xfrm>
          <a:prstGeom prst="rect">
            <a:avLst/>
          </a:prstGeom>
          <a:noFill/>
        </p:spPr>
        <p:txBody>
          <a:bodyPr wrap="square" rtlCol="0">
            <a:spAutoFit/>
          </a:bodyPr>
          <a:lstStyle/>
          <a:p>
            <a:pPr>
              <a:lnSpc>
                <a:spcPts val="6000"/>
              </a:lnSpc>
            </a:pPr>
            <a:r>
              <a:rPr lang="en-US" sz="4800" b="1" spc="-50" dirty="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4" name="TextBox 13"/>
          <p:cNvSpPr txBox="1"/>
          <p:nvPr/>
        </p:nvSpPr>
        <p:spPr>
          <a:xfrm>
            <a:off x="0" y="2057400"/>
            <a:ext cx="9144000" cy="861774"/>
          </a:xfrm>
          <a:prstGeom prst="rect">
            <a:avLst/>
          </a:prstGeom>
          <a:noFill/>
        </p:spPr>
        <p:txBody>
          <a:bodyPr wrap="square" rtlCol="0">
            <a:spAutoFit/>
          </a:bodyPr>
          <a:lstStyle/>
          <a:p>
            <a:pPr>
              <a:lnSpc>
                <a:spcPts val="6000"/>
              </a:lnSpc>
            </a:pP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sp>
        <p:nvSpPr>
          <p:cNvPr id="17" name="TextBox 16"/>
          <p:cNvSpPr txBox="1"/>
          <p:nvPr/>
        </p:nvSpPr>
        <p:spPr>
          <a:xfrm>
            <a:off x="0" y="205740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Natural Wonders: Geology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1.94444E-6 -3.7037E-6 L -0.00712 -0.30439 " pathEditMode="relative" rAng="0" ptsTypes="AA">
                                      <p:cBhvr>
                                        <p:cTn id="21" dur="1000" fill="hold"/>
                                        <p:tgtEl>
                                          <p:spTgt spid="17">
                                            <p:txEl>
                                              <p:pRg st="0" end="0"/>
                                            </p:txEl>
                                          </p:spTgt>
                                        </p:tgtEl>
                                        <p:attrNameLst>
                                          <p:attrName>ppt_x</p:attrName>
                                          <p:attrName>ppt_y</p:attrName>
                                        </p:attrNameLst>
                                      </p:cBhvr>
                                      <p:rCtr x="-365" y="-15231"/>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par>
                                <p:cTn id="31" presetID="10" presetClass="exit" presetSubtype="0" fill="hold" grpId="2" nodeType="withEffect">
                                  <p:stCondLst>
                                    <p:cond delay="500"/>
                                  </p:stCondLst>
                                  <p:childTnLst>
                                    <p:animEffect transition="out" filter="fade">
                                      <p:cBhvr>
                                        <p:cTn id="32" dur="1000"/>
                                        <p:tgtEl>
                                          <p:spTgt spid="17">
                                            <p:txEl>
                                              <p:pRg st="0" end="0"/>
                                            </p:txEl>
                                          </p:spTgt>
                                        </p:tgtEl>
                                      </p:cBhvr>
                                    </p:animEffect>
                                    <p:set>
                                      <p:cBhvr>
                                        <p:cTn id="33" dur="1" fill="hold">
                                          <p:stCondLst>
                                            <p:cond delay="999"/>
                                          </p:stCondLst>
                                        </p:cTn>
                                        <p:tgtEl>
                                          <p:spTgt spid="17">
                                            <p:txEl>
                                              <p:pRg st="0" end="0"/>
                                            </p:txEl>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ntr" presetSubtype="0" fill="hold"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2" grpId="0"/>
      <p:bldP spid="13" grpId="0"/>
      <p:bldP spid="13" grpId="1"/>
      <p:bldP spid="14" grpId="0"/>
      <p:bldP spid="14" grpId="1"/>
      <p:bldP spid="17" grpId="0" build="allAtOnce"/>
      <p:bldP spid="17" grpId="1" build="allAtOnce"/>
      <p:bldP spid="17" grpId="2"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C2981-5406-0775-31CA-90704092840B}"/>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sp>
        <p:nvSpPr>
          <p:cNvPr id="7" name="TextBox 6">
            <a:extLst>
              <a:ext uri="{FF2B5EF4-FFF2-40B4-BE49-F238E27FC236}">
                <a16:creationId xmlns:a16="http://schemas.microsoft.com/office/drawing/2014/main" id="{5B8221A4-B6A1-5941-E602-23E6FB17AA51}"/>
              </a:ext>
            </a:extLst>
          </p:cNvPr>
          <p:cNvSpPr txBox="1"/>
          <p:nvPr/>
        </p:nvSpPr>
        <p:spPr>
          <a:xfrm>
            <a:off x="1524000" y="4449247"/>
            <a:ext cx="2164119" cy="427553"/>
          </a:xfrm>
          <a:prstGeom prst="rect">
            <a:avLst/>
          </a:prstGeom>
          <a:solidFill>
            <a:srgbClr val="F7F7F7"/>
          </a:solidFill>
        </p:spPr>
        <p:txBody>
          <a:bodyPr wrap="none" rtlCol="0">
            <a:spAutoFit/>
          </a:bodyPr>
          <a:lstStyle/>
          <a:p>
            <a:pPr>
              <a:lnSpc>
                <a:spcPts val="2500"/>
              </a:lnSpc>
            </a:pPr>
            <a:r>
              <a:rPr lang="en-US" sz="2800" b="1" dirty="0"/>
              <a:t>West Virginia</a:t>
            </a:r>
          </a:p>
        </p:txBody>
      </p:sp>
      <p:sp>
        <p:nvSpPr>
          <p:cNvPr id="8" name="Star: 5 Points 7">
            <a:extLst>
              <a:ext uri="{FF2B5EF4-FFF2-40B4-BE49-F238E27FC236}">
                <a16:creationId xmlns:a16="http://schemas.microsoft.com/office/drawing/2014/main" id="{23469251-C217-76A1-9E75-C49A5C5F57E0}"/>
              </a:ext>
            </a:extLst>
          </p:cNvPr>
          <p:cNvSpPr>
            <a:spLocks noChangeAspect="1"/>
          </p:cNvSpPr>
          <p:nvPr/>
        </p:nvSpPr>
        <p:spPr>
          <a:xfrm>
            <a:off x="885834" y="4092979"/>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913511-40B2-A791-1AD3-9178247020CB}"/>
              </a:ext>
            </a:extLst>
          </p:cNvPr>
          <p:cNvSpPr txBox="1"/>
          <p:nvPr/>
        </p:nvSpPr>
        <p:spPr>
          <a:xfrm>
            <a:off x="4953000" y="21001"/>
            <a:ext cx="4142625"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New River Gorge</a:t>
            </a:r>
          </a:p>
        </p:txBody>
      </p:sp>
      <p:pic>
        <p:nvPicPr>
          <p:cNvPr id="4" name="Picture 3">
            <a:extLst>
              <a:ext uri="{FF2B5EF4-FFF2-40B4-BE49-F238E27FC236}">
                <a16:creationId xmlns:a16="http://schemas.microsoft.com/office/drawing/2014/main" id="{5654370E-A792-69FF-9908-4A3C16924B6F}"/>
              </a:ext>
            </a:extLst>
          </p:cNvPr>
          <p:cNvPicPr>
            <a:picLocks noChangeAspect="1"/>
          </p:cNvPicPr>
          <p:nvPr/>
        </p:nvPicPr>
        <p:blipFill>
          <a:blip r:embed="rId4"/>
          <a:stretch>
            <a:fillRect/>
          </a:stretch>
        </p:blipFill>
        <p:spPr>
          <a:xfrm>
            <a:off x="2895600" y="2590800"/>
            <a:ext cx="6121625" cy="4207872"/>
          </a:xfrm>
          <a:prstGeom prst="rect">
            <a:avLst/>
          </a:prstGeom>
          <a:ln w="25400">
            <a:solidFill>
              <a:schemeClr val="tx1"/>
            </a:solidFill>
          </a:ln>
        </p:spPr>
      </p:pic>
      <p:sp>
        <p:nvSpPr>
          <p:cNvPr id="10" name="TextBox 9">
            <a:extLst>
              <a:ext uri="{FF2B5EF4-FFF2-40B4-BE49-F238E27FC236}">
                <a16:creationId xmlns:a16="http://schemas.microsoft.com/office/drawing/2014/main" id="{576B9D40-07D4-C795-816D-38571F34E9A1}"/>
              </a:ext>
            </a:extLst>
          </p:cNvPr>
          <p:cNvSpPr txBox="1"/>
          <p:nvPr/>
        </p:nvSpPr>
        <p:spPr>
          <a:xfrm>
            <a:off x="5008651" y="954307"/>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ancient Teays River</a:t>
            </a:r>
          </a:p>
        </p:txBody>
      </p:sp>
      <p:sp>
        <p:nvSpPr>
          <p:cNvPr id="11" name="TextBox 10">
            <a:extLst>
              <a:ext uri="{FF2B5EF4-FFF2-40B4-BE49-F238E27FC236}">
                <a16:creationId xmlns:a16="http://schemas.microsoft.com/office/drawing/2014/main" id="{94296B32-B504-115F-1F75-8561DD2038DF}"/>
              </a:ext>
            </a:extLst>
          </p:cNvPr>
          <p:cNvSpPr txBox="1"/>
          <p:nvPr/>
        </p:nvSpPr>
        <p:spPr>
          <a:xfrm>
            <a:off x="5029200" y="1457980"/>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Carter G. Woodson</a:t>
            </a:r>
          </a:p>
        </p:txBody>
      </p:sp>
      <p:pic>
        <p:nvPicPr>
          <p:cNvPr id="12" name="Picture 11">
            <a:extLst>
              <a:ext uri="{FF2B5EF4-FFF2-40B4-BE49-F238E27FC236}">
                <a16:creationId xmlns:a16="http://schemas.microsoft.com/office/drawing/2014/main" id="{DCE7A2D0-B16C-5113-75A0-741F223ABC99}"/>
              </a:ext>
            </a:extLst>
          </p:cNvPr>
          <p:cNvPicPr>
            <a:picLocks noChangeAspect="1"/>
          </p:cNvPicPr>
          <p:nvPr/>
        </p:nvPicPr>
        <p:blipFill>
          <a:blip r:embed="rId5"/>
          <a:stretch>
            <a:fillRect/>
          </a:stretch>
        </p:blipFill>
        <p:spPr>
          <a:xfrm>
            <a:off x="685800" y="120214"/>
            <a:ext cx="2936456" cy="2936456"/>
          </a:xfrm>
          <a:prstGeom prst="rect">
            <a:avLst/>
          </a:prstGeom>
          <a:ln w="25400">
            <a:solidFill>
              <a:schemeClr val="tx1"/>
            </a:solidFill>
          </a:ln>
        </p:spPr>
      </p:pic>
      <p:sp useBgFill="1">
        <p:nvSpPr>
          <p:cNvPr id="13" name="TextBox 12">
            <a:extLst>
              <a:ext uri="{FF2B5EF4-FFF2-40B4-BE49-F238E27FC236}">
                <a16:creationId xmlns:a16="http://schemas.microsoft.com/office/drawing/2014/main" id="{77EAD139-0A64-F7F8-85AB-F2BD59934257}"/>
              </a:ext>
            </a:extLst>
          </p:cNvPr>
          <p:cNvSpPr txBox="1"/>
          <p:nvPr/>
        </p:nvSpPr>
        <p:spPr>
          <a:xfrm>
            <a:off x="37299" y="2509391"/>
            <a:ext cx="9095271" cy="538609"/>
          </a:xfrm>
          <a:prstGeom prst="rect">
            <a:avLst/>
          </a:prstGeom>
        </p:spPr>
        <p:txBody>
          <a:bodyPr wrap="square">
            <a:spAutoFit/>
          </a:bodyPr>
          <a:lstStyle/>
          <a:p>
            <a:pPr algn="ctr"/>
            <a:r>
              <a:rPr lang="en-US" sz="2900" dirty="0">
                <a:latin typeface="Dreaming Outloud Script Pro" panose="03050502040304050704" pitchFamily="66" charset="0"/>
                <a:cs typeface="Dreaming Outloud Script Pro" panose="03050502040304050704" pitchFamily="66" charset="0"/>
              </a:rPr>
              <a:t>Coal miner, Harvard PhD, “father of Black history"</a:t>
            </a:r>
          </a:p>
        </p:txBody>
      </p:sp>
      <p:sp>
        <p:nvSpPr>
          <p:cNvPr id="15" name="TextBox 14">
            <a:extLst>
              <a:ext uri="{FF2B5EF4-FFF2-40B4-BE49-F238E27FC236}">
                <a16:creationId xmlns:a16="http://schemas.microsoft.com/office/drawing/2014/main" id="{3C01DB71-3C60-5280-B64C-170E63B1FA66}"/>
              </a:ext>
            </a:extLst>
          </p:cNvPr>
          <p:cNvSpPr txBox="1"/>
          <p:nvPr/>
        </p:nvSpPr>
        <p:spPr>
          <a:xfrm>
            <a:off x="4925175" y="0"/>
            <a:ext cx="4295025"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Great Smoky Mts</a:t>
            </a:r>
          </a:p>
        </p:txBody>
      </p:sp>
      <p:sp>
        <p:nvSpPr>
          <p:cNvPr id="16" name="Star: 5 Points 15">
            <a:extLst>
              <a:ext uri="{FF2B5EF4-FFF2-40B4-BE49-F238E27FC236}">
                <a16:creationId xmlns:a16="http://schemas.microsoft.com/office/drawing/2014/main" id="{BD11FD17-2C55-BDBB-E7EA-0E1D9E840CDF}"/>
              </a:ext>
            </a:extLst>
          </p:cNvPr>
          <p:cNvSpPr>
            <a:spLocks noChangeAspect="1"/>
          </p:cNvSpPr>
          <p:nvPr/>
        </p:nvSpPr>
        <p:spPr>
          <a:xfrm>
            <a:off x="229294" y="4954905"/>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4E6E03-7D41-FEE9-0093-54938BA4E9A7}"/>
              </a:ext>
            </a:extLst>
          </p:cNvPr>
          <p:cNvSpPr txBox="1"/>
          <p:nvPr/>
        </p:nvSpPr>
        <p:spPr>
          <a:xfrm>
            <a:off x="1523999" y="5020746"/>
            <a:ext cx="1726178" cy="427553"/>
          </a:xfrm>
          <a:prstGeom prst="rect">
            <a:avLst/>
          </a:prstGeom>
          <a:solidFill>
            <a:srgbClr val="F7F7F7"/>
          </a:solidFill>
        </p:spPr>
        <p:txBody>
          <a:bodyPr wrap="none" rtlCol="0">
            <a:spAutoFit/>
          </a:bodyPr>
          <a:lstStyle/>
          <a:p>
            <a:pPr>
              <a:lnSpc>
                <a:spcPts val="2500"/>
              </a:lnSpc>
            </a:pPr>
            <a:r>
              <a:rPr lang="en-US" sz="2800" b="1" dirty="0"/>
              <a:t>Tennessee</a:t>
            </a:r>
          </a:p>
        </p:txBody>
      </p:sp>
      <p:pic>
        <p:nvPicPr>
          <p:cNvPr id="2" name="Picture 1">
            <a:extLst>
              <a:ext uri="{FF2B5EF4-FFF2-40B4-BE49-F238E27FC236}">
                <a16:creationId xmlns:a16="http://schemas.microsoft.com/office/drawing/2014/main" id="{034824DB-1712-E9F2-F148-8B041DE1DFB8}"/>
              </a:ext>
            </a:extLst>
          </p:cNvPr>
          <p:cNvPicPr>
            <a:picLocks noChangeAspect="1"/>
          </p:cNvPicPr>
          <p:nvPr/>
        </p:nvPicPr>
        <p:blipFill>
          <a:blip r:embed="rId6"/>
          <a:stretch>
            <a:fillRect/>
          </a:stretch>
        </p:blipFill>
        <p:spPr>
          <a:xfrm>
            <a:off x="0" y="1732359"/>
            <a:ext cx="9144000" cy="5125641"/>
          </a:xfrm>
          <a:prstGeom prst="rect">
            <a:avLst/>
          </a:prstGeom>
        </p:spPr>
      </p:pic>
      <p:sp>
        <p:nvSpPr>
          <p:cNvPr id="3" name="Freeform: Shape 2">
            <a:extLst>
              <a:ext uri="{FF2B5EF4-FFF2-40B4-BE49-F238E27FC236}">
                <a16:creationId xmlns:a16="http://schemas.microsoft.com/office/drawing/2014/main" id="{49945C53-35F8-1751-D64B-BEB75ACC336B}"/>
              </a:ext>
            </a:extLst>
          </p:cNvPr>
          <p:cNvSpPr/>
          <p:nvPr/>
        </p:nvSpPr>
        <p:spPr>
          <a:xfrm>
            <a:off x="270933" y="2667732"/>
            <a:ext cx="5507643" cy="3529868"/>
          </a:xfrm>
          <a:custGeom>
            <a:avLst/>
            <a:gdLst>
              <a:gd name="connsiteX0" fmla="*/ 5401734 w 5507643"/>
              <a:gd name="connsiteY0" fmla="*/ 3529868 h 3529868"/>
              <a:gd name="connsiteX1" fmla="*/ 5452534 w 5507643"/>
              <a:gd name="connsiteY1" fmla="*/ 2920268 h 3529868"/>
              <a:gd name="connsiteX2" fmla="*/ 5503334 w 5507643"/>
              <a:gd name="connsiteY2" fmla="*/ 2615468 h 3529868"/>
              <a:gd name="connsiteX3" fmla="*/ 5334000 w 5507643"/>
              <a:gd name="connsiteY3" fmla="*/ 2293735 h 3529868"/>
              <a:gd name="connsiteX4" fmla="*/ 4792134 w 5507643"/>
              <a:gd name="connsiteY4" fmla="*/ 2259868 h 3529868"/>
              <a:gd name="connsiteX5" fmla="*/ 4334934 w 5507643"/>
              <a:gd name="connsiteY5" fmla="*/ 2141335 h 3529868"/>
              <a:gd name="connsiteX6" fmla="*/ 4131734 w 5507643"/>
              <a:gd name="connsiteY6" fmla="*/ 1972001 h 3529868"/>
              <a:gd name="connsiteX7" fmla="*/ 4114800 w 5507643"/>
              <a:gd name="connsiteY7" fmla="*/ 1447068 h 3529868"/>
              <a:gd name="connsiteX8" fmla="*/ 3962400 w 5507643"/>
              <a:gd name="connsiteY8" fmla="*/ 1125335 h 3529868"/>
              <a:gd name="connsiteX9" fmla="*/ 3776134 w 5507643"/>
              <a:gd name="connsiteY9" fmla="*/ 735868 h 3529868"/>
              <a:gd name="connsiteX10" fmla="*/ 3572934 w 5507643"/>
              <a:gd name="connsiteY10" fmla="*/ 431068 h 3529868"/>
              <a:gd name="connsiteX11" fmla="*/ 3369734 w 5507643"/>
              <a:gd name="connsiteY11" fmla="*/ 346401 h 3529868"/>
              <a:gd name="connsiteX12" fmla="*/ 3064934 w 5507643"/>
              <a:gd name="connsiteY12" fmla="*/ 160135 h 3529868"/>
              <a:gd name="connsiteX13" fmla="*/ 2794000 w 5507643"/>
              <a:gd name="connsiteY13" fmla="*/ 177068 h 3529868"/>
              <a:gd name="connsiteX14" fmla="*/ 2540000 w 5507643"/>
              <a:gd name="connsiteY14" fmla="*/ 75468 h 3529868"/>
              <a:gd name="connsiteX15" fmla="*/ 2336800 w 5507643"/>
              <a:gd name="connsiteY15" fmla="*/ 7735 h 3529868"/>
              <a:gd name="connsiteX16" fmla="*/ 1896534 w 5507643"/>
              <a:gd name="connsiteY16" fmla="*/ 261735 h 3529868"/>
              <a:gd name="connsiteX17" fmla="*/ 1693334 w 5507643"/>
              <a:gd name="connsiteY17" fmla="*/ 448001 h 3529868"/>
              <a:gd name="connsiteX18" fmla="*/ 1337734 w 5507643"/>
              <a:gd name="connsiteY18" fmla="*/ 431068 h 3529868"/>
              <a:gd name="connsiteX19" fmla="*/ 1049867 w 5507643"/>
              <a:gd name="connsiteY19" fmla="*/ 431068 h 3529868"/>
              <a:gd name="connsiteX20" fmla="*/ 728134 w 5507643"/>
              <a:gd name="connsiteY20" fmla="*/ 532668 h 3529868"/>
              <a:gd name="connsiteX21" fmla="*/ 524934 w 5507643"/>
              <a:gd name="connsiteY21" fmla="*/ 702001 h 3529868"/>
              <a:gd name="connsiteX22" fmla="*/ 304800 w 5507643"/>
              <a:gd name="connsiteY22" fmla="*/ 718935 h 3529868"/>
              <a:gd name="connsiteX23" fmla="*/ 0 w 5507643"/>
              <a:gd name="connsiteY23" fmla="*/ 566535 h 352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7643" h="3529868">
                <a:moveTo>
                  <a:pt x="5401734" y="3529868"/>
                </a:moveTo>
                <a:cubicBezTo>
                  <a:pt x="5418667" y="3301268"/>
                  <a:pt x="5435601" y="3072668"/>
                  <a:pt x="5452534" y="2920268"/>
                </a:cubicBezTo>
                <a:cubicBezTo>
                  <a:pt x="5469467" y="2767868"/>
                  <a:pt x="5523090" y="2719890"/>
                  <a:pt x="5503334" y="2615468"/>
                </a:cubicBezTo>
                <a:cubicBezTo>
                  <a:pt x="5483578" y="2511046"/>
                  <a:pt x="5452533" y="2353002"/>
                  <a:pt x="5334000" y="2293735"/>
                </a:cubicBezTo>
                <a:cubicBezTo>
                  <a:pt x="5215467" y="2234468"/>
                  <a:pt x="4958645" y="2285268"/>
                  <a:pt x="4792134" y="2259868"/>
                </a:cubicBezTo>
                <a:cubicBezTo>
                  <a:pt x="4625623" y="2234468"/>
                  <a:pt x="4445001" y="2189313"/>
                  <a:pt x="4334934" y="2141335"/>
                </a:cubicBezTo>
                <a:cubicBezTo>
                  <a:pt x="4224867" y="2093357"/>
                  <a:pt x="4168423" y="2087712"/>
                  <a:pt x="4131734" y="1972001"/>
                </a:cubicBezTo>
                <a:cubicBezTo>
                  <a:pt x="4095045" y="1856290"/>
                  <a:pt x="4143022" y="1588179"/>
                  <a:pt x="4114800" y="1447068"/>
                </a:cubicBezTo>
                <a:cubicBezTo>
                  <a:pt x="4086578" y="1305957"/>
                  <a:pt x="4018844" y="1243868"/>
                  <a:pt x="3962400" y="1125335"/>
                </a:cubicBezTo>
                <a:cubicBezTo>
                  <a:pt x="3905956" y="1006802"/>
                  <a:pt x="3841045" y="851579"/>
                  <a:pt x="3776134" y="735868"/>
                </a:cubicBezTo>
                <a:cubicBezTo>
                  <a:pt x="3711223" y="620157"/>
                  <a:pt x="3640667" y="495979"/>
                  <a:pt x="3572934" y="431068"/>
                </a:cubicBezTo>
                <a:cubicBezTo>
                  <a:pt x="3505201" y="366157"/>
                  <a:pt x="3454401" y="391557"/>
                  <a:pt x="3369734" y="346401"/>
                </a:cubicBezTo>
                <a:cubicBezTo>
                  <a:pt x="3285067" y="301245"/>
                  <a:pt x="3160890" y="188357"/>
                  <a:pt x="3064934" y="160135"/>
                </a:cubicBezTo>
                <a:cubicBezTo>
                  <a:pt x="2968978" y="131913"/>
                  <a:pt x="2881489" y="191179"/>
                  <a:pt x="2794000" y="177068"/>
                </a:cubicBezTo>
                <a:cubicBezTo>
                  <a:pt x="2706511" y="162957"/>
                  <a:pt x="2616200" y="103690"/>
                  <a:pt x="2540000" y="75468"/>
                </a:cubicBezTo>
                <a:cubicBezTo>
                  <a:pt x="2463800" y="47246"/>
                  <a:pt x="2444044" y="-23310"/>
                  <a:pt x="2336800" y="7735"/>
                </a:cubicBezTo>
                <a:cubicBezTo>
                  <a:pt x="2229556" y="38779"/>
                  <a:pt x="2003778" y="188357"/>
                  <a:pt x="1896534" y="261735"/>
                </a:cubicBezTo>
                <a:cubicBezTo>
                  <a:pt x="1789290" y="335113"/>
                  <a:pt x="1786467" y="419779"/>
                  <a:pt x="1693334" y="448001"/>
                </a:cubicBezTo>
                <a:cubicBezTo>
                  <a:pt x="1600201" y="476223"/>
                  <a:pt x="1444978" y="433890"/>
                  <a:pt x="1337734" y="431068"/>
                </a:cubicBezTo>
                <a:cubicBezTo>
                  <a:pt x="1230490" y="428246"/>
                  <a:pt x="1151467" y="414135"/>
                  <a:pt x="1049867" y="431068"/>
                </a:cubicBezTo>
                <a:cubicBezTo>
                  <a:pt x="948267" y="448001"/>
                  <a:pt x="815623" y="487512"/>
                  <a:pt x="728134" y="532668"/>
                </a:cubicBezTo>
                <a:cubicBezTo>
                  <a:pt x="640645" y="577823"/>
                  <a:pt x="595490" y="670956"/>
                  <a:pt x="524934" y="702001"/>
                </a:cubicBezTo>
                <a:cubicBezTo>
                  <a:pt x="454378" y="733045"/>
                  <a:pt x="392289" y="741513"/>
                  <a:pt x="304800" y="718935"/>
                </a:cubicBezTo>
                <a:cubicBezTo>
                  <a:pt x="217311" y="696357"/>
                  <a:pt x="108655" y="631446"/>
                  <a:pt x="0" y="566535"/>
                </a:cubicBezTo>
              </a:path>
            </a:pathLst>
          </a:custGeom>
          <a:noFill/>
          <a:ln w="101600">
            <a:solidFill>
              <a:srgbClr val="C00000"/>
            </a:solidFill>
          </a:ln>
          <a:effectLst>
            <a:outerShdw dist="38100" dir="54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8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3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par>
                          <p:cTn id="59" fill="hold">
                            <p:stCondLst>
                              <p:cond delay="1000"/>
                            </p:stCondLst>
                            <p:childTnLst>
                              <p:par>
                                <p:cTn id="60" presetID="30" presetClass="exit" presetSubtype="0" fill="hold" grpId="0" nodeType="afterEffect">
                                  <p:stCondLst>
                                    <p:cond delay="0"/>
                                  </p:stCondLst>
                                  <p:childTnLst>
                                    <p:animEffect transition="out" filter="fade">
                                      <p:cBhvr>
                                        <p:cTn id="61" dur="800" accel="100000">
                                          <p:stCondLst>
                                            <p:cond delay="200"/>
                                          </p:stCondLst>
                                        </p:cTn>
                                        <p:tgtEl>
                                          <p:spTgt spid="8"/>
                                        </p:tgtEl>
                                      </p:cBhvr>
                                    </p:animEffect>
                                    <p:anim calcmode="lin" valueType="num">
                                      <p:cBhvr>
                                        <p:cTn id="62"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63" dur="200" decel="100000"/>
                                        <p:tgtEl>
                                          <p:spTgt spid="8"/>
                                        </p:tgtEl>
                                        <p:attrNameLst>
                                          <p:attrName>ppt_x</p:attrName>
                                        </p:attrNameLst>
                                      </p:cBhvr>
                                      <p:tavLst>
                                        <p:tav tm="0">
                                          <p:val>
                                            <p:strVal val="ppt_x"/>
                                          </p:val>
                                        </p:tav>
                                        <p:tav tm="100000">
                                          <p:val>
                                            <p:strVal val="ppt_x-0.05"/>
                                          </p:val>
                                        </p:tav>
                                      </p:tavLst>
                                    </p:anim>
                                    <p:anim calcmode="lin" valueType="num">
                                      <p:cBhvr>
                                        <p:cTn id="64" dur="200" decel="100000"/>
                                        <p:tgtEl>
                                          <p:spTgt spid="8"/>
                                        </p:tgtEl>
                                        <p:attrNameLst>
                                          <p:attrName>ppt_y</p:attrName>
                                        </p:attrNameLst>
                                      </p:cBhvr>
                                      <p:tavLst>
                                        <p:tav tm="0">
                                          <p:val>
                                            <p:strVal val="ppt_y"/>
                                          </p:val>
                                        </p:tav>
                                        <p:tav tm="100000">
                                          <p:val>
                                            <p:strVal val="ppt_y+0.1"/>
                                          </p:val>
                                        </p:tav>
                                      </p:tavLst>
                                    </p:anim>
                                    <p:anim calcmode="lin" valueType="num">
                                      <p:cBhvr>
                                        <p:cTn id="65"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66" dur="800" accel="100000">
                                          <p:stCondLst>
                                            <p:cond delay="200"/>
                                          </p:stCondLst>
                                        </p:cTn>
                                        <p:tgtEl>
                                          <p:spTgt spid="8"/>
                                        </p:tgtEl>
                                        <p:attrNameLst>
                                          <p:attrName>ppt_y</p:attrName>
                                        </p:attrNameLst>
                                      </p:cBhvr>
                                      <p:tavLst>
                                        <p:tav tm="0">
                                          <p:val>
                                            <p:strVal val="ppt_y"/>
                                          </p:val>
                                        </p:tav>
                                        <p:tav tm="100000">
                                          <p:val>
                                            <p:strVal val="ppt_y-0.4-0.1"/>
                                          </p:val>
                                        </p:tav>
                                      </p:tavLst>
                                    </p:anim>
                                    <p:set>
                                      <p:cBhvr>
                                        <p:cTn id="67" dur="1" fill="hold">
                                          <p:stCondLst>
                                            <p:cond delay="999"/>
                                          </p:stCondLst>
                                        </p:cTn>
                                        <p:tgtEl>
                                          <p:spTgt spid="8"/>
                                        </p:tgtEl>
                                        <p:attrNameLst>
                                          <p:attrName>style.visibility</p:attrName>
                                        </p:attrNameLst>
                                      </p:cBhvr>
                                      <p:to>
                                        <p:strVal val="hidden"/>
                                      </p:to>
                                    </p:set>
                                  </p:childTnLst>
                                </p:cTn>
                              </p:par>
                              <p:par>
                                <p:cTn id="68" presetID="30" presetClass="exit" presetSubtype="0" fill="hold" grpId="0" nodeType="withEffect">
                                  <p:stCondLst>
                                    <p:cond delay="0"/>
                                  </p:stCondLst>
                                  <p:childTnLst>
                                    <p:animEffect transition="out" filter="fade">
                                      <p:cBhvr>
                                        <p:cTn id="69" dur="800" accel="100000">
                                          <p:stCondLst>
                                            <p:cond delay="200"/>
                                          </p:stCondLst>
                                        </p:cTn>
                                        <p:tgtEl>
                                          <p:spTgt spid="7"/>
                                        </p:tgtEl>
                                      </p:cBhvr>
                                    </p:animEffect>
                                    <p:anim calcmode="lin" valueType="num">
                                      <p:cBhvr>
                                        <p:cTn id="70"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71" dur="200" decel="100000"/>
                                        <p:tgtEl>
                                          <p:spTgt spid="7"/>
                                        </p:tgtEl>
                                        <p:attrNameLst>
                                          <p:attrName>ppt_x</p:attrName>
                                        </p:attrNameLst>
                                      </p:cBhvr>
                                      <p:tavLst>
                                        <p:tav tm="0">
                                          <p:val>
                                            <p:strVal val="ppt_x"/>
                                          </p:val>
                                        </p:tav>
                                        <p:tav tm="100000">
                                          <p:val>
                                            <p:strVal val="ppt_x-0.05"/>
                                          </p:val>
                                        </p:tav>
                                      </p:tavLst>
                                    </p:anim>
                                    <p:anim calcmode="lin" valueType="num">
                                      <p:cBhvr>
                                        <p:cTn id="72" dur="200" decel="100000"/>
                                        <p:tgtEl>
                                          <p:spTgt spid="7"/>
                                        </p:tgtEl>
                                        <p:attrNameLst>
                                          <p:attrName>ppt_y</p:attrName>
                                        </p:attrNameLst>
                                      </p:cBhvr>
                                      <p:tavLst>
                                        <p:tav tm="0">
                                          <p:val>
                                            <p:strVal val="ppt_y"/>
                                          </p:val>
                                        </p:tav>
                                        <p:tav tm="100000">
                                          <p:val>
                                            <p:strVal val="ppt_y+0.1"/>
                                          </p:val>
                                        </p:tav>
                                      </p:tavLst>
                                    </p:anim>
                                    <p:anim calcmode="lin" valueType="num">
                                      <p:cBhvr>
                                        <p:cTn id="73"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74" dur="800" accel="100000">
                                          <p:stCondLst>
                                            <p:cond delay="200"/>
                                          </p:stCondLst>
                                        </p:cTn>
                                        <p:tgtEl>
                                          <p:spTgt spid="7"/>
                                        </p:tgtEl>
                                        <p:attrNameLst>
                                          <p:attrName>ppt_y</p:attrName>
                                        </p:attrNameLst>
                                      </p:cBhvr>
                                      <p:tavLst>
                                        <p:tav tm="0">
                                          <p:val>
                                            <p:strVal val="ppt_y"/>
                                          </p:val>
                                        </p:tav>
                                        <p:tav tm="100000">
                                          <p:val>
                                            <p:strVal val="ppt_y-0.4-0.1"/>
                                          </p:val>
                                        </p:tav>
                                      </p:tavLst>
                                    </p:anim>
                                    <p:set>
                                      <p:cBhvr>
                                        <p:cTn id="75" dur="1" fill="hold">
                                          <p:stCondLst>
                                            <p:cond delay="999"/>
                                          </p:stCondLst>
                                        </p:cTn>
                                        <p:tgtEl>
                                          <p:spTgt spid="7"/>
                                        </p:tgtEl>
                                        <p:attrNameLst>
                                          <p:attrName>style.visibility</p:attrName>
                                        </p:attrNameLst>
                                      </p:cBhvr>
                                      <p:to>
                                        <p:strVal val="hidden"/>
                                      </p:to>
                                    </p:set>
                                  </p:childTnLst>
                                </p:cTn>
                              </p:par>
                            </p:childTnLst>
                          </p:cTn>
                        </p:par>
                        <p:par>
                          <p:cTn id="76" fill="hold">
                            <p:stCondLst>
                              <p:cond delay="2000"/>
                            </p:stCondLst>
                            <p:childTnLst>
                              <p:par>
                                <p:cTn id="77" presetID="49" presetClass="entr" presetSubtype="0" decel="10000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style.rotation</p:attrName>
                                        </p:attrNameLst>
                                      </p:cBhvr>
                                      <p:tavLst>
                                        <p:tav tm="0">
                                          <p:val>
                                            <p:fltVal val="360"/>
                                          </p:val>
                                        </p:tav>
                                        <p:tav tm="100000">
                                          <p:val>
                                            <p:fltVal val="0"/>
                                          </p:val>
                                        </p:tav>
                                      </p:tavLst>
                                    </p:anim>
                                    <p:animEffect transition="in" filter="fade">
                                      <p:cBhvr>
                                        <p:cTn id="82" dur="1000"/>
                                        <p:tgtEl>
                                          <p:spTgt spid="16"/>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1000"/>
                                        <p:tgtEl>
                                          <p:spTgt spid="17"/>
                                        </p:tgtEl>
                                      </p:cBhvr>
                                    </p:animEffect>
                                  </p:childTnLst>
                                </p:cTn>
                              </p:par>
                            </p:childTnLst>
                          </p:cTn>
                        </p:par>
                        <p:par>
                          <p:cTn id="86" fill="hold">
                            <p:stCondLst>
                              <p:cond delay="3000"/>
                            </p:stCondLst>
                            <p:childTnLst>
                              <p:par>
                                <p:cTn id="87" presetID="53" presetClass="exit" presetSubtype="32" fill="hold" grpId="0" nodeType="afterEffect">
                                  <p:stCondLst>
                                    <p:cond delay="0"/>
                                  </p:stCondLst>
                                  <p:childTnLst>
                                    <p:anim calcmode="lin" valueType="num">
                                      <p:cBhvr>
                                        <p:cTn id="88" dur="1000"/>
                                        <p:tgtEl>
                                          <p:spTgt spid="9"/>
                                        </p:tgtEl>
                                        <p:attrNameLst>
                                          <p:attrName>ppt_w</p:attrName>
                                        </p:attrNameLst>
                                      </p:cBhvr>
                                      <p:tavLst>
                                        <p:tav tm="0">
                                          <p:val>
                                            <p:strVal val="ppt_w"/>
                                          </p:val>
                                        </p:tav>
                                        <p:tav tm="100000">
                                          <p:val>
                                            <p:fltVal val="0"/>
                                          </p:val>
                                        </p:tav>
                                      </p:tavLst>
                                    </p:anim>
                                    <p:anim calcmode="lin" valueType="num">
                                      <p:cBhvr>
                                        <p:cTn id="89" dur="1000"/>
                                        <p:tgtEl>
                                          <p:spTgt spid="9"/>
                                        </p:tgtEl>
                                        <p:attrNameLst>
                                          <p:attrName>ppt_h</p:attrName>
                                        </p:attrNameLst>
                                      </p:cBhvr>
                                      <p:tavLst>
                                        <p:tav tm="0">
                                          <p:val>
                                            <p:strVal val="ppt_h"/>
                                          </p:val>
                                        </p:tav>
                                        <p:tav tm="100000">
                                          <p:val>
                                            <p:fltVal val="0"/>
                                          </p:val>
                                        </p:tav>
                                      </p:tavLst>
                                    </p:anim>
                                    <p:animEffect transition="out" filter="fade">
                                      <p:cBhvr>
                                        <p:cTn id="90" dur="1000"/>
                                        <p:tgtEl>
                                          <p:spTgt spid="9"/>
                                        </p:tgtEl>
                                      </p:cBhvr>
                                    </p:animEffect>
                                    <p:set>
                                      <p:cBhvr>
                                        <p:cTn id="91" dur="1" fill="hold">
                                          <p:stCondLst>
                                            <p:cond delay="999"/>
                                          </p:stCondLst>
                                        </p:cTn>
                                        <p:tgtEl>
                                          <p:spTgt spid="9"/>
                                        </p:tgtEl>
                                        <p:attrNameLst>
                                          <p:attrName>style.visibility</p:attrName>
                                        </p:attrNameLst>
                                      </p:cBhvr>
                                      <p:to>
                                        <p:strVal val="hidden"/>
                                      </p:to>
                                    </p:set>
                                  </p:childTnLst>
                                </p:cTn>
                              </p:par>
                              <p:par>
                                <p:cTn id="92" presetID="53" presetClass="entr" presetSubtype="16"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fltVal val="0"/>
                                          </p:val>
                                        </p:tav>
                                        <p:tav tm="100000">
                                          <p:val>
                                            <p:strVal val="#ppt_w"/>
                                          </p:val>
                                        </p:tav>
                                      </p:tavLst>
                                    </p:anim>
                                    <p:anim calcmode="lin" valueType="num">
                                      <p:cBhvr>
                                        <p:cTn id="95" dur="1000" fill="hold"/>
                                        <p:tgtEl>
                                          <p:spTgt spid="15"/>
                                        </p:tgtEl>
                                        <p:attrNameLst>
                                          <p:attrName>ppt_h</p:attrName>
                                        </p:attrNameLst>
                                      </p:cBhvr>
                                      <p:tavLst>
                                        <p:tav tm="0">
                                          <p:val>
                                            <p:fltVal val="0"/>
                                          </p:val>
                                        </p:tav>
                                        <p:tav tm="100000">
                                          <p:val>
                                            <p:strVal val="#ppt_h"/>
                                          </p:val>
                                        </p:tav>
                                      </p:tavLst>
                                    </p:anim>
                                    <p:animEffect transition="in" filter="fade">
                                      <p:cBhvr>
                                        <p:cTn id="9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0" grpId="1"/>
      <p:bldP spid="11" grpId="0" animBg="1"/>
      <p:bldP spid="11" grpId="1"/>
      <p:bldP spid="13" grpId="0" animBg="1"/>
      <p:bldP spid="13" grpId="1" animBg="1"/>
      <p:bldP spid="15" grpId="0"/>
      <p:bldP spid="16" grpId="0" animBg="1"/>
      <p:bldP spid="17" grpId="0" animBg="1"/>
      <p:bldP spid="3" grpId="0" animBg="1"/>
      <p:bldP spid="3" grpId="1"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C2246CB2-CEDF-DA40-AC4A-9355A49F517D}"/>
              </a:ext>
            </a:extLst>
          </p:cNvPr>
          <p:cNvSpPr txBox="1"/>
          <p:nvPr/>
        </p:nvSpPr>
        <p:spPr>
          <a:xfrm>
            <a:off x="38100" y="381000"/>
            <a:ext cx="9067800" cy="38318182"/>
          </a:xfrm>
          <a:prstGeom prst="rect">
            <a:avLst/>
          </a:prstGeom>
        </p:spPr>
        <p:txBody>
          <a:bodyPr wrap="square">
            <a:spAutoFit/>
          </a:bodyPr>
          <a:lstStyle/>
          <a:p>
            <a:r>
              <a:rPr lang="en-US" dirty="0">
                <a:hlinkClick r:id="rId2"/>
              </a:rPr>
              <a:t>https://en.wikipedia.org/wiki/Carter_G._Woodson</a:t>
            </a:r>
            <a:endParaRPr lang="en-US" dirty="0"/>
          </a:p>
          <a:p>
            <a:r>
              <a:rPr lang="en-US" b="1" dirty="0"/>
              <a:t>Carter G. Woodson</a:t>
            </a:r>
          </a:p>
          <a:p>
            <a:r>
              <a:rPr lang="en-US" dirty="0"/>
              <a:t>	Carter Godwin Woodson (December 19, 1875 – April 3, 1950)[1] was an American historian, author, journalist, and the founder of the Association for the Study of African American Life and History (ASALH). He was one of the first scholars to study the history of the African diaspora, including African-American history. A founder of The Journal of Negro History in 1916, Woodson has been called the "father of black history." In February 1926, he launched the celebration of "Negro History Week," the precursor of Black History Month. Woodson was an important figure to the movement of Afrocentrism, due to his perspective of placing people of African descent at the center of the study of history and the human experience.</a:t>
            </a:r>
          </a:p>
          <a:p>
            <a:r>
              <a:rPr lang="en-US" dirty="0"/>
              <a:t>	Born in Virginia, the son of former slaves, Woodson had to put off schooling while he worked in the coal mines of West Virginia. He graduated from Berea College, and became a teacher and school administrator. Earning graduate degrees at the University of Chicago, Woodson then became the second African American, after W. E. B. Du Bois, to obtain a PhD degree from Harvard University. Woodson is the only person whose parents were enslaved in the United States to obtain a PhD in history. Largely excluded from the uniformly-white academic history profession, Woodson realized the need to make the structures which support scholarship in black history, and black historians. He taught at historically black colleges, Howard University and West Virginia State University, but spent most of his career in Washington, D.C., managing the ASALH, public speaking, writing, and publishing.</a:t>
            </a:r>
          </a:p>
          <a:p>
            <a:r>
              <a:rPr lang="en-US" u="sng" dirty="0"/>
              <a:t>Early life and education</a:t>
            </a:r>
          </a:p>
          <a:p>
            <a:r>
              <a:rPr lang="en-US" dirty="0"/>
              <a:t>	Carter G. Woodson was born in New Canton, Virginia, on December 19, 1875, the son of former slaves Anne Eliza (Riddle) and James Henry Woodson. Although his father was illiterate, Carter's mother, Anna, had been taught to read by her mistress. His father, James, during the Civil War, had helped Union soldiers near Richmond, after escaping from his owner, by leading them to Confederate supply stations and warehouses to raid army supplies. Thereafter, and until the war ended, James had scouted for the Union Army. In 1867, Anna and James married, and later moved to West Virginia after buying a small farm. The Woodson family was extremely poor, but proud. Both Woodson's parents told him that it was the happiest day of their lives when they became free. His sister was the poet, teacher, and activist Bessie Woodson Yancey. Woodson was often unable to attend primary school regularly so as to help out on the farm. Through a mixture of self-instruction and four months of instruction from his two uncles, brothers of his mother who were also taught to read, Woodson was able to master most school subjects.</a:t>
            </a:r>
          </a:p>
          <a:p>
            <a:r>
              <a:rPr lang="en-US" dirty="0"/>
              <a:t>	At the age of seventeen, Woodson followed his older brother Robert Henry to Huntington, West Virginia, where he hoped to attend Douglass High School, a secondary school for African Americans founded there. Woodson was forced to work in the coal mines near the New River in southern West Virginia, which left little time for pursuing an education. At the age of twenty in 1895, Woodson was finally able to enter Douglass High School full-time and received his diploma in 1897. From his graduation in 1897 until 1900, Woodson was employed as a teacher at a school in Winona, West Virginia. His career advanced further in 1900 when he became the principal of Douglass High School, the place where he had started his academic career. Between 1901 and 1903, Woodson took classes at Berea College in Kentucky, eventually earning his bachelor's degree in literature in 1903. From 1903 to 1907, Woodson served as a school supervisor in the Philippines, which had recently become an American territory.</a:t>
            </a:r>
          </a:p>
          <a:p>
            <a:r>
              <a:rPr lang="en-US" dirty="0"/>
              <a:t>	Woodson later attended the University of Chicago, where he was awarded an A.B and A.M in 1908. He was a member of the first Black professional fraternity Sigma Pi Phi[15] and a member of Omega Psi Phi. Woodson's M.A thesis was titled "The German Policy of France in the War of Austrian Succession." He completed his PhD in history at Harvard University in 1912, where he was the second African American (after W. E. B. Du Bois) to earn a doctorate. His doctoral dissertation, The Disruption of Virginia, was based on research he did at the Library of Congress while teaching high school in Washington, D.C. During his research, Woodson came into conflict with his supervisors, causing professor of history, Frederick Jackson Turner, to intervene on Woodson's behalf. Woodson's dissertation advisor was Albert Bushnell Hart, who had also been the advisor for Du Bois, with Edward Channing and Charles Haskins also on the committee.</a:t>
            </a:r>
          </a:p>
          <a:p>
            <a:r>
              <a:rPr lang="en-US" dirty="0"/>
              <a:t>	After earning his doctoral degree, he continued teaching in public schools–no university was willing to hire him–ultimately becoming the principal of the all-Black Armstrong Manual Training School in Washington D.C.[19] He later joined the faculty at Howard University as a professor, and served there as Dean of the College of Arts and Sciences.[18]</a:t>
            </a:r>
          </a:p>
          <a:p>
            <a:endParaRPr lang="en-US" dirty="0"/>
          </a:p>
          <a:p>
            <a:r>
              <a:rPr lang="en-US" dirty="0"/>
              <a:t>Woodson felt that the American Historical Association (AHA) had no interest in Black history, noting that although he was a dues-paying member of the AHA, he was not allowed to attend AHA conferences.[20] Woodson became convinced he had no future in the white-dominated historical profession, and to work as a Black historian would require creating an institutional structure that would make it possible for Black scholars to study history.[20] Because Woodson lacked the funds to finance such a new institutional structure himself, he turned to philanthropist institutions such as the Carnegie Foundation, the Julius Rosenwald Foundation and the Rockefeller Foundation.[20]</a:t>
            </a:r>
          </a:p>
          <a:p>
            <a:endParaRPr lang="en-US" dirty="0"/>
          </a:p>
          <a:p>
            <a:r>
              <a:rPr lang="en-US" dirty="0"/>
              <a:t>Career</a:t>
            </a:r>
          </a:p>
          <a:p>
            <a:r>
              <a:rPr lang="en-US" dirty="0"/>
              <a:t>Convinced that the role of his own people in American history and in the history of other cultures was being ignored or misrepresented among scholars, Woodson realized the need for research into the neglected past of African Americans. Along with William D. </a:t>
            </a:r>
            <a:r>
              <a:rPr lang="en-US" dirty="0" err="1"/>
              <a:t>Hartgrove</a:t>
            </a:r>
            <a:r>
              <a:rPr lang="en-US" dirty="0"/>
              <a:t>, George Cleveland Hall, Alexander L. Jackson, and James E. Stamps, he founded the Association for the Study of Negro Life and History (ASLNH) on September 9, 1915, in Chicago.[21] Woodson's purpose was "to treat the records scientifically and to publish the findings of the world" in order to avoid "the awful fate of becoming a negligible factor in the thought of the world."[22] His stays at the Wabash Avenue YMCA in Chicago and in the surrounding Bronzeville neighborhood, including 1915's Lincoln Jubilee, inspired him to create the ASLNH (now the Association for the Study of African American Life and History).[23] Another inspiration was John Wesley Cromwell's 1914 book, The Negro in American History: Men and Women Eminent in the Evolution of the American of African Descent.[24]</a:t>
            </a:r>
          </a:p>
          <a:p>
            <a:endParaRPr lang="en-US" dirty="0"/>
          </a:p>
          <a:p>
            <a:endParaRPr lang="en-US" dirty="0"/>
          </a:p>
          <a:p>
            <a:r>
              <a:rPr lang="en-US" dirty="0"/>
              <a:t>Portrait of Woodson from West Virginia Collegiate Institute's El Ojo yearbook picture (1923)</a:t>
            </a:r>
          </a:p>
          <a:p>
            <a:r>
              <a:rPr lang="en-US" dirty="0"/>
              <a:t>Woodson believed that education and increasing social and professional contacts among Black and white people could reduce racism, and he promoted the organized study of African-American history partly for that purpose. He would later promote the first Negro History Week in Washington, D.C., in 1926, forerunner of Black History Month. The Association ran conferences, published The Journal of Negro History, and "particularly targeted those responsible for the education of black children."[25]</a:t>
            </a:r>
          </a:p>
          <a:p>
            <a:endParaRPr lang="en-US" dirty="0"/>
          </a:p>
          <a:p>
            <a:r>
              <a:rPr lang="en-US" dirty="0"/>
              <a:t>In January 1916, Woodson began publication of the scholarly Journal of Negro History. It has never missed an issue, despite the Great Depression, loss of support from foundations, and two World Wars. In 2002, it was renamed the Journal of African American History and continues to be published by the Association for the Study of African American Life and History (ASALH). Woodson published The Education of the Negro Prior to 1861. His other books followed: A Century of Negro Migration (1918) and The History of the Negro Church (1927). His work The Negro in Our History has been reprinted in numerous editions and was revised by Charles H. Wesley after Woodson's death in 1950. Woodson described the purpose of the ASNLH as the "scientific study" of the "neglected aspects of Negro life and history" by training a new generation of Black people in historical research and methodology.[26] Believing that history belonged to everybody, not just the historians, Woodson sought to engage Black civic leaders, high school teachers, clergymen, women's groups and fraternal associations in his project to improve the understanding of African-American history.[26]</a:t>
            </a:r>
          </a:p>
          <a:p>
            <a:endParaRPr lang="en-US" dirty="0"/>
          </a:p>
          <a:p>
            <a:r>
              <a:rPr lang="en-US" dirty="0"/>
              <a:t>He served as Academic Dean of the West Virginia Collegiate Institute, now West Virginia State University, from 1920 to 1922.[27] By 1922, Woodson's experience of academic politics and intrigue had left him so disenchanted with university life that he vowed never to work in academia again.[20] He continued to write publish and lecture nationwide. He studied many aspects of African-American history. For instance, in 1924, he published the first study of free Black slaveowners of 1830, in the United States .[28]</a:t>
            </a:r>
          </a:p>
          <a:p>
            <a:endParaRPr lang="en-US" dirty="0"/>
          </a:p>
          <a:p>
            <a:r>
              <a:rPr lang="en-US" u="sng" dirty="0"/>
              <a:t>NAACP</a:t>
            </a:r>
          </a:p>
          <a:p>
            <a:r>
              <a:rPr lang="en-US" dirty="0"/>
              <a:t>	Woodson became affiliated with the Washington, D.C., branch of the NAACP and its chairman Archibald </a:t>
            </a:r>
            <a:r>
              <a:rPr lang="en-US" dirty="0" err="1"/>
              <a:t>Grimké</a:t>
            </a:r>
            <a:r>
              <a:rPr lang="en-US" dirty="0"/>
              <a:t>. On January 28, 1915, Woodson wrote a letter to </a:t>
            </a:r>
            <a:r>
              <a:rPr lang="en-US" dirty="0" err="1"/>
              <a:t>Grimké</a:t>
            </a:r>
            <a:r>
              <a:rPr lang="en-US" dirty="0"/>
              <a:t> expressing his dissatisfaction with activities and making two proposals:</a:t>
            </a:r>
          </a:p>
          <a:p>
            <a:r>
              <a:rPr lang="en-US" dirty="0"/>
              <a:t>	That the branch secure an office for a center to which persons may report whatever concerns the Black race may have, and from which the Association may extend its operations into every part of the city; and</a:t>
            </a:r>
          </a:p>
          <a:p>
            <a:r>
              <a:rPr lang="en-US" dirty="0"/>
              <a:t>	That a canvasser be appointed to enlist members and obtain subscriptions for The Crisis, the NAACP magazine edited by W. E. B. Du Bois.</a:t>
            </a:r>
          </a:p>
          <a:p>
            <a:r>
              <a:rPr lang="en-US" dirty="0"/>
              <a:t>	Du Bois added the proposal to divert "patronage from business establishments which do not treat races alike;" that is, boycott racially discriminatory businesses. Woodson wrote that he would cooperate as one of the twenty-five effective canvassers, adding that he would pay the office rent for one month. </a:t>
            </a:r>
            <a:r>
              <a:rPr lang="en-US" dirty="0" err="1"/>
              <a:t>Grimké</a:t>
            </a:r>
            <a:r>
              <a:rPr lang="en-US" dirty="0"/>
              <a:t> did not welcome Woodson's ideas.[citation needed]</a:t>
            </a:r>
          </a:p>
          <a:p>
            <a:endParaRPr lang="en-US" dirty="0"/>
          </a:p>
          <a:p>
            <a:r>
              <a:rPr lang="en-US" dirty="0"/>
              <a:t>	Responding to </a:t>
            </a:r>
            <a:r>
              <a:rPr lang="en-US" dirty="0" err="1"/>
              <a:t>Grimké's</a:t>
            </a:r>
            <a:r>
              <a:rPr lang="en-US" dirty="0"/>
              <a:t> comments about his proposals, on March 18, 1915, Woodson wrote:</a:t>
            </a:r>
          </a:p>
          <a:p>
            <a:r>
              <a:rPr lang="en-US" dirty="0"/>
              <a:t>I am not afraid of being sued by white businessmen. In fact, I should welcome such a law suit. It would do the cause much good. Let us banish fear. We have been in this mental state for three centuries. I am a radical. I am ready to act, if I can find brave men to help me.[29]</a:t>
            </a:r>
          </a:p>
          <a:p>
            <a:r>
              <a:rPr lang="en-US" dirty="0"/>
              <a:t>	His difference of opinion with </a:t>
            </a:r>
            <a:r>
              <a:rPr lang="en-US" dirty="0" err="1"/>
              <a:t>Grimké</a:t>
            </a:r>
            <a:r>
              <a:rPr lang="en-US" dirty="0"/>
              <a:t>, who wanted a more conservative course, contributed to Woodson's ending his affiliation with the NAACP.[citation needed]</a:t>
            </a:r>
          </a:p>
        </p:txBody>
      </p:sp>
    </p:spTree>
    <p:extLst>
      <p:ext uri="{BB962C8B-B14F-4D97-AF65-F5344CB8AC3E}">
        <p14:creationId xmlns:p14="http://schemas.microsoft.com/office/powerpoint/2010/main" val="33765352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19058-33EF-A21D-503D-B4F868D44832}"/>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sp>
        <p:nvSpPr>
          <p:cNvPr id="3" name="TextBox 2">
            <a:extLst>
              <a:ext uri="{FF2B5EF4-FFF2-40B4-BE49-F238E27FC236}">
                <a16:creationId xmlns:a16="http://schemas.microsoft.com/office/drawing/2014/main" id="{EC5BC436-7D0A-5048-6495-BFEAED1E1594}"/>
              </a:ext>
            </a:extLst>
          </p:cNvPr>
          <p:cNvSpPr txBox="1"/>
          <p:nvPr/>
        </p:nvSpPr>
        <p:spPr>
          <a:xfrm>
            <a:off x="4953000" y="954307"/>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Great Smoky fault</a:t>
            </a:r>
          </a:p>
        </p:txBody>
      </p:sp>
      <p:sp>
        <p:nvSpPr>
          <p:cNvPr id="4" name="TextBox 3">
            <a:extLst>
              <a:ext uri="{FF2B5EF4-FFF2-40B4-BE49-F238E27FC236}">
                <a16:creationId xmlns:a16="http://schemas.microsoft.com/office/drawing/2014/main" id="{3966B259-4174-B3D6-39A8-5A323ED78445}"/>
              </a:ext>
            </a:extLst>
          </p:cNvPr>
          <p:cNvSpPr txBox="1"/>
          <p:nvPr/>
        </p:nvSpPr>
        <p:spPr>
          <a:xfrm>
            <a:off x="4973549" y="1457980"/>
            <a:ext cx="4170451"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“sacred harp” singing</a:t>
            </a:r>
          </a:p>
        </p:txBody>
      </p:sp>
      <p:sp>
        <p:nvSpPr>
          <p:cNvPr id="5" name="TextBox 4">
            <a:extLst>
              <a:ext uri="{FF2B5EF4-FFF2-40B4-BE49-F238E27FC236}">
                <a16:creationId xmlns:a16="http://schemas.microsoft.com/office/drawing/2014/main" id="{E2C9B884-31B0-EF77-5D8B-595C055A94D2}"/>
              </a:ext>
            </a:extLst>
          </p:cNvPr>
          <p:cNvSpPr txBox="1"/>
          <p:nvPr/>
        </p:nvSpPr>
        <p:spPr>
          <a:xfrm>
            <a:off x="4925175" y="0"/>
            <a:ext cx="4295025"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Great Smoky Mts</a:t>
            </a:r>
          </a:p>
        </p:txBody>
      </p:sp>
      <p:sp>
        <p:nvSpPr>
          <p:cNvPr id="6" name="Star: 5 Points 5">
            <a:extLst>
              <a:ext uri="{FF2B5EF4-FFF2-40B4-BE49-F238E27FC236}">
                <a16:creationId xmlns:a16="http://schemas.microsoft.com/office/drawing/2014/main" id="{2893A0B8-5127-BB43-B2BE-249D6D1AEC81}"/>
              </a:ext>
            </a:extLst>
          </p:cNvPr>
          <p:cNvSpPr>
            <a:spLocks noChangeAspect="1"/>
          </p:cNvSpPr>
          <p:nvPr/>
        </p:nvSpPr>
        <p:spPr>
          <a:xfrm>
            <a:off x="229294" y="4954905"/>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F113E0-E06C-E725-82E6-D9196DE1EC98}"/>
              </a:ext>
            </a:extLst>
          </p:cNvPr>
          <p:cNvSpPr txBox="1"/>
          <p:nvPr/>
        </p:nvSpPr>
        <p:spPr>
          <a:xfrm>
            <a:off x="1523999" y="5020746"/>
            <a:ext cx="1819152" cy="427553"/>
          </a:xfrm>
          <a:prstGeom prst="rect">
            <a:avLst/>
          </a:prstGeom>
          <a:solidFill>
            <a:srgbClr val="F7F7F7"/>
          </a:solidFill>
        </p:spPr>
        <p:txBody>
          <a:bodyPr wrap="none" rtlCol="0">
            <a:spAutoFit/>
          </a:bodyPr>
          <a:lstStyle/>
          <a:p>
            <a:pPr>
              <a:lnSpc>
                <a:spcPts val="2500"/>
              </a:lnSpc>
            </a:pPr>
            <a:r>
              <a:rPr lang="en-US" sz="2800" b="1" dirty="0" err="1"/>
              <a:t>Tenessesse</a:t>
            </a:r>
            <a:endParaRPr lang="en-US" sz="2800" b="1" dirty="0"/>
          </a:p>
        </p:txBody>
      </p:sp>
      <p:pic>
        <p:nvPicPr>
          <p:cNvPr id="8" name="Picture 7">
            <a:extLst>
              <a:ext uri="{FF2B5EF4-FFF2-40B4-BE49-F238E27FC236}">
                <a16:creationId xmlns:a16="http://schemas.microsoft.com/office/drawing/2014/main" id="{3F14A773-81AB-473E-EBA1-BDC43CD7D785}"/>
              </a:ext>
            </a:extLst>
          </p:cNvPr>
          <p:cNvPicPr>
            <a:picLocks noChangeAspect="1"/>
          </p:cNvPicPr>
          <p:nvPr/>
        </p:nvPicPr>
        <p:blipFill>
          <a:blip r:embed="rId4"/>
          <a:stretch>
            <a:fillRect/>
          </a:stretch>
        </p:blipFill>
        <p:spPr>
          <a:xfrm>
            <a:off x="3124200" y="2817767"/>
            <a:ext cx="5943600" cy="3964033"/>
          </a:xfrm>
          <a:prstGeom prst="rect">
            <a:avLst/>
          </a:prstGeom>
          <a:ln w="25400">
            <a:solidFill>
              <a:schemeClr val="tx1"/>
            </a:solidFill>
          </a:ln>
        </p:spPr>
      </p:pic>
      <p:pic>
        <p:nvPicPr>
          <p:cNvPr id="10" name="Picture 9">
            <a:extLst>
              <a:ext uri="{FF2B5EF4-FFF2-40B4-BE49-F238E27FC236}">
                <a16:creationId xmlns:a16="http://schemas.microsoft.com/office/drawing/2014/main" id="{A3A97F8B-01FF-C401-1AEC-6AD771B30C4F}"/>
              </a:ext>
            </a:extLst>
          </p:cNvPr>
          <p:cNvPicPr>
            <a:picLocks noChangeAspect="1"/>
          </p:cNvPicPr>
          <p:nvPr/>
        </p:nvPicPr>
        <p:blipFill>
          <a:blip r:embed="rId5"/>
          <a:stretch>
            <a:fillRect/>
          </a:stretch>
        </p:blipFill>
        <p:spPr>
          <a:xfrm>
            <a:off x="152400" y="337038"/>
            <a:ext cx="4800600" cy="2482362"/>
          </a:xfrm>
          <a:prstGeom prst="rect">
            <a:avLst/>
          </a:prstGeom>
          <a:ln w="25400">
            <a:solidFill>
              <a:schemeClr val="tx1"/>
            </a:solidFill>
          </a:ln>
        </p:spPr>
      </p:pic>
      <p:sp>
        <p:nvSpPr>
          <p:cNvPr id="11" name="TextBox 10">
            <a:extLst>
              <a:ext uri="{FF2B5EF4-FFF2-40B4-BE49-F238E27FC236}">
                <a16:creationId xmlns:a16="http://schemas.microsoft.com/office/drawing/2014/main" id="{C3166D91-5757-2FDC-FCC9-50E1BD13ECC9}"/>
              </a:ext>
            </a:extLst>
          </p:cNvPr>
          <p:cNvSpPr txBox="1"/>
          <p:nvPr/>
        </p:nvSpPr>
        <p:spPr>
          <a:xfrm>
            <a:off x="1143000" y="6019800"/>
            <a:ext cx="2370008" cy="427553"/>
          </a:xfrm>
          <a:prstGeom prst="rect">
            <a:avLst/>
          </a:prstGeom>
          <a:solidFill>
            <a:srgbClr val="F7F7F7"/>
          </a:solidFill>
        </p:spPr>
        <p:txBody>
          <a:bodyPr wrap="none" rtlCol="0">
            <a:spAutoFit/>
          </a:bodyPr>
          <a:lstStyle/>
          <a:p>
            <a:pPr>
              <a:lnSpc>
                <a:spcPts val="2500"/>
              </a:lnSpc>
            </a:pPr>
            <a:r>
              <a:rPr lang="en-US" sz="2800" b="1" dirty="0"/>
              <a:t>South Carolina</a:t>
            </a:r>
          </a:p>
        </p:txBody>
      </p:sp>
      <p:sp>
        <p:nvSpPr>
          <p:cNvPr id="12" name="Star: 5 Points 11">
            <a:extLst>
              <a:ext uri="{FF2B5EF4-FFF2-40B4-BE49-F238E27FC236}">
                <a16:creationId xmlns:a16="http://schemas.microsoft.com/office/drawing/2014/main" id="{557E1484-6BD4-22BF-E836-C589164995D1}"/>
              </a:ext>
            </a:extLst>
          </p:cNvPr>
          <p:cNvSpPr>
            <a:spLocks noChangeAspect="1"/>
          </p:cNvSpPr>
          <p:nvPr/>
        </p:nvSpPr>
        <p:spPr>
          <a:xfrm>
            <a:off x="1130071" y="550545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BBB9D4-E2B4-197C-9607-DB501C0C153E}"/>
              </a:ext>
            </a:extLst>
          </p:cNvPr>
          <p:cNvSpPr txBox="1"/>
          <p:nvPr/>
        </p:nvSpPr>
        <p:spPr>
          <a:xfrm>
            <a:off x="5008651" y="0"/>
            <a:ext cx="4135349"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Congaree NP </a:t>
            </a:r>
          </a:p>
        </p:txBody>
      </p:sp>
    </p:spTree>
    <p:extLst>
      <p:ext uri="{BB962C8B-B14F-4D97-AF65-F5344CB8AC3E}">
        <p14:creationId xmlns:p14="http://schemas.microsoft.com/office/powerpoint/2010/main" val="297660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par>
                          <p:cTn id="33" fill="hold">
                            <p:stCondLst>
                              <p:cond delay="1000"/>
                            </p:stCondLst>
                            <p:childTnLst>
                              <p:par>
                                <p:cTn id="34" presetID="30" presetClass="exit" presetSubtype="0" fill="hold" grpId="0" nodeType="afterEffect">
                                  <p:stCondLst>
                                    <p:cond delay="0"/>
                                  </p:stCondLst>
                                  <p:childTnLst>
                                    <p:animEffect transition="out" filter="fade">
                                      <p:cBhvr>
                                        <p:cTn id="35" dur="800" accel="100000">
                                          <p:stCondLst>
                                            <p:cond delay="200"/>
                                          </p:stCondLst>
                                        </p:cTn>
                                        <p:tgtEl>
                                          <p:spTgt spid="6"/>
                                        </p:tgtEl>
                                      </p:cBhvr>
                                    </p:animEffect>
                                    <p:anim calcmode="lin" valueType="num">
                                      <p:cBhvr>
                                        <p:cTn id="36"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37" dur="200" decel="100000"/>
                                        <p:tgtEl>
                                          <p:spTgt spid="6"/>
                                        </p:tgtEl>
                                        <p:attrNameLst>
                                          <p:attrName>ppt_x</p:attrName>
                                        </p:attrNameLst>
                                      </p:cBhvr>
                                      <p:tavLst>
                                        <p:tav tm="0">
                                          <p:val>
                                            <p:strVal val="ppt_x"/>
                                          </p:val>
                                        </p:tav>
                                        <p:tav tm="100000">
                                          <p:val>
                                            <p:strVal val="ppt_x-0.05"/>
                                          </p:val>
                                        </p:tav>
                                      </p:tavLst>
                                    </p:anim>
                                    <p:anim calcmode="lin" valueType="num">
                                      <p:cBhvr>
                                        <p:cTn id="38" dur="200" decel="100000"/>
                                        <p:tgtEl>
                                          <p:spTgt spid="6"/>
                                        </p:tgtEl>
                                        <p:attrNameLst>
                                          <p:attrName>ppt_y</p:attrName>
                                        </p:attrNameLst>
                                      </p:cBhvr>
                                      <p:tavLst>
                                        <p:tav tm="0">
                                          <p:val>
                                            <p:strVal val="ppt_y"/>
                                          </p:val>
                                        </p:tav>
                                        <p:tav tm="100000">
                                          <p:val>
                                            <p:strVal val="ppt_y+0.1"/>
                                          </p:val>
                                        </p:tav>
                                      </p:tavLst>
                                    </p:anim>
                                    <p:anim calcmode="lin" valueType="num">
                                      <p:cBhvr>
                                        <p:cTn id="39"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40" dur="800" accel="100000">
                                          <p:stCondLst>
                                            <p:cond delay="200"/>
                                          </p:stCondLst>
                                        </p:cTn>
                                        <p:tgtEl>
                                          <p:spTgt spid="6"/>
                                        </p:tgtEl>
                                        <p:attrNameLst>
                                          <p:attrName>ppt_y</p:attrName>
                                        </p:attrNameLst>
                                      </p:cBhvr>
                                      <p:tavLst>
                                        <p:tav tm="0">
                                          <p:val>
                                            <p:strVal val="ppt_y"/>
                                          </p:val>
                                        </p:tav>
                                        <p:tav tm="100000">
                                          <p:val>
                                            <p:strVal val="ppt_y-0.4-0.1"/>
                                          </p:val>
                                        </p:tav>
                                      </p:tavLst>
                                    </p:anim>
                                    <p:set>
                                      <p:cBhvr>
                                        <p:cTn id="41" dur="1" fill="hold">
                                          <p:stCondLst>
                                            <p:cond delay="999"/>
                                          </p:stCondLst>
                                        </p:cTn>
                                        <p:tgtEl>
                                          <p:spTgt spid="6"/>
                                        </p:tgtEl>
                                        <p:attrNameLst>
                                          <p:attrName>style.visibility</p:attrName>
                                        </p:attrNameLst>
                                      </p:cBhvr>
                                      <p:to>
                                        <p:strVal val="hidden"/>
                                      </p:to>
                                    </p:set>
                                  </p:childTnLst>
                                </p:cTn>
                              </p:par>
                              <p:par>
                                <p:cTn id="42" presetID="30" presetClass="exit" presetSubtype="0" fill="hold" grpId="0" nodeType="withEffect">
                                  <p:stCondLst>
                                    <p:cond delay="0"/>
                                  </p:stCondLst>
                                  <p:childTnLst>
                                    <p:animEffect transition="out" filter="fade">
                                      <p:cBhvr>
                                        <p:cTn id="43" dur="800" accel="100000">
                                          <p:stCondLst>
                                            <p:cond delay="200"/>
                                          </p:stCondLst>
                                        </p:cTn>
                                        <p:tgtEl>
                                          <p:spTgt spid="7"/>
                                        </p:tgtEl>
                                      </p:cBhvr>
                                    </p:animEffect>
                                    <p:anim calcmode="lin" valueType="num">
                                      <p:cBhvr>
                                        <p:cTn id="44"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45" dur="200" decel="100000"/>
                                        <p:tgtEl>
                                          <p:spTgt spid="7"/>
                                        </p:tgtEl>
                                        <p:attrNameLst>
                                          <p:attrName>ppt_x</p:attrName>
                                        </p:attrNameLst>
                                      </p:cBhvr>
                                      <p:tavLst>
                                        <p:tav tm="0">
                                          <p:val>
                                            <p:strVal val="ppt_x"/>
                                          </p:val>
                                        </p:tav>
                                        <p:tav tm="100000">
                                          <p:val>
                                            <p:strVal val="ppt_x-0.05"/>
                                          </p:val>
                                        </p:tav>
                                      </p:tavLst>
                                    </p:anim>
                                    <p:anim calcmode="lin" valueType="num">
                                      <p:cBhvr>
                                        <p:cTn id="46" dur="200" decel="100000"/>
                                        <p:tgtEl>
                                          <p:spTgt spid="7"/>
                                        </p:tgtEl>
                                        <p:attrNameLst>
                                          <p:attrName>ppt_y</p:attrName>
                                        </p:attrNameLst>
                                      </p:cBhvr>
                                      <p:tavLst>
                                        <p:tav tm="0">
                                          <p:val>
                                            <p:strVal val="ppt_y"/>
                                          </p:val>
                                        </p:tav>
                                        <p:tav tm="100000">
                                          <p:val>
                                            <p:strVal val="ppt_y+0.1"/>
                                          </p:val>
                                        </p:tav>
                                      </p:tavLst>
                                    </p:anim>
                                    <p:anim calcmode="lin" valueType="num">
                                      <p:cBhvr>
                                        <p:cTn id="47"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48" dur="800" accel="100000">
                                          <p:stCondLst>
                                            <p:cond delay="200"/>
                                          </p:stCondLst>
                                        </p:cTn>
                                        <p:tgtEl>
                                          <p:spTgt spid="7"/>
                                        </p:tgtEl>
                                        <p:attrNameLst>
                                          <p:attrName>ppt_y</p:attrName>
                                        </p:attrNameLst>
                                      </p:cBhvr>
                                      <p:tavLst>
                                        <p:tav tm="0">
                                          <p:val>
                                            <p:strVal val="ppt_y"/>
                                          </p:val>
                                        </p:tav>
                                        <p:tav tm="100000">
                                          <p:val>
                                            <p:strVal val="ppt_y-0.4-0.1"/>
                                          </p:val>
                                        </p:tav>
                                      </p:tavLst>
                                    </p:anim>
                                    <p:set>
                                      <p:cBhvr>
                                        <p:cTn id="49" dur="1" fill="hold">
                                          <p:stCondLst>
                                            <p:cond delay="999"/>
                                          </p:stCondLst>
                                        </p:cTn>
                                        <p:tgtEl>
                                          <p:spTgt spid="7"/>
                                        </p:tgtEl>
                                        <p:attrNameLst>
                                          <p:attrName>style.visibility</p:attrName>
                                        </p:attrNameLst>
                                      </p:cBhvr>
                                      <p:to>
                                        <p:strVal val="hidden"/>
                                      </p:to>
                                    </p:set>
                                  </p:childTnLst>
                                </p:cTn>
                              </p:par>
                            </p:childTnLst>
                          </p:cTn>
                        </p:par>
                        <p:par>
                          <p:cTn id="50" fill="hold">
                            <p:stCondLst>
                              <p:cond delay="2000"/>
                            </p:stCondLst>
                            <p:childTnLst>
                              <p:par>
                                <p:cTn id="51" presetID="49"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360"/>
                                          </p:val>
                                        </p:tav>
                                        <p:tav tm="100000">
                                          <p:val>
                                            <p:fltVal val="0"/>
                                          </p:val>
                                        </p:tav>
                                      </p:tavLst>
                                    </p:anim>
                                    <p:animEffect transition="in" filter="fade">
                                      <p:cBhvr>
                                        <p:cTn id="56" dur="1000"/>
                                        <p:tgtEl>
                                          <p:spTgt spid="1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par>
                          <p:cTn id="60" fill="hold">
                            <p:stCondLst>
                              <p:cond delay="3000"/>
                            </p:stCondLst>
                            <p:childTnLst>
                              <p:par>
                                <p:cTn id="61" presetID="53" presetClass="entr" presetSubtype="16"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Effect transition="in" filter="fade">
                                      <p:cBhvr>
                                        <p:cTn id="65" dur="1000"/>
                                        <p:tgtEl>
                                          <p:spTgt spid="13"/>
                                        </p:tgtEl>
                                      </p:cBhvr>
                                    </p:animEffect>
                                  </p:childTnLst>
                                </p:cTn>
                              </p:par>
                              <p:par>
                                <p:cTn id="66" presetID="53" presetClass="exit" presetSubtype="32" fill="hold" grpId="0" nodeType="withEffect">
                                  <p:stCondLst>
                                    <p:cond delay="0"/>
                                  </p:stCondLst>
                                  <p:childTnLst>
                                    <p:anim calcmode="lin" valueType="num">
                                      <p:cBhvr>
                                        <p:cTn id="67" dur="1000"/>
                                        <p:tgtEl>
                                          <p:spTgt spid="5"/>
                                        </p:tgtEl>
                                        <p:attrNameLst>
                                          <p:attrName>ppt_w</p:attrName>
                                        </p:attrNameLst>
                                      </p:cBhvr>
                                      <p:tavLst>
                                        <p:tav tm="0">
                                          <p:val>
                                            <p:strVal val="ppt_w"/>
                                          </p:val>
                                        </p:tav>
                                        <p:tav tm="100000">
                                          <p:val>
                                            <p:fltVal val="0"/>
                                          </p:val>
                                        </p:tav>
                                      </p:tavLst>
                                    </p:anim>
                                    <p:anim calcmode="lin" valueType="num">
                                      <p:cBhvr>
                                        <p:cTn id="68" dur="1000"/>
                                        <p:tgtEl>
                                          <p:spTgt spid="5"/>
                                        </p:tgtEl>
                                        <p:attrNameLst>
                                          <p:attrName>ppt_h</p:attrName>
                                        </p:attrNameLst>
                                      </p:cBhvr>
                                      <p:tavLst>
                                        <p:tav tm="0">
                                          <p:val>
                                            <p:strVal val="ppt_h"/>
                                          </p:val>
                                        </p:tav>
                                        <p:tav tm="100000">
                                          <p:val>
                                            <p:fltVal val="0"/>
                                          </p:val>
                                        </p:tav>
                                      </p:tavLst>
                                    </p:anim>
                                    <p:animEffect transition="out" filter="fade">
                                      <p:cBhvr>
                                        <p:cTn id="69" dur="1000"/>
                                        <p:tgtEl>
                                          <p:spTgt spid="5"/>
                                        </p:tgtEl>
                                      </p:cBhvr>
                                    </p:animEffect>
                                    <p:set>
                                      <p:cBhvr>
                                        <p:cTn id="7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4" grpId="0" animBg="1"/>
      <p:bldP spid="4" grpId="1"/>
      <p:bldP spid="5" grpId="0"/>
      <p:bldP spid="6" grpId="0" animBg="1"/>
      <p:bldP spid="7" grpId="0" animBg="1"/>
      <p:bldP spid="11" grpId="0" animBg="1"/>
      <p:bldP spid="12" grpId="0" animBg="1"/>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TextBox 23">
            <a:extLst>
              <a:ext uri="{FF2B5EF4-FFF2-40B4-BE49-F238E27FC236}">
                <a16:creationId xmlns:a16="http://schemas.microsoft.com/office/drawing/2014/main" id="{E677B621-345C-138E-44DA-7EB023A3302C}"/>
              </a:ext>
            </a:extLst>
          </p:cNvPr>
          <p:cNvSpPr txBox="1"/>
          <p:nvPr/>
        </p:nvSpPr>
        <p:spPr>
          <a:xfrm>
            <a:off x="29562"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Appalachians</a:t>
            </a:r>
          </a:p>
        </p:txBody>
      </p:sp>
      <p:pic>
        <p:nvPicPr>
          <p:cNvPr id="2" name="Picture 1">
            <a:extLst>
              <a:ext uri="{FF2B5EF4-FFF2-40B4-BE49-F238E27FC236}">
                <a16:creationId xmlns:a16="http://schemas.microsoft.com/office/drawing/2014/main" id="{8DC7E6A3-C001-AF81-B01C-7AC346AD162B}"/>
              </a:ext>
            </a:extLst>
          </p:cNvPr>
          <p:cNvPicPr>
            <a:picLocks noChangeAspect="1"/>
          </p:cNvPicPr>
          <p:nvPr/>
        </p:nvPicPr>
        <p:blipFill rotWithShape="1">
          <a:blip r:embed="rId2">
            <a:extLst>
              <a:ext uri="{28A0092B-C50C-407E-A947-70E740481C1C}">
                <a14:useLocalDpi xmlns:a14="http://schemas.microsoft.com/office/drawing/2010/main" val="0"/>
              </a:ext>
            </a:extLst>
          </a:blip>
          <a:srcRect t="1112" r="176"/>
          <a:stretch/>
        </p:blipFill>
        <p:spPr>
          <a:xfrm>
            <a:off x="55651" y="76200"/>
            <a:ext cx="4897349" cy="6705600"/>
          </a:xfrm>
          <a:prstGeom prst="rect">
            <a:avLst/>
          </a:prstGeom>
          <a:ln w="50800">
            <a:solidFill>
              <a:schemeClr val="tx1"/>
            </a:solidFill>
          </a:ln>
        </p:spPr>
      </p:pic>
      <p:grpSp>
        <p:nvGrpSpPr>
          <p:cNvPr id="33" name="Group 32">
            <a:extLst>
              <a:ext uri="{FF2B5EF4-FFF2-40B4-BE49-F238E27FC236}">
                <a16:creationId xmlns:a16="http://schemas.microsoft.com/office/drawing/2014/main" id="{BF30990A-0493-024B-8D3A-2D6F1485C8EB}"/>
              </a:ext>
            </a:extLst>
          </p:cNvPr>
          <p:cNvGrpSpPr/>
          <p:nvPr/>
        </p:nvGrpSpPr>
        <p:grpSpPr>
          <a:xfrm>
            <a:off x="229294" y="242143"/>
            <a:ext cx="4190306" cy="5227112"/>
            <a:chOff x="229294" y="242143"/>
            <a:chExt cx="4190306" cy="5227112"/>
          </a:xfrm>
        </p:grpSpPr>
        <p:sp>
          <p:nvSpPr>
            <p:cNvPr id="25" name="TextBox 24">
              <a:extLst>
                <a:ext uri="{FF2B5EF4-FFF2-40B4-BE49-F238E27FC236}">
                  <a16:creationId xmlns:a16="http://schemas.microsoft.com/office/drawing/2014/main" id="{E0F65321-A906-7A70-189E-740258300052}"/>
                </a:ext>
              </a:extLst>
            </p:cNvPr>
            <p:cNvSpPr txBox="1"/>
            <p:nvPr/>
          </p:nvSpPr>
          <p:spPr>
            <a:xfrm>
              <a:off x="2935973" y="242143"/>
              <a:ext cx="1138453" cy="523220"/>
            </a:xfrm>
            <a:prstGeom prst="rect">
              <a:avLst/>
            </a:prstGeom>
            <a:solidFill>
              <a:srgbClr val="F7F7F7"/>
            </a:solidFill>
          </p:spPr>
          <p:txBody>
            <a:bodyPr wrap="none" rtlCol="0">
              <a:spAutoFit/>
            </a:bodyPr>
            <a:lstStyle/>
            <a:p>
              <a:r>
                <a:rPr lang="en-US" sz="2800" b="1" dirty="0"/>
                <a:t>Maine</a:t>
              </a:r>
            </a:p>
          </p:txBody>
        </p:sp>
        <p:sp>
          <p:nvSpPr>
            <p:cNvPr id="26" name="Star: 5 Points 25">
              <a:extLst>
                <a:ext uri="{FF2B5EF4-FFF2-40B4-BE49-F238E27FC236}">
                  <a16:creationId xmlns:a16="http://schemas.microsoft.com/office/drawing/2014/main" id="{77057CB7-D5AE-45B0-D82C-6AB973AF0F60}"/>
                </a:ext>
              </a:extLst>
            </p:cNvPr>
            <p:cNvSpPr>
              <a:spLocks noChangeAspect="1"/>
            </p:cNvSpPr>
            <p:nvPr/>
          </p:nvSpPr>
          <p:spPr>
            <a:xfrm>
              <a:off x="3962400" y="68580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6E971B9-337A-5D5D-0CEB-1BF936A48272}"/>
                </a:ext>
              </a:extLst>
            </p:cNvPr>
            <p:cNvSpPr txBox="1"/>
            <p:nvPr/>
          </p:nvSpPr>
          <p:spPr>
            <a:xfrm>
              <a:off x="2180222" y="3695854"/>
              <a:ext cx="1324978" cy="427553"/>
            </a:xfrm>
            <a:prstGeom prst="rect">
              <a:avLst/>
            </a:prstGeom>
            <a:solidFill>
              <a:srgbClr val="F7F7F7"/>
            </a:solidFill>
          </p:spPr>
          <p:txBody>
            <a:bodyPr wrap="none" rtlCol="0">
              <a:spAutoFit/>
            </a:bodyPr>
            <a:lstStyle/>
            <a:p>
              <a:pPr>
                <a:lnSpc>
                  <a:spcPts val="2500"/>
                </a:lnSpc>
              </a:pPr>
              <a:r>
                <a:rPr lang="en-US" sz="2800" b="1" dirty="0"/>
                <a:t>Virginia</a:t>
              </a:r>
            </a:p>
          </p:txBody>
        </p:sp>
        <p:sp>
          <p:nvSpPr>
            <p:cNvPr id="28" name="TextBox 27">
              <a:extLst>
                <a:ext uri="{FF2B5EF4-FFF2-40B4-BE49-F238E27FC236}">
                  <a16:creationId xmlns:a16="http://schemas.microsoft.com/office/drawing/2014/main" id="{D1892A30-995E-DD65-05A7-EF652D629FB2}"/>
                </a:ext>
              </a:extLst>
            </p:cNvPr>
            <p:cNvSpPr txBox="1"/>
            <p:nvPr/>
          </p:nvSpPr>
          <p:spPr>
            <a:xfrm>
              <a:off x="1524000" y="4449247"/>
              <a:ext cx="2164119" cy="427553"/>
            </a:xfrm>
            <a:prstGeom prst="rect">
              <a:avLst/>
            </a:prstGeom>
            <a:solidFill>
              <a:srgbClr val="F7F7F7"/>
            </a:solidFill>
          </p:spPr>
          <p:txBody>
            <a:bodyPr wrap="none" rtlCol="0">
              <a:spAutoFit/>
            </a:bodyPr>
            <a:lstStyle/>
            <a:p>
              <a:pPr>
                <a:lnSpc>
                  <a:spcPts val="2500"/>
                </a:lnSpc>
              </a:pPr>
              <a:r>
                <a:rPr lang="en-US" sz="2800" b="1" dirty="0"/>
                <a:t>West Virginia</a:t>
              </a:r>
            </a:p>
          </p:txBody>
        </p:sp>
        <p:sp>
          <p:nvSpPr>
            <p:cNvPr id="29" name="Star: 5 Points 28">
              <a:extLst>
                <a:ext uri="{FF2B5EF4-FFF2-40B4-BE49-F238E27FC236}">
                  <a16:creationId xmlns:a16="http://schemas.microsoft.com/office/drawing/2014/main" id="{E0957512-1944-11D5-8A39-F8DCEAB299FA}"/>
                </a:ext>
              </a:extLst>
            </p:cNvPr>
            <p:cNvSpPr>
              <a:spLocks noChangeAspect="1"/>
            </p:cNvSpPr>
            <p:nvPr/>
          </p:nvSpPr>
          <p:spPr>
            <a:xfrm>
              <a:off x="885834" y="4092979"/>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CF100B89-61B3-36FD-51DA-EBC8C2558A22}"/>
                </a:ext>
              </a:extLst>
            </p:cNvPr>
            <p:cNvSpPr>
              <a:spLocks noChangeAspect="1"/>
            </p:cNvSpPr>
            <p:nvPr/>
          </p:nvSpPr>
          <p:spPr>
            <a:xfrm>
              <a:off x="229294" y="4954905"/>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505C7251-2897-9B5F-E621-C4D95EF49917}"/>
                </a:ext>
              </a:extLst>
            </p:cNvPr>
            <p:cNvSpPr>
              <a:spLocks noChangeAspect="1"/>
            </p:cNvSpPr>
            <p:nvPr/>
          </p:nvSpPr>
          <p:spPr>
            <a:xfrm>
              <a:off x="1608722" y="3677722"/>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0A9AAB-982A-14A5-DB03-0A4392E573EE}"/>
                </a:ext>
              </a:extLst>
            </p:cNvPr>
            <p:cNvSpPr txBox="1"/>
            <p:nvPr/>
          </p:nvSpPr>
          <p:spPr>
            <a:xfrm>
              <a:off x="1523999" y="5020746"/>
              <a:ext cx="1819152" cy="427553"/>
            </a:xfrm>
            <a:prstGeom prst="rect">
              <a:avLst/>
            </a:prstGeom>
            <a:solidFill>
              <a:srgbClr val="F7F7F7"/>
            </a:solidFill>
          </p:spPr>
          <p:txBody>
            <a:bodyPr wrap="none" rtlCol="0">
              <a:spAutoFit/>
            </a:bodyPr>
            <a:lstStyle/>
            <a:p>
              <a:pPr>
                <a:lnSpc>
                  <a:spcPts val="2500"/>
                </a:lnSpc>
              </a:pPr>
              <a:r>
                <a:rPr lang="en-US" sz="2800" b="1" dirty="0" err="1"/>
                <a:t>Tenessesse</a:t>
              </a:r>
              <a:endParaRPr lang="en-US" sz="2800" b="1" dirty="0"/>
            </a:p>
          </p:txBody>
        </p:sp>
      </p:grpSp>
      <p:sp>
        <p:nvSpPr>
          <p:cNvPr id="3" name="TextBox 2">
            <a:extLst>
              <a:ext uri="{FF2B5EF4-FFF2-40B4-BE49-F238E27FC236}">
                <a16:creationId xmlns:a16="http://schemas.microsoft.com/office/drawing/2014/main" id="{52FFBB33-2E1C-E4F4-1F30-B4F7BB87D8E0}"/>
              </a:ext>
            </a:extLst>
          </p:cNvPr>
          <p:cNvSpPr txBox="1"/>
          <p:nvPr/>
        </p:nvSpPr>
        <p:spPr>
          <a:xfrm>
            <a:off x="1143000" y="6019800"/>
            <a:ext cx="2370008" cy="427553"/>
          </a:xfrm>
          <a:prstGeom prst="rect">
            <a:avLst/>
          </a:prstGeom>
          <a:solidFill>
            <a:srgbClr val="F7F7F7"/>
          </a:solidFill>
        </p:spPr>
        <p:txBody>
          <a:bodyPr wrap="none" rtlCol="0">
            <a:spAutoFit/>
          </a:bodyPr>
          <a:lstStyle/>
          <a:p>
            <a:pPr>
              <a:lnSpc>
                <a:spcPts val="2500"/>
              </a:lnSpc>
            </a:pPr>
            <a:r>
              <a:rPr lang="en-US" sz="2800" b="1" dirty="0"/>
              <a:t>South Carolina</a:t>
            </a:r>
          </a:p>
        </p:txBody>
      </p:sp>
      <p:sp>
        <p:nvSpPr>
          <p:cNvPr id="4" name="Star: 5 Points 3">
            <a:extLst>
              <a:ext uri="{FF2B5EF4-FFF2-40B4-BE49-F238E27FC236}">
                <a16:creationId xmlns:a16="http://schemas.microsoft.com/office/drawing/2014/main" id="{C1A443D6-23D1-45BA-7F7D-F2154952BDAE}"/>
              </a:ext>
            </a:extLst>
          </p:cNvPr>
          <p:cNvSpPr>
            <a:spLocks noChangeAspect="1"/>
          </p:cNvSpPr>
          <p:nvPr/>
        </p:nvSpPr>
        <p:spPr>
          <a:xfrm>
            <a:off x="1130071" y="5505450"/>
            <a:ext cx="457200" cy="51435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A0F305-8284-016F-8C36-57AC3D92B8DC}"/>
              </a:ext>
            </a:extLst>
          </p:cNvPr>
          <p:cNvSpPr txBox="1"/>
          <p:nvPr/>
        </p:nvSpPr>
        <p:spPr>
          <a:xfrm>
            <a:off x="5008651" y="0"/>
            <a:ext cx="4135349" cy="769441"/>
          </a:xfrm>
          <a:prstGeom prst="rect">
            <a:avLst/>
          </a:prstGeom>
          <a:noFill/>
        </p:spPr>
        <p:txBody>
          <a:bodyPr wrap="square">
            <a:spAutoFit/>
          </a:bodyPr>
          <a:lstStyle/>
          <a:p>
            <a:pPr algn="ctr"/>
            <a:r>
              <a:rPr lang="en-US" sz="4400" b="1" dirty="0">
                <a:solidFill>
                  <a:srgbClr val="FF0000"/>
                </a:solidFill>
                <a:effectLst>
                  <a:outerShdw dist="38100" dir="6600000" algn="ctr" rotWithShape="0">
                    <a:schemeClr val="tx1"/>
                  </a:outerShdw>
                </a:effectLst>
              </a:rPr>
              <a:t>Congaree NP </a:t>
            </a:r>
          </a:p>
        </p:txBody>
      </p:sp>
      <p:pic>
        <p:nvPicPr>
          <p:cNvPr id="8" name="Picture 7">
            <a:extLst>
              <a:ext uri="{FF2B5EF4-FFF2-40B4-BE49-F238E27FC236}">
                <a16:creationId xmlns:a16="http://schemas.microsoft.com/office/drawing/2014/main" id="{0435B426-492B-75C6-11D2-79F1A1139EC7}"/>
              </a:ext>
            </a:extLst>
          </p:cNvPr>
          <p:cNvPicPr>
            <a:picLocks noChangeAspect="1"/>
          </p:cNvPicPr>
          <p:nvPr/>
        </p:nvPicPr>
        <p:blipFill>
          <a:blip r:embed="rId3"/>
          <a:stretch>
            <a:fillRect/>
          </a:stretch>
        </p:blipFill>
        <p:spPr>
          <a:xfrm>
            <a:off x="2590800" y="2484872"/>
            <a:ext cx="6464923" cy="4296928"/>
          </a:xfrm>
          <a:prstGeom prst="rect">
            <a:avLst/>
          </a:prstGeom>
          <a:ln w="25400">
            <a:solidFill>
              <a:schemeClr val="tx1"/>
            </a:solidFill>
          </a:ln>
        </p:spPr>
      </p:pic>
      <p:sp>
        <p:nvSpPr>
          <p:cNvPr id="6" name="TextBox 5">
            <a:extLst>
              <a:ext uri="{FF2B5EF4-FFF2-40B4-BE49-F238E27FC236}">
                <a16:creationId xmlns:a16="http://schemas.microsoft.com/office/drawing/2014/main" id="{0AB86FF9-B91C-A76A-9AF6-6F7427BE8CEC}"/>
              </a:ext>
            </a:extLst>
          </p:cNvPr>
          <p:cNvSpPr txBox="1"/>
          <p:nvPr/>
        </p:nvSpPr>
        <p:spPr>
          <a:xfrm>
            <a:off x="4953000" y="954307"/>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UNESCO biosphere</a:t>
            </a:r>
          </a:p>
        </p:txBody>
      </p:sp>
      <p:sp>
        <p:nvSpPr>
          <p:cNvPr id="7" name="TextBox 6">
            <a:extLst>
              <a:ext uri="{FF2B5EF4-FFF2-40B4-BE49-F238E27FC236}">
                <a16:creationId xmlns:a16="http://schemas.microsoft.com/office/drawing/2014/main" id="{85A90006-DB87-D619-CE29-F68CE9C6FB78}"/>
              </a:ext>
            </a:extLst>
          </p:cNvPr>
          <p:cNvSpPr txBox="1"/>
          <p:nvPr/>
        </p:nvSpPr>
        <p:spPr>
          <a:xfrm>
            <a:off x="4973549" y="1457980"/>
            <a:ext cx="4170451"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Harry Hampton</a:t>
            </a:r>
          </a:p>
        </p:txBody>
      </p:sp>
      <p:pic>
        <p:nvPicPr>
          <p:cNvPr id="12" name="Picture 11">
            <a:extLst>
              <a:ext uri="{FF2B5EF4-FFF2-40B4-BE49-F238E27FC236}">
                <a16:creationId xmlns:a16="http://schemas.microsoft.com/office/drawing/2014/main" id="{BE330FC4-EF02-595D-EC73-A9A6CC685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0" y="76200"/>
            <a:ext cx="3128082" cy="3657600"/>
          </a:xfrm>
          <a:prstGeom prst="rect">
            <a:avLst/>
          </a:prstGeom>
          <a:ln w="25400">
            <a:solidFill>
              <a:schemeClr val="tx1"/>
            </a:solidFill>
          </a:ln>
        </p:spPr>
      </p:pic>
      <p:sp useBgFill="1">
        <p:nvSpPr>
          <p:cNvPr id="13" name="TextBox 12">
            <a:extLst>
              <a:ext uri="{FF2B5EF4-FFF2-40B4-BE49-F238E27FC236}">
                <a16:creationId xmlns:a16="http://schemas.microsoft.com/office/drawing/2014/main" id="{BFBE7CD7-4C0A-5A42-8ECB-AF7D553637B8}"/>
              </a:ext>
            </a:extLst>
          </p:cNvPr>
          <p:cNvSpPr txBox="1"/>
          <p:nvPr/>
        </p:nvSpPr>
        <p:spPr>
          <a:xfrm>
            <a:off x="24364" y="3721723"/>
            <a:ext cx="9095271" cy="538609"/>
          </a:xfrm>
          <a:prstGeom prst="rect">
            <a:avLst/>
          </a:prstGeom>
        </p:spPr>
        <p:txBody>
          <a:bodyPr wrap="square">
            <a:spAutoFit/>
          </a:bodyPr>
          <a:lstStyle/>
          <a:p>
            <a:pPr algn="ctr"/>
            <a:r>
              <a:rPr lang="en-US" sz="2900" dirty="0">
                <a:latin typeface="Dreaming Outloud Script Pro" panose="03050502040304050704" pitchFamily="66" charset="0"/>
                <a:cs typeface="Dreaming Outloud Script Pro" panose="03050502040304050704" pitchFamily="66" charset="0"/>
              </a:rPr>
              <a:t>newspaper editor, hunter, preservation advocate</a:t>
            </a:r>
          </a:p>
        </p:txBody>
      </p:sp>
    </p:spTree>
    <p:extLst>
      <p:ext uri="{BB962C8B-B14F-4D97-AF65-F5344CB8AC3E}">
        <p14:creationId xmlns:p14="http://schemas.microsoft.com/office/powerpoint/2010/main" val="22721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8"/>
                                        </p:tgtEl>
                                      </p:cBhvr>
                                    </p:animEffect>
                                    <p:set>
                                      <p:cBhvr>
                                        <p:cTn id="37" dur="1" fill="hold">
                                          <p:stCondLst>
                                            <p:cond delay="9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childTnLst>
                                </p:cTn>
                              </p:par>
                              <p:par>
                                <p:cTn id="48" presetID="53" presetClass="exit" presetSubtype="32" fill="hold" grpId="0" nodeType="withEffect">
                                  <p:stCondLst>
                                    <p:cond delay="0"/>
                                  </p:stCondLst>
                                  <p:childTnLst>
                                    <p:anim calcmode="lin" valueType="num">
                                      <p:cBhvr>
                                        <p:cTn id="49" dur="1000"/>
                                        <p:tgtEl>
                                          <p:spTgt spid="5"/>
                                        </p:tgtEl>
                                        <p:attrNameLst>
                                          <p:attrName>ppt_w</p:attrName>
                                        </p:attrNameLst>
                                      </p:cBhvr>
                                      <p:tavLst>
                                        <p:tav tm="0">
                                          <p:val>
                                            <p:strVal val="ppt_w"/>
                                          </p:val>
                                        </p:tav>
                                        <p:tav tm="100000">
                                          <p:val>
                                            <p:fltVal val="0"/>
                                          </p:val>
                                        </p:tav>
                                      </p:tavLst>
                                    </p:anim>
                                    <p:anim calcmode="lin" valueType="num">
                                      <p:cBhvr>
                                        <p:cTn id="50" dur="1000"/>
                                        <p:tgtEl>
                                          <p:spTgt spid="5"/>
                                        </p:tgtEl>
                                        <p:attrNameLst>
                                          <p:attrName>ppt_h</p:attrName>
                                        </p:attrNameLst>
                                      </p:cBhvr>
                                      <p:tavLst>
                                        <p:tav tm="0">
                                          <p:val>
                                            <p:strVal val="ppt_h"/>
                                          </p:val>
                                        </p:tav>
                                        <p:tav tm="100000">
                                          <p:val>
                                            <p:fltVal val="0"/>
                                          </p:val>
                                        </p:tav>
                                      </p:tavLst>
                                    </p:anim>
                                    <p:animEffect transition="out" filter="fad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6" grpId="0" animBg="1"/>
      <p:bldP spid="6" grpId="1"/>
      <p:bldP spid="7" grpId="0" animBg="1"/>
      <p:bldP spid="7" grpId="1"/>
      <p:bldP spid="13" grpId="0" animBg="1"/>
      <p:bldP spid="13"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7A690A23-87D8-42F5-F303-90722FACBBFB}"/>
              </a:ext>
            </a:extLst>
          </p:cNvPr>
          <p:cNvGrpSpPr/>
          <p:nvPr/>
        </p:nvGrpSpPr>
        <p:grpSpPr>
          <a:xfrm>
            <a:off x="0" y="838200"/>
            <a:ext cx="9144000" cy="5980764"/>
            <a:chOff x="0" y="872018"/>
            <a:chExt cx="9144000" cy="5980764"/>
          </a:xfrm>
        </p:grpSpPr>
        <p:pic>
          <p:nvPicPr>
            <p:cNvPr id="40" name="Picture 39">
              <a:extLst>
                <a:ext uri="{FF2B5EF4-FFF2-40B4-BE49-F238E27FC236}">
                  <a16:creationId xmlns:a16="http://schemas.microsoft.com/office/drawing/2014/main" id="{D6E47810-5288-8EAD-D68C-2001C2B27B15}"/>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41" name="Picture 40">
              <a:extLst>
                <a:ext uri="{FF2B5EF4-FFF2-40B4-BE49-F238E27FC236}">
                  <a16:creationId xmlns:a16="http://schemas.microsoft.com/office/drawing/2014/main" id="{78646CB2-E874-053C-5451-B9E73EBA229D}"/>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useBgFill="1">
        <p:nvSpPr>
          <p:cNvPr id="38" name="TextBox 37">
            <a:extLst>
              <a:ext uri="{FF2B5EF4-FFF2-40B4-BE49-F238E27FC236}">
                <a16:creationId xmlns:a16="http://schemas.microsoft.com/office/drawing/2014/main" id="{DB850712-132E-A898-6521-B9FCF3F8E42A}"/>
              </a:ext>
            </a:extLst>
          </p:cNvPr>
          <p:cNvSpPr txBox="1"/>
          <p:nvPr/>
        </p:nvSpPr>
        <p:spPr>
          <a:xfrm>
            <a:off x="29562"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Appalachians</a:t>
            </a:r>
          </a:p>
        </p:txBody>
      </p:sp>
      <p:sp>
        <p:nvSpPr>
          <p:cNvPr id="45" name="Freeform 45">
            <a:extLst>
              <a:ext uri="{FF2B5EF4-FFF2-40B4-BE49-F238E27FC236}">
                <a16:creationId xmlns:a16="http://schemas.microsoft.com/office/drawing/2014/main" id="{73E2D4D4-A579-3823-B65C-9B2A732A51AC}"/>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4E676905-0D13-7E08-E51A-797D5ADC2FEF}"/>
              </a:ext>
            </a:extLst>
          </p:cNvPr>
          <p:cNvSpPr txBox="1"/>
          <p:nvPr/>
        </p:nvSpPr>
        <p:spPr>
          <a:xfrm>
            <a:off x="377855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pic>
        <p:nvPicPr>
          <p:cNvPr id="44" name="Picture 43">
            <a:extLst>
              <a:ext uri="{FF2B5EF4-FFF2-40B4-BE49-F238E27FC236}">
                <a16:creationId xmlns:a16="http://schemas.microsoft.com/office/drawing/2014/main" id="{4FFBF43A-2196-0AB4-765A-3C0AF86FA77F}"/>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
            <a:ext cx="4995296" cy="6794089"/>
          </a:xfrm>
          <a:prstGeom prst="rect">
            <a:avLst/>
          </a:prstGeom>
        </p:spPr>
      </p:pic>
    </p:spTree>
    <p:extLst>
      <p:ext uri="{BB962C8B-B14F-4D97-AF65-F5344CB8AC3E}">
        <p14:creationId xmlns:p14="http://schemas.microsoft.com/office/powerpoint/2010/main" val="3433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44"/>
                                        </p:tgtEl>
                                      </p:cBhvr>
                                      <p:by x="30000" y="30000"/>
                                    </p:animScale>
                                  </p:childTnLst>
                                </p:cTn>
                              </p:par>
                              <p:par>
                                <p:cTn id="7" presetID="42" presetClass="path" presetSubtype="0" accel="50000" decel="50000" fill="hold" nodeType="withEffect">
                                  <p:stCondLst>
                                    <p:cond delay="0"/>
                                  </p:stCondLst>
                                  <p:childTnLst>
                                    <p:animMotion origin="layout" path="M -2.77778E-7 4.44444E-6 L 0.47691 0.14513 " pathEditMode="relative" rAng="0" ptsTypes="AA">
                                      <p:cBhvr>
                                        <p:cTn id="8" dur="1000" fill="hold"/>
                                        <p:tgtEl>
                                          <p:spTgt spid="44"/>
                                        </p:tgtEl>
                                        <p:attrNameLst>
                                          <p:attrName>ppt_x</p:attrName>
                                          <p:attrName>ppt_y</p:attrName>
                                        </p:attrNameLst>
                                      </p:cBhvr>
                                      <p:rCtr x="23837" y="7245"/>
                                    </p:animMotion>
                                  </p:childTnLst>
                                </p:cTn>
                              </p:par>
                              <p:par>
                                <p:cTn id="9" presetID="8" presetClass="emph" presetSubtype="0" fill="hold" nodeType="withEffect">
                                  <p:stCondLst>
                                    <p:cond delay="0"/>
                                  </p:stCondLst>
                                  <p:childTnLst>
                                    <p:animRot by="1080000">
                                      <p:cBhvr>
                                        <p:cTn id="10" dur="1000" fill="hold"/>
                                        <p:tgtEl>
                                          <p:spTgt spid="44"/>
                                        </p:tgtEl>
                                        <p:attrNameLst>
                                          <p:attrName>r</p:attrName>
                                        </p:attrNameLst>
                                      </p:cBhvr>
                                    </p:animRot>
                                  </p:childTnLst>
                                </p:cTn>
                              </p:par>
                              <p:par>
                                <p:cTn id="11" presetID="10" presetClass="entr" presetSubtype="0" fill="hold" nodeType="withEffect">
                                  <p:stCondLst>
                                    <p:cond delay="50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1000"/>
                                        <p:tgtEl>
                                          <p:spTgt spid="44"/>
                                        </p:tgtEl>
                                      </p:cBhvr>
                                    </p:animEffect>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AB5F94-7DD5-72D2-3B74-B276237F4FE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DF476FC4-C310-B645-6146-68500D446459}"/>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5D2AECEE-22F8-C242-FBE5-2737D991FD49}"/>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p:nvSpPr>
          <p:cNvPr id="5" name="Freeform 45">
            <a:extLst>
              <a:ext uri="{FF2B5EF4-FFF2-40B4-BE49-F238E27FC236}">
                <a16:creationId xmlns:a16="http://schemas.microsoft.com/office/drawing/2014/main" id="{2E7649E6-DDED-839A-C8BB-E040689FE286}"/>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A53B8C0-073C-3B59-EB45-9EAFDB252E5B}"/>
              </a:ext>
            </a:extLst>
          </p:cNvPr>
          <p:cNvSpPr txBox="1"/>
          <p:nvPr/>
        </p:nvSpPr>
        <p:spPr>
          <a:xfrm>
            <a:off x="377855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sp>
        <p:nvSpPr>
          <p:cNvPr id="7" name="TextBox 6">
            <a:extLst>
              <a:ext uri="{FF2B5EF4-FFF2-40B4-BE49-F238E27FC236}">
                <a16:creationId xmlns:a16="http://schemas.microsoft.com/office/drawing/2014/main" id="{33DBE121-3EA5-413C-5593-9362B726A9DB}"/>
              </a:ext>
            </a:extLst>
          </p:cNvPr>
          <p:cNvSpPr txBox="1"/>
          <p:nvPr/>
        </p:nvSpPr>
        <p:spPr>
          <a:xfrm>
            <a:off x="5079769" y="6019800"/>
            <a:ext cx="1335622" cy="584775"/>
          </a:xfrm>
          <a:prstGeom prst="rect">
            <a:avLst/>
          </a:prstGeom>
          <a:solidFill>
            <a:srgbClr val="81DEFF"/>
          </a:solidFill>
          <a:ln w="12700">
            <a:solidFill>
              <a:schemeClr val="tx1"/>
            </a:solidFill>
          </a:ln>
        </p:spPr>
        <p:txBody>
          <a:bodyPr wrap="none" rtlCol="0">
            <a:spAutoFit/>
          </a:bodyPr>
          <a:lstStyle/>
          <a:p>
            <a:r>
              <a:rPr lang="en-US" sz="3200" dirty="0"/>
              <a:t>Florida</a:t>
            </a:r>
          </a:p>
        </p:txBody>
      </p:sp>
      <p:pic>
        <p:nvPicPr>
          <p:cNvPr id="8" name="Picture 7">
            <a:extLst>
              <a:ext uri="{FF2B5EF4-FFF2-40B4-BE49-F238E27FC236}">
                <a16:creationId xmlns:a16="http://schemas.microsoft.com/office/drawing/2014/main" id="{885B1BD2-B9CD-48E1-47A7-A4BF2B45AE9E}"/>
              </a:ext>
            </a:extLst>
          </p:cNvPr>
          <p:cNvPicPr>
            <a:picLocks noChangeAspect="1"/>
          </p:cNvPicPr>
          <p:nvPr/>
        </p:nvPicPr>
        <p:blipFill rotWithShape="1">
          <a:blip r:embed="rId3">
            <a:extLst>
              <a:ext uri="{28A0092B-C50C-407E-A947-70E740481C1C}">
                <a14:useLocalDpi xmlns:a14="http://schemas.microsoft.com/office/drawing/2010/main" val="0"/>
              </a:ext>
            </a:extLst>
          </a:blip>
          <a:srcRect t="1766" r="3812"/>
          <a:stretch/>
        </p:blipFill>
        <p:spPr>
          <a:xfrm>
            <a:off x="51401" y="1371600"/>
            <a:ext cx="4981293" cy="5414482"/>
          </a:xfrm>
          <a:prstGeom prst="rect">
            <a:avLst/>
          </a:prstGeom>
          <a:ln w="25400">
            <a:solidFill>
              <a:schemeClr val="tx1"/>
            </a:solidFill>
          </a:ln>
        </p:spPr>
      </p:pic>
      <p:sp useBgFill="1">
        <p:nvSpPr>
          <p:cNvPr id="10" name="TextBox 9">
            <a:extLst>
              <a:ext uri="{FF2B5EF4-FFF2-40B4-BE49-F238E27FC236}">
                <a16:creationId xmlns:a16="http://schemas.microsoft.com/office/drawing/2014/main" id="{1C15109B-8D14-E1B4-9411-BF1079F9521E}"/>
              </a:ext>
            </a:extLst>
          </p:cNvPr>
          <p:cNvSpPr txBox="1"/>
          <p:nvPr/>
        </p:nvSpPr>
        <p:spPr>
          <a:xfrm>
            <a:off x="29562"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Appalachians</a:t>
            </a:r>
          </a:p>
        </p:txBody>
      </p:sp>
      <p:sp useBgFill="1">
        <p:nvSpPr>
          <p:cNvPr id="9" name="TextBox 8">
            <a:extLst>
              <a:ext uri="{FF2B5EF4-FFF2-40B4-BE49-F238E27FC236}">
                <a16:creationId xmlns:a16="http://schemas.microsoft.com/office/drawing/2014/main" id="{F35F3B5A-0FDE-EE71-4184-EEF8C52CB290}"/>
              </a:ext>
            </a:extLst>
          </p:cNvPr>
          <p:cNvSpPr txBox="1"/>
          <p:nvPr/>
        </p:nvSpPr>
        <p:spPr>
          <a:xfrm>
            <a:off x="-24798"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Florida</a:t>
            </a:r>
          </a:p>
        </p:txBody>
      </p:sp>
      <p:sp>
        <p:nvSpPr>
          <p:cNvPr id="11" name="Freeform: Shape 10">
            <a:extLst>
              <a:ext uri="{FF2B5EF4-FFF2-40B4-BE49-F238E27FC236}">
                <a16:creationId xmlns:a16="http://schemas.microsoft.com/office/drawing/2014/main" id="{4838A050-0372-936D-FC95-AF24239D3179}"/>
              </a:ext>
            </a:extLst>
          </p:cNvPr>
          <p:cNvSpPr/>
          <p:nvPr/>
        </p:nvSpPr>
        <p:spPr>
          <a:xfrm>
            <a:off x="5883259" y="5664740"/>
            <a:ext cx="867331" cy="921790"/>
          </a:xfrm>
          <a:custGeom>
            <a:avLst/>
            <a:gdLst>
              <a:gd name="connsiteX0" fmla="*/ 92239 w 867331"/>
              <a:gd name="connsiteY0" fmla="*/ 5958 h 921790"/>
              <a:gd name="connsiteX1" fmla="*/ 333243 w 867331"/>
              <a:gd name="connsiteY1" fmla="*/ 5958 h 921790"/>
              <a:gd name="connsiteX2" fmla="*/ 538806 w 867331"/>
              <a:gd name="connsiteY2" fmla="*/ 69753 h 921790"/>
              <a:gd name="connsiteX3" fmla="*/ 666397 w 867331"/>
              <a:gd name="connsiteY3" fmla="*/ 62665 h 921790"/>
              <a:gd name="connsiteX4" fmla="*/ 786899 w 867331"/>
              <a:gd name="connsiteY4" fmla="*/ 360376 h 921790"/>
              <a:gd name="connsiteX5" fmla="*/ 864871 w 867331"/>
              <a:gd name="connsiteY5" fmla="*/ 608469 h 921790"/>
              <a:gd name="connsiteX6" fmla="*/ 843606 w 867331"/>
              <a:gd name="connsiteY6" fmla="*/ 835297 h 921790"/>
              <a:gd name="connsiteX7" fmla="*/ 801076 w 867331"/>
              <a:gd name="connsiteY7" fmla="*/ 913269 h 921790"/>
              <a:gd name="connsiteX8" fmla="*/ 730192 w 867331"/>
              <a:gd name="connsiteY8" fmla="*/ 906181 h 921790"/>
              <a:gd name="connsiteX9" fmla="*/ 765634 w 867331"/>
              <a:gd name="connsiteY9" fmla="*/ 792767 h 921790"/>
              <a:gd name="connsiteX10" fmla="*/ 673485 w 867331"/>
              <a:gd name="connsiteY10" fmla="*/ 700618 h 921790"/>
              <a:gd name="connsiteX11" fmla="*/ 567160 w 867331"/>
              <a:gd name="connsiteY11" fmla="*/ 438348 h 921790"/>
              <a:gd name="connsiteX12" fmla="*/ 538806 w 867331"/>
              <a:gd name="connsiteY12" fmla="*/ 232786 h 921790"/>
              <a:gd name="connsiteX13" fmla="*/ 446657 w 867331"/>
              <a:gd name="connsiteY13" fmla="*/ 140637 h 921790"/>
              <a:gd name="connsiteX14" fmla="*/ 319067 w 867331"/>
              <a:gd name="connsiteY14" fmla="*/ 183167 h 921790"/>
              <a:gd name="connsiteX15" fmla="*/ 226918 w 867331"/>
              <a:gd name="connsiteY15" fmla="*/ 126460 h 921790"/>
              <a:gd name="connsiteX16" fmla="*/ 141857 w 867331"/>
              <a:gd name="connsiteY16" fmla="*/ 98107 h 921790"/>
              <a:gd name="connsiteX17" fmla="*/ 56797 w 867331"/>
              <a:gd name="connsiteY17" fmla="*/ 83930 h 921790"/>
              <a:gd name="connsiteX18" fmla="*/ 90 w 867331"/>
              <a:gd name="connsiteY18" fmla="*/ 76841 h 921790"/>
              <a:gd name="connsiteX19" fmla="*/ 42620 w 867331"/>
              <a:gd name="connsiteY19" fmla="*/ 34311 h 921790"/>
              <a:gd name="connsiteX20" fmla="*/ 92239 w 867331"/>
              <a:gd name="connsiteY20" fmla="*/ 5958 h 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31" h="921790">
                <a:moveTo>
                  <a:pt x="92239" y="5958"/>
                </a:moveTo>
                <a:cubicBezTo>
                  <a:pt x="140676" y="1233"/>
                  <a:pt x="258815" y="-4674"/>
                  <a:pt x="333243" y="5958"/>
                </a:cubicBezTo>
                <a:cubicBezTo>
                  <a:pt x="407671" y="16590"/>
                  <a:pt x="483280" y="60302"/>
                  <a:pt x="538806" y="69753"/>
                </a:cubicBezTo>
                <a:cubicBezTo>
                  <a:pt x="594332" y="79204"/>
                  <a:pt x="625048" y="14228"/>
                  <a:pt x="666397" y="62665"/>
                </a:cubicBezTo>
                <a:cubicBezTo>
                  <a:pt x="707746" y="111102"/>
                  <a:pt x="753820" y="269409"/>
                  <a:pt x="786899" y="360376"/>
                </a:cubicBezTo>
                <a:cubicBezTo>
                  <a:pt x="819978" y="451343"/>
                  <a:pt x="855420" y="529316"/>
                  <a:pt x="864871" y="608469"/>
                </a:cubicBezTo>
                <a:cubicBezTo>
                  <a:pt x="874322" y="687622"/>
                  <a:pt x="854238" y="784497"/>
                  <a:pt x="843606" y="835297"/>
                </a:cubicBezTo>
                <a:cubicBezTo>
                  <a:pt x="832974" y="886097"/>
                  <a:pt x="819978" y="901455"/>
                  <a:pt x="801076" y="913269"/>
                </a:cubicBezTo>
                <a:cubicBezTo>
                  <a:pt x="782174" y="925083"/>
                  <a:pt x="736099" y="926265"/>
                  <a:pt x="730192" y="906181"/>
                </a:cubicBezTo>
                <a:cubicBezTo>
                  <a:pt x="724285" y="886097"/>
                  <a:pt x="775085" y="827028"/>
                  <a:pt x="765634" y="792767"/>
                </a:cubicBezTo>
                <a:cubicBezTo>
                  <a:pt x="756183" y="758507"/>
                  <a:pt x="706564" y="759688"/>
                  <a:pt x="673485" y="700618"/>
                </a:cubicBezTo>
                <a:cubicBezTo>
                  <a:pt x="640406" y="641548"/>
                  <a:pt x="589606" y="516320"/>
                  <a:pt x="567160" y="438348"/>
                </a:cubicBezTo>
                <a:cubicBezTo>
                  <a:pt x="544714" y="360376"/>
                  <a:pt x="558890" y="282404"/>
                  <a:pt x="538806" y="232786"/>
                </a:cubicBezTo>
                <a:cubicBezTo>
                  <a:pt x="518722" y="183168"/>
                  <a:pt x="483280" y="148907"/>
                  <a:pt x="446657" y="140637"/>
                </a:cubicBezTo>
                <a:cubicBezTo>
                  <a:pt x="410034" y="132367"/>
                  <a:pt x="355690" y="185530"/>
                  <a:pt x="319067" y="183167"/>
                </a:cubicBezTo>
                <a:cubicBezTo>
                  <a:pt x="282444" y="180804"/>
                  <a:pt x="256453" y="140637"/>
                  <a:pt x="226918" y="126460"/>
                </a:cubicBezTo>
                <a:cubicBezTo>
                  <a:pt x="197383" y="112283"/>
                  <a:pt x="170210" y="105195"/>
                  <a:pt x="141857" y="98107"/>
                </a:cubicBezTo>
                <a:cubicBezTo>
                  <a:pt x="113504" y="91019"/>
                  <a:pt x="80425" y="87474"/>
                  <a:pt x="56797" y="83930"/>
                </a:cubicBezTo>
                <a:cubicBezTo>
                  <a:pt x="33169" y="80386"/>
                  <a:pt x="2453" y="85111"/>
                  <a:pt x="90" y="76841"/>
                </a:cubicBezTo>
                <a:cubicBezTo>
                  <a:pt x="-2273" y="68571"/>
                  <a:pt x="42620" y="34311"/>
                  <a:pt x="42620" y="34311"/>
                </a:cubicBezTo>
                <a:cubicBezTo>
                  <a:pt x="52071" y="22497"/>
                  <a:pt x="43802" y="10683"/>
                  <a:pt x="92239" y="5958"/>
                </a:cubicBezTo>
                <a:close/>
              </a:path>
            </a:pathLst>
          </a:custGeom>
          <a:solidFill>
            <a:srgbClr val="FF0000">
              <a:alpha val="6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23A21B-EF5B-8880-B8BC-DCD697FC9035}"/>
              </a:ext>
            </a:extLst>
          </p:cNvPr>
          <p:cNvSpPr/>
          <p:nvPr/>
        </p:nvSpPr>
        <p:spPr>
          <a:xfrm>
            <a:off x="6415391" y="6172200"/>
            <a:ext cx="442609" cy="478725"/>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FB320C4-CFC4-0583-5A7D-4F820911BD6B}"/>
              </a:ext>
            </a:extLst>
          </p:cNvPr>
          <p:cNvGrpSpPr/>
          <p:nvPr/>
        </p:nvGrpSpPr>
        <p:grpSpPr>
          <a:xfrm>
            <a:off x="5032694" y="1371600"/>
            <a:ext cx="1436402" cy="5414482"/>
            <a:chOff x="5032694" y="1371600"/>
            <a:chExt cx="1436402" cy="5414482"/>
          </a:xfrm>
        </p:grpSpPr>
        <p:cxnSp>
          <p:nvCxnSpPr>
            <p:cNvPr id="14" name="Straight Connector 13">
              <a:extLst>
                <a:ext uri="{FF2B5EF4-FFF2-40B4-BE49-F238E27FC236}">
                  <a16:creationId xmlns:a16="http://schemas.microsoft.com/office/drawing/2014/main" id="{EF6BD0AC-1317-1BE9-014F-DF043BF13BD4}"/>
                </a:ext>
              </a:extLst>
            </p:cNvPr>
            <p:cNvCxnSpPr>
              <a:cxnSpLocks/>
            </p:cNvCxnSpPr>
            <p:nvPr/>
          </p:nvCxnSpPr>
          <p:spPr>
            <a:xfrm flipH="1" flipV="1">
              <a:off x="5079769" y="1371600"/>
              <a:ext cx="1389327" cy="48006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D0F342-86D6-858E-E26B-736C587C0529}"/>
                </a:ext>
              </a:extLst>
            </p:cNvPr>
            <p:cNvCxnSpPr>
              <a:cxnSpLocks/>
            </p:cNvCxnSpPr>
            <p:nvPr/>
          </p:nvCxnSpPr>
          <p:spPr>
            <a:xfrm flipH="1">
              <a:off x="5032694" y="6650925"/>
              <a:ext cx="1382697" cy="13515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Star: 5 Points 24">
            <a:extLst>
              <a:ext uri="{FF2B5EF4-FFF2-40B4-BE49-F238E27FC236}">
                <a16:creationId xmlns:a16="http://schemas.microsoft.com/office/drawing/2014/main" id="{1C80B556-C1D2-4E36-8E34-278D0A5D4B0E}"/>
              </a:ext>
            </a:extLst>
          </p:cNvPr>
          <p:cNvSpPr/>
          <p:nvPr/>
        </p:nvSpPr>
        <p:spPr>
          <a:xfrm>
            <a:off x="4429437" y="4227586"/>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995B7DE-562B-4A2E-1568-8FC3A4A61EA3}"/>
              </a:ext>
            </a:extLst>
          </p:cNvPr>
          <p:cNvSpPr/>
          <p:nvPr/>
        </p:nvSpPr>
        <p:spPr>
          <a:xfrm>
            <a:off x="3886200" y="3657600"/>
            <a:ext cx="1146494" cy="61327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979745B0-674B-8BB3-510A-DC379D5D308D}"/>
              </a:ext>
            </a:extLst>
          </p:cNvPr>
          <p:cNvSpPr/>
          <p:nvPr/>
        </p:nvSpPr>
        <p:spPr>
          <a:xfrm>
            <a:off x="3458151" y="4191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D2D24C6-81FE-BFAF-5DD8-DEDC2E90CEE2}"/>
              </a:ext>
            </a:extLst>
          </p:cNvPr>
          <p:cNvSpPr/>
          <p:nvPr/>
        </p:nvSpPr>
        <p:spPr>
          <a:xfrm>
            <a:off x="1752600" y="4625745"/>
            <a:ext cx="1344967"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EE75E1D6-EEFA-7847-0100-12833406BAFD}"/>
              </a:ext>
            </a:extLst>
          </p:cNvPr>
          <p:cNvSpPr/>
          <p:nvPr/>
        </p:nvSpPr>
        <p:spPr>
          <a:xfrm>
            <a:off x="48674" y="6009487"/>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F3D840-FA89-4346-64FF-656DAEDE5BA1}"/>
              </a:ext>
            </a:extLst>
          </p:cNvPr>
          <p:cNvSpPr/>
          <p:nvPr/>
        </p:nvSpPr>
        <p:spPr>
          <a:xfrm>
            <a:off x="384603" y="5293708"/>
            <a:ext cx="1146494"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5">
            <a:extLst>
              <a:ext uri="{FF2B5EF4-FFF2-40B4-BE49-F238E27FC236}">
                <a16:creationId xmlns:a16="http://schemas.microsoft.com/office/drawing/2014/main" id="{843B915B-31D3-A522-A433-E9B47500172D}"/>
              </a:ext>
            </a:extLst>
          </p:cNvPr>
          <p:cNvSpPr txBox="1"/>
          <p:nvPr/>
        </p:nvSpPr>
        <p:spPr>
          <a:xfrm>
            <a:off x="2743200" y="7203"/>
            <a:ext cx="400739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Everglades NP</a:t>
            </a:r>
          </a:p>
        </p:txBody>
      </p:sp>
    </p:spTree>
    <p:extLst>
      <p:ext uri="{BB962C8B-B14F-4D97-AF65-F5344CB8AC3E}">
        <p14:creationId xmlns:p14="http://schemas.microsoft.com/office/powerpoint/2010/main" val="11596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xit" presetSubtype="0" fill="hold" grpId="0" nodeType="afterEffect">
                                  <p:stCondLst>
                                    <p:cond delay="0"/>
                                  </p:stCondLst>
                                  <p:childTnLst>
                                    <p:animEffect transition="out" filter="fade">
                                      <p:cBhvr>
                                        <p:cTn id="6" dur="800" accel="100000">
                                          <p:stCondLst>
                                            <p:cond delay="200"/>
                                          </p:stCondLst>
                                        </p:cTn>
                                        <p:tgtEl>
                                          <p:spTgt spid="6"/>
                                        </p:tgtEl>
                                      </p:cBhvr>
                                    </p:animEffect>
                                    <p:anim calcmode="lin" valueType="num">
                                      <p:cBhvr>
                                        <p:cTn id="7"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8" dur="200" decel="100000"/>
                                        <p:tgtEl>
                                          <p:spTgt spid="6"/>
                                        </p:tgtEl>
                                        <p:attrNameLst>
                                          <p:attrName>ppt_x</p:attrName>
                                        </p:attrNameLst>
                                      </p:cBhvr>
                                      <p:tavLst>
                                        <p:tav tm="0">
                                          <p:val>
                                            <p:strVal val="ppt_x"/>
                                          </p:val>
                                        </p:tav>
                                        <p:tav tm="100000">
                                          <p:val>
                                            <p:strVal val="ppt_x-0.05"/>
                                          </p:val>
                                        </p:tav>
                                      </p:tavLst>
                                    </p:anim>
                                    <p:anim calcmode="lin" valueType="num">
                                      <p:cBhvr>
                                        <p:cTn id="9" dur="200" decel="100000"/>
                                        <p:tgtEl>
                                          <p:spTgt spid="6"/>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6"/>
                                        </p:tgtEl>
                                        <p:attrNameLst>
                                          <p:attrName>ppt_y</p:attrName>
                                        </p:attrNameLst>
                                      </p:cBhvr>
                                      <p:tavLst>
                                        <p:tav tm="0">
                                          <p:val>
                                            <p:strVal val="ppt_y"/>
                                          </p:val>
                                        </p:tav>
                                        <p:tav tm="100000">
                                          <p:val>
                                            <p:strVal val="ppt_y-0.4-0.1"/>
                                          </p:val>
                                        </p:tav>
                                      </p:tavLst>
                                    </p:anim>
                                    <p:set>
                                      <p:cBhvr>
                                        <p:cTn id="12" dur="1" fill="hold">
                                          <p:stCondLst>
                                            <p:cond delay="999"/>
                                          </p:stCondLst>
                                        </p:cTn>
                                        <p:tgtEl>
                                          <p:spTgt spid="6"/>
                                        </p:tgtEl>
                                        <p:attrNameLst>
                                          <p:attrName>style.visibility</p:attrName>
                                        </p:attrNameLst>
                                      </p:cBhvr>
                                      <p:to>
                                        <p:strVal val="hidden"/>
                                      </p:to>
                                    </p:set>
                                  </p:childTnLst>
                                </p:cTn>
                              </p:par>
                              <p:par>
                                <p:cTn id="13" presetID="30" presetClass="exit" presetSubtype="0" fill="hold" grpId="0" nodeType="withEffect">
                                  <p:stCondLst>
                                    <p:cond delay="0"/>
                                  </p:stCondLst>
                                  <p:childTnLst>
                                    <p:animEffect transition="out" filter="fade">
                                      <p:cBhvr>
                                        <p:cTn id="14" dur="800" accel="100000">
                                          <p:stCondLst>
                                            <p:cond delay="200"/>
                                          </p:stCondLst>
                                        </p:cTn>
                                        <p:tgtEl>
                                          <p:spTgt spid="5"/>
                                        </p:tgtEl>
                                      </p:cBhvr>
                                    </p:animEffect>
                                    <p:anim calcmode="lin" valueType="num">
                                      <p:cBhvr>
                                        <p:cTn id="15" dur="800" accel="100000">
                                          <p:stCondLst>
                                            <p:cond delay="200"/>
                                          </p:stCondLst>
                                        </p:cTn>
                                        <p:tgtEl>
                                          <p:spTgt spid="5"/>
                                        </p:tgtEl>
                                        <p:attrNameLst>
                                          <p:attrName>style.rotation</p:attrName>
                                        </p:attrNameLst>
                                      </p:cBhvr>
                                      <p:tavLst>
                                        <p:tav tm="0">
                                          <p:val>
                                            <p:fltVal val="0"/>
                                          </p:val>
                                        </p:tav>
                                        <p:tav tm="100000">
                                          <p:val>
                                            <p:fltVal val="-90"/>
                                          </p:val>
                                        </p:tav>
                                      </p:tavLst>
                                    </p:anim>
                                    <p:anim calcmode="lin" valueType="num">
                                      <p:cBhvr>
                                        <p:cTn id="16" dur="200" decel="100000"/>
                                        <p:tgtEl>
                                          <p:spTgt spid="5"/>
                                        </p:tgtEl>
                                        <p:attrNameLst>
                                          <p:attrName>ppt_x</p:attrName>
                                        </p:attrNameLst>
                                      </p:cBhvr>
                                      <p:tavLst>
                                        <p:tav tm="0">
                                          <p:val>
                                            <p:strVal val="ppt_x"/>
                                          </p:val>
                                        </p:tav>
                                        <p:tav tm="100000">
                                          <p:val>
                                            <p:strVal val="ppt_x-0.05"/>
                                          </p:val>
                                        </p:tav>
                                      </p:tavLst>
                                    </p:anim>
                                    <p:anim calcmode="lin" valueType="num">
                                      <p:cBhvr>
                                        <p:cTn id="17" dur="200" decel="100000"/>
                                        <p:tgtEl>
                                          <p:spTgt spid="5"/>
                                        </p:tgtEl>
                                        <p:attrNameLst>
                                          <p:attrName>ppt_y</p:attrName>
                                        </p:attrNameLst>
                                      </p:cBhvr>
                                      <p:tavLst>
                                        <p:tav tm="0">
                                          <p:val>
                                            <p:strVal val="ppt_y"/>
                                          </p:val>
                                        </p:tav>
                                        <p:tav tm="100000">
                                          <p:val>
                                            <p:strVal val="ppt_y+0.1"/>
                                          </p:val>
                                        </p:tav>
                                      </p:tavLst>
                                    </p:anim>
                                    <p:anim calcmode="lin" valueType="num">
                                      <p:cBhvr>
                                        <p:cTn id="18" dur="800" accel="100000">
                                          <p:stCondLst>
                                            <p:cond delay="200"/>
                                          </p:stCondLst>
                                        </p:cTn>
                                        <p:tgtEl>
                                          <p:spTgt spid="5"/>
                                        </p:tgtEl>
                                        <p:attrNameLst>
                                          <p:attrName>ppt_x</p:attrName>
                                        </p:attrNameLst>
                                      </p:cBhvr>
                                      <p:tavLst>
                                        <p:tav tm="0">
                                          <p:val>
                                            <p:strVal val="ppt_x"/>
                                          </p:val>
                                        </p:tav>
                                        <p:tav tm="100000">
                                          <p:val>
                                            <p:strVal val="ppt_x+0.4+0.05"/>
                                          </p:val>
                                        </p:tav>
                                      </p:tavLst>
                                    </p:anim>
                                    <p:anim calcmode="lin" valueType="num">
                                      <p:cBhvr>
                                        <p:cTn id="19" dur="800" accel="100000">
                                          <p:stCondLst>
                                            <p:cond delay="200"/>
                                          </p:stCondLst>
                                        </p:cTn>
                                        <p:tgtEl>
                                          <p:spTgt spid="5"/>
                                        </p:tgtEl>
                                        <p:attrNameLst>
                                          <p:attrName>ppt_y</p:attrName>
                                        </p:attrNameLst>
                                      </p:cBhvr>
                                      <p:tavLst>
                                        <p:tav tm="0">
                                          <p:val>
                                            <p:strVal val="ppt_y"/>
                                          </p:val>
                                        </p:tav>
                                        <p:tav tm="100000">
                                          <p:val>
                                            <p:strVal val="ppt_y-0.4-0.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1000"/>
                                        <p:tgtEl>
                                          <p:spTgt spid="13"/>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par>
                                <p:cTn id="41" presetID="10" presetClass="exit" presetSubtype="0" fill="hold" grpId="1" nodeType="withEffect">
                                  <p:stCondLst>
                                    <p:cond delay="50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xit" presetSubtype="0" fill="hold" grpId="1" nodeType="withEffect">
                                  <p:stCondLst>
                                    <p:cond delay="500"/>
                                  </p:stCondLst>
                                  <p:childTnLst>
                                    <p:animEffect transition="out" filter="fad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1000"/>
                                        <p:tgtEl>
                                          <p:spTgt spid="2"/>
                                        </p:tgtEl>
                                      </p:cBhvr>
                                    </p:animEffect>
                                    <p:set>
                                      <p:cBhvr>
                                        <p:cTn id="52" dur="1" fill="hold">
                                          <p:stCondLst>
                                            <p:cond delay="999"/>
                                          </p:stCondLst>
                                        </p:cTn>
                                        <p:tgtEl>
                                          <p:spTgt spid="2"/>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1000"/>
                                        <p:tgtEl>
                                          <p:spTgt spid="13"/>
                                        </p:tgtEl>
                                      </p:cBhvr>
                                    </p:animEffect>
                                    <p:set>
                                      <p:cBhvr>
                                        <p:cTn id="55" dur="1" fill="hold">
                                          <p:stCondLst>
                                            <p:cond delay="999"/>
                                          </p:stCondLst>
                                        </p:cTn>
                                        <p:tgtEl>
                                          <p:spTgt spid="13"/>
                                        </p:tgtEl>
                                        <p:attrNameLst>
                                          <p:attrName>style.visibility</p:attrName>
                                        </p:attrNameLst>
                                      </p:cBhvr>
                                      <p:to>
                                        <p:strVal val="hidden"/>
                                      </p:to>
                                    </p:set>
                                  </p:childTnLst>
                                </p:cTn>
                              </p:par>
                            </p:childTnLst>
                          </p:cTn>
                        </p:par>
                        <p:par>
                          <p:cTn id="56" fill="hold">
                            <p:stCondLst>
                              <p:cond delay="1500"/>
                            </p:stCondLst>
                            <p:childTnLst>
                              <p:par>
                                <p:cTn id="57" presetID="10" presetClass="exit" presetSubtype="0" fill="hold" grpId="0" nodeType="after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Effect transition="in" filter="fade">
                                      <p:cBhvr>
                                        <p:cTn id="64" dur="10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3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800" decel="100000"/>
                                        <p:tgtEl>
                                          <p:spTgt spid="25"/>
                                        </p:tgtEl>
                                      </p:cBhvr>
                                    </p:animEffect>
                                    <p:anim calcmode="lin" valueType="num">
                                      <p:cBhvr>
                                        <p:cTn id="70" dur="800" decel="100000" fill="hold"/>
                                        <p:tgtEl>
                                          <p:spTgt spid="25"/>
                                        </p:tgtEl>
                                        <p:attrNameLst>
                                          <p:attrName>style.rotation</p:attrName>
                                        </p:attrNameLst>
                                      </p:cBhvr>
                                      <p:tavLst>
                                        <p:tav tm="0">
                                          <p:val>
                                            <p:fltVal val="-90"/>
                                          </p:val>
                                        </p:tav>
                                        <p:tav tm="100000">
                                          <p:val>
                                            <p:fltVal val="0"/>
                                          </p:val>
                                        </p:tav>
                                      </p:tavLst>
                                    </p:anim>
                                    <p:anim calcmode="lin" valueType="num">
                                      <p:cBhvr>
                                        <p:cTn id="71" dur="800" decel="100000" fill="hold"/>
                                        <p:tgtEl>
                                          <p:spTgt spid="25"/>
                                        </p:tgtEl>
                                        <p:attrNameLst>
                                          <p:attrName>ppt_x</p:attrName>
                                        </p:attrNameLst>
                                      </p:cBhvr>
                                      <p:tavLst>
                                        <p:tav tm="0">
                                          <p:val>
                                            <p:strVal val="#ppt_x+0.4"/>
                                          </p:val>
                                        </p:tav>
                                        <p:tav tm="100000">
                                          <p:val>
                                            <p:strVal val="#ppt_x-0.05"/>
                                          </p:val>
                                        </p:tav>
                                      </p:tavLst>
                                    </p:anim>
                                    <p:anim calcmode="lin" valueType="num">
                                      <p:cBhvr>
                                        <p:cTn id="72" dur="800" decel="100000" fill="hold"/>
                                        <p:tgtEl>
                                          <p:spTgt spid="25"/>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1000" fill="hold"/>
                                        <p:tgtEl>
                                          <p:spTgt spid="27"/>
                                        </p:tgtEl>
                                        <p:attrNameLst>
                                          <p:attrName>ppt_w</p:attrName>
                                        </p:attrNameLst>
                                      </p:cBhvr>
                                      <p:tavLst>
                                        <p:tav tm="0">
                                          <p:val>
                                            <p:fltVal val="0"/>
                                          </p:val>
                                        </p:tav>
                                        <p:tav tm="100000">
                                          <p:val>
                                            <p:strVal val="#ppt_w"/>
                                          </p:val>
                                        </p:tav>
                                      </p:tavLst>
                                    </p:anim>
                                    <p:anim calcmode="lin" valueType="num">
                                      <p:cBhvr>
                                        <p:cTn id="79" dur="1000" fill="hold"/>
                                        <p:tgtEl>
                                          <p:spTgt spid="27"/>
                                        </p:tgtEl>
                                        <p:attrNameLst>
                                          <p:attrName>ppt_h</p:attrName>
                                        </p:attrNameLst>
                                      </p:cBhvr>
                                      <p:tavLst>
                                        <p:tav tm="0">
                                          <p:val>
                                            <p:fltVal val="0"/>
                                          </p:val>
                                        </p:tav>
                                        <p:tav tm="100000">
                                          <p:val>
                                            <p:strVal val="#ppt_h"/>
                                          </p:val>
                                        </p:tav>
                                      </p:tavLst>
                                    </p:anim>
                                    <p:animEffect transition="in" filter="fade">
                                      <p:cBhvr>
                                        <p:cTn id="80" dur="10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800" decel="100000"/>
                                        <p:tgtEl>
                                          <p:spTgt spid="28"/>
                                        </p:tgtEl>
                                      </p:cBhvr>
                                    </p:animEffect>
                                    <p:anim calcmode="lin" valueType="num">
                                      <p:cBhvr>
                                        <p:cTn id="86" dur="800" decel="100000" fill="hold"/>
                                        <p:tgtEl>
                                          <p:spTgt spid="28"/>
                                        </p:tgtEl>
                                        <p:attrNameLst>
                                          <p:attrName>style.rotation</p:attrName>
                                        </p:attrNameLst>
                                      </p:cBhvr>
                                      <p:tavLst>
                                        <p:tav tm="0">
                                          <p:val>
                                            <p:fltVal val="-90"/>
                                          </p:val>
                                        </p:tav>
                                        <p:tav tm="100000">
                                          <p:val>
                                            <p:fltVal val="0"/>
                                          </p:val>
                                        </p:tav>
                                      </p:tavLst>
                                    </p:anim>
                                    <p:anim calcmode="lin" valueType="num">
                                      <p:cBhvr>
                                        <p:cTn id="87" dur="800" decel="100000" fill="hold"/>
                                        <p:tgtEl>
                                          <p:spTgt spid="28"/>
                                        </p:tgtEl>
                                        <p:attrNameLst>
                                          <p:attrName>ppt_x</p:attrName>
                                        </p:attrNameLst>
                                      </p:cBhvr>
                                      <p:tavLst>
                                        <p:tav tm="0">
                                          <p:val>
                                            <p:strVal val="#ppt_x+0.4"/>
                                          </p:val>
                                        </p:tav>
                                        <p:tav tm="100000">
                                          <p:val>
                                            <p:strVal val="#ppt_x-0.05"/>
                                          </p:val>
                                        </p:tav>
                                      </p:tavLst>
                                    </p:anim>
                                    <p:anim calcmode="lin" valueType="num">
                                      <p:cBhvr>
                                        <p:cTn id="88" dur="800" decel="100000" fill="hold"/>
                                        <p:tgtEl>
                                          <p:spTgt spid="28"/>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91" fill="hold">
                            <p:stCondLst>
                              <p:cond delay="1000"/>
                            </p:stCondLst>
                            <p:childTnLst>
                              <p:par>
                                <p:cTn id="92" presetID="53" presetClass="entr" presetSubtype="16"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1000" fill="hold"/>
                                        <p:tgtEl>
                                          <p:spTgt spid="29"/>
                                        </p:tgtEl>
                                        <p:attrNameLst>
                                          <p:attrName>ppt_w</p:attrName>
                                        </p:attrNameLst>
                                      </p:cBhvr>
                                      <p:tavLst>
                                        <p:tav tm="0">
                                          <p:val>
                                            <p:fltVal val="0"/>
                                          </p:val>
                                        </p:tav>
                                        <p:tav tm="100000">
                                          <p:val>
                                            <p:strVal val="#ppt_w"/>
                                          </p:val>
                                        </p:tav>
                                      </p:tavLst>
                                    </p:anim>
                                    <p:anim calcmode="lin" valueType="num">
                                      <p:cBhvr>
                                        <p:cTn id="95" dur="1000" fill="hold"/>
                                        <p:tgtEl>
                                          <p:spTgt spid="29"/>
                                        </p:tgtEl>
                                        <p:attrNameLst>
                                          <p:attrName>ppt_h</p:attrName>
                                        </p:attrNameLst>
                                      </p:cBhvr>
                                      <p:tavLst>
                                        <p:tav tm="0">
                                          <p:val>
                                            <p:fltVal val="0"/>
                                          </p:val>
                                        </p:tav>
                                        <p:tav tm="100000">
                                          <p:val>
                                            <p:strVal val="#ppt_h"/>
                                          </p:val>
                                        </p:tav>
                                      </p:tavLst>
                                    </p:anim>
                                    <p:animEffect transition="in" filter="fade">
                                      <p:cBhvr>
                                        <p:cTn id="96" dur="10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30"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800" decel="100000"/>
                                        <p:tgtEl>
                                          <p:spTgt spid="30"/>
                                        </p:tgtEl>
                                      </p:cBhvr>
                                    </p:animEffect>
                                    <p:anim calcmode="lin" valueType="num">
                                      <p:cBhvr>
                                        <p:cTn id="102" dur="800" decel="100000" fill="hold"/>
                                        <p:tgtEl>
                                          <p:spTgt spid="30"/>
                                        </p:tgtEl>
                                        <p:attrNameLst>
                                          <p:attrName>style.rotation</p:attrName>
                                        </p:attrNameLst>
                                      </p:cBhvr>
                                      <p:tavLst>
                                        <p:tav tm="0">
                                          <p:val>
                                            <p:fltVal val="-90"/>
                                          </p:val>
                                        </p:tav>
                                        <p:tav tm="100000">
                                          <p:val>
                                            <p:fltVal val="0"/>
                                          </p:val>
                                        </p:tav>
                                      </p:tavLst>
                                    </p:anim>
                                    <p:anim calcmode="lin" valueType="num">
                                      <p:cBhvr>
                                        <p:cTn id="103" dur="800" decel="100000" fill="hold"/>
                                        <p:tgtEl>
                                          <p:spTgt spid="30"/>
                                        </p:tgtEl>
                                        <p:attrNameLst>
                                          <p:attrName>ppt_x</p:attrName>
                                        </p:attrNameLst>
                                      </p:cBhvr>
                                      <p:tavLst>
                                        <p:tav tm="0">
                                          <p:val>
                                            <p:strVal val="#ppt_x+0.4"/>
                                          </p:val>
                                        </p:tav>
                                        <p:tav tm="100000">
                                          <p:val>
                                            <p:strVal val="#ppt_x-0.05"/>
                                          </p:val>
                                        </p:tav>
                                      </p:tavLst>
                                    </p:anim>
                                    <p:anim calcmode="lin" valueType="num">
                                      <p:cBhvr>
                                        <p:cTn id="104" dur="800" decel="100000" fill="hold"/>
                                        <p:tgtEl>
                                          <p:spTgt spid="30"/>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07" fill="hold">
                            <p:stCondLst>
                              <p:cond delay="1000"/>
                            </p:stCondLst>
                            <p:childTnLst>
                              <p:par>
                                <p:cTn id="108" presetID="53" presetClass="entr" presetSubtype="16" fill="hold" grpId="0" nodeType="after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p:cTn id="110" dur="1000" fill="hold"/>
                                        <p:tgtEl>
                                          <p:spTgt spid="31"/>
                                        </p:tgtEl>
                                        <p:attrNameLst>
                                          <p:attrName>ppt_w</p:attrName>
                                        </p:attrNameLst>
                                      </p:cBhvr>
                                      <p:tavLst>
                                        <p:tav tm="0">
                                          <p:val>
                                            <p:fltVal val="0"/>
                                          </p:val>
                                        </p:tav>
                                        <p:tav tm="100000">
                                          <p:val>
                                            <p:strVal val="#ppt_w"/>
                                          </p:val>
                                        </p:tav>
                                      </p:tavLst>
                                    </p:anim>
                                    <p:anim calcmode="lin" valueType="num">
                                      <p:cBhvr>
                                        <p:cTn id="111" dur="1000" fill="hold"/>
                                        <p:tgtEl>
                                          <p:spTgt spid="31"/>
                                        </p:tgtEl>
                                        <p:attrNameLst>
                                          <p:attrName>ppt_h</p:attrName>
                                        </p:attrNameLst>
                                      </p:cBhvr>
                                      <p:tavLst>
                                        <p:tav tm="0">
                                          <p:val>
                                            <p:fltVal val="0"/>
                                          </p:val>
                                        </p:tav>
                                        <p:tav tm="100000">
                                          <p:val>
                                            <p:strVal val="#ppt_h"/>
                                          </p:val>
                                        </p:tav>
                                      </p:tavLst>
                                    </p:anim>
                                    <p:animEffect transition="in" filter="fade">
                                      <p:cBhvr>
                                        <p:cTn id="112" dur="10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30" presetClass="exit" presetSubtype="0" fill="hold" grpId="1" nodeType="clickEffect">
                                  <p:stCondLst>
                                    <p:cond delay="0"/>
                                  </p:stCondLst>
                                  <p:childTnLst>
                                    <p:animEffect transition="out" filter="fade">
                                      <p:cBhvr>
                                        <p:cTn id="116" dur="800" accel="100000">
                                          <p:stCondLst>
                                            <p:cond delay="200"/>
                                          </p:stCondLst>
                                        </p:cTn>
                                        <p:tgtEl>
                                          <p:spTgt spid="25"/>
                                        </p:tgtEl>
                                      </p:cBhvr>
                                    </p:animEffect>
                                    <p:anim calcmode="lin" valueType="num">
                                      <p:cBhvr>
                                        <p:cTn id="117" dur="800" accel="100000">
                                          <p:stCondLst>
                                            <p:cond delay="200"/>
                                          </p:stCondLst>
                                        </p:cTn>
                                        <p:tgtEl>
                                          <p:spTgt spid="25"/>
                                        </p:tgtEl>
                                        <p:attrNameLst>
                                          <p:attrName>style.rotation</p:attrName>
                                        </p:attrNameLst>
                                      </p:cBhvr>
                                      <p:tavLst>
                                        <p:tav tm="0">
                                          <p:val>
                                            <p:fltVal val="0"/>
                                          </p:val>
                                        </p:tav>
                                        <p:tav tm="100000">
                                          <p:val>
                                            <p:fltVal val="-90"/>
                                          </p:val>
                                        </p:tav>
                                      </p:tavLst>
                                    </p:anim>
                                    <p:anim calcmode="lin" valueType="num">
                                      <p:cBhvr>
                                        <p:cTn id="118" dur="200" decel="100000"/>
                                        <p:tgtEl>
                                          <p:spTgt spid="25"/>
                                        </p:tgtEl>
                                        <p:attrNameLst>
                                          <p:attrName>ppt_x</p:attrName>
                                        </p:attrNameLst>
                                      </p:cBhvr>
                                      <p:tavLst>
                                        <p:tav tm="0">
                                          <p:val>
                                            <p:strVal val="ppt_x"/>
                                          </p:val>
                                        </p:tav>
                                        <p:tav tm="100000">
                                          <p:val>
                                            <p:strVal val="ppt_x-0.05"/>
                                          </p:val>
                                        </p:tav>
                                      </p:tavLst>
                                    </p:anim>
                                    <p:anim calcmode="lin" valueType="num">
                                      <p:cBhvr>
                                        <p:cTn id="119" dur="200" decel="100000"/>
                                        <p:tgtEl>
                                          <p:spTgt spid="25"/>
                                        </p:tgtEl>
                                        <p:attrNameLst>
                                          <p:attrName>ppt_y</p:attrName>
                                        </p:attrNameLst>
                                      </p:cBhvr>
                                      <p:tavLst>
                                        <p:tav tm="0">
                                          <p:val>
                                            <p:strVal val="ppt_y"/>
                                          </p:val>
                                        </p:tav>
                                        <p:tav tm="100000">
                                          <p:val>
                                            <p:strVal val="ppt_y+0.1"/>
                                          </p:val>
                                        </p:tav>
                                      </p:tavLst>
                                    </p:anim>
                                    <p:anim calcmode="lin" valueType="num">
                                      <p:cBhvr>
                                        <p:cTn id="120" dur="800" accel="100000">
                                          <p:stCondLst>
                                            <p:cond delay="200"/>
                                          </p:stCondLst>
                                        </p:cTn>
                                        <p:tgtEl>
                                          <p:spTgt spid="25"/>
                                        </p:tgtEl>
                                        <p:attrNameLst>
                                          <p:attrName>ppt_x</p:attrName>
                                        </p:attrNameLst>
                                      </p:cBhvr>
                                      <p:tavLst>
                                        <p:tav tm="0">
                                          <p:val>
                                            <p:strVal val="ppt_x"/>
                                          </p:val>
                                        </p:tav>
                                        <p:tav tm="100000">
                                          <p:val>
                                            <p:strVal val="ppt_x+0.4+0.05"/>
                                          </p:val>
                                        </p:tav>
                                      </p:tavLst>
                                    </p:anim>
                                    <p:anim calcmode="lin" valueType="num">
                                      <p:cBhvr>
                                        <p:cTn id="121" dur="800" accel="100000">
                                          <p:stCondLst>
                                            <p:cond delay="200"/>
                                          </p:stCondLst>
                                        </p:cTn>
                                        <p:tgtEl>
                                          <p:spTgt spid="25"/>
                                        </p:tgtEl>
                                        <p:attrNameLst>
                                          <p:attrName>ppt_y</p:attrName>
                                        </p:attrNameLst>
                                      </p:cBhvr>
                                      <p:tavLst>
                                        <p:tav tm="0">
                                          <p:val>
                                            <p:strVal val="ppt_y"/>
                                          </p:val>
                                        </p:tav>
                                        <p:tav tm="100000">
                                          <p:val>
                                            <p:strVal val="ppt_y-0.4-0.1"/>
                                          </p:val>
                                        </p:tav>
                                      </p:tavLst>
                                    </p:anim>
                                    <p:set>
                                      <p:cBhvr>
                                        <p:cTn id="122" dur="1" fill="hold">
                                          <p:stCondLst>
                                            <p:cond delay="999"/>
                                          </p:stCondLst>
                                        </p:cTn>
                                        <p:tgtEl>
                                          <p:spTgt spid="25"/>
                                        </p:tgtEl>
                                        <p:attrNameLst>
                                          <p:attrName>style.visibility</p:attrName>
                                        </p:attrNameLst>
                                      </p:cBhvr>
                                      <p:to>
                                        <p:strVal val="hidden"/>
                                      </p:to>
                                    </p:set>
                                  </p:childTnLst>
                                </p:cTn>
                              </p:par>
                              <p:par>
                                <p:cTn id="123" presetID="30" presetClass="exit" presetSubtype="0" fill="hold" grpId="1" nodeType="withEffect">
                                  <p:stCondLst>
                                    <p:cond delay="0"/>
                                  </p:stCondLst>
                                  <p:childTnLst>
                                    <p:animEffect transition="out" filter="fade">
                                      <p:cBhvr>
                                        <p:cTn id="124" dur="800" accel="100000">
                                          <p:stCondLst>
                                            <p:cond delay="200"/>
                                          </p:stCondLst>
                                        </p:cTn>
                                        <p:tgtEl>
                                          <p:spTgt spid="27"/>
                                        </p:tgtEl>
                                      </p:cBhvr>
                                    </p:animEffect>
                                    <p:anim calcmode="lin" valueType="num">
                                      <p:cBhvr>
                                        <p:cTn id="125" dur="800" accel="100000">
                                          <p:stCondLst>
                                            <p:cond delay="200"/>
                                          </p:stCondLst>
                                        </p:cTn>
                                        <p:tgtEl>
                                          <p:spTgt spid="27"/>
                                        </p:tgtEl>
                                        <p:attrNameLst>
                                          <p:attrName>style.rotation</p:attrName>
                                        </p:attrNameLst>
                                      </p:cBhvr>
                                      <p:tavLst>
                                        <p:tav tm="0">
                                          <p:val>
                                            <p:fltVal val="0"/>
                                          </p:val>
                                        </p:tav>
                                        <p:tav tm="100000">
                                          <p:val>
                                            <p:fltVal val="-90"/>
                                          </p:val>
                                        </p:tav>
                                      </p:tavLst>
                                    </p:anim>
                                    <p:anim calcmode="lin" valueType="num">
                                      <p:cBhvr>
                                        <p:cTn id="126" dur="200" decel="100000"/>
                                        <p:tgtEl>
                                          <p:spTgt spid="27"/>
                                        </p:tgtEl>
                                        <p:attrNameLst>
                                          <p:attrName>ppt_x</p:attrName>
                                        </p:attrNameLst>
                                      </p:cBhvr>
                                      <p:tavLst>
                                        <p:tav tm="0">
                                          <p:val>
                                            <p:strVal val="ppt_x"/>
                                          </p:val>
                                        </p:tav>
                                        <p:tav tm="100000">
                                          <p:val>
                                            <p:strVal val="ppt_x-0.05"/>
                                          </p:val>
                                        </p:tav>
                                      </p:tavLst>
                                    </p:anim>
                                    <p:anim calcmode="lin" valueType="num">
                                      <p:cBhvr>
                                        <p:cTn id="127" dur="200" decel="100000"/>
                                        <p:tgtEl>
                                          <p:spTgt spid="27"/>
                                        </p:tgtEl>
                                        <p:attrNameLst>
                                          <p:attrName>ppt_y</p:attrName>
                                        </p:attrNameLst>
                                      </p:cBhvr>
                                      <p:tavLst>
                                        <p:tav tm="0">
                                          <p:val>
                                            <p:strVal val="ppt_y"/>
                                          </p:val>
                                        </p:tav>
                                        <p:tav tm="100000">
                                          <p:val>
                                            <p:strVal val="ppt_y+0.1"/>
                                          </p:val>
                                        </p:tav>
                                      </p:tavLst>
                                    </p:anim>
                                    <p:anim calcmode="lin" valueType="num">
                                      <p:cBhvr>
                                        <p:cTn id="128" dur="800" accel="100000">
                                          <p:stCondLst>
                                            <p:cond delay="200"/>
                                          </p:stCondLst>
                                        </p:cTn>
                                        <p:tgtEl>
                                          <p:spTgt spid="27"/>
                                        </p:tgtEl>
                                        <p:attrNameLst>
                                          <p:attrName>ppt_x</p:attrName>
                                        </p:attrNameLst>
                                      </p:cBhvr>
                                      <p:tavLst>
                                        <p:tav tm="0">
                                          <p:val>
                                            <p:strVal val="ppt_x"/>
                                          </p:val>
                                        </p:tav>
                                        <p:tav tm="100000">
                                          <p:val>
                                            <p:strVal val="ppt_x+0.4+0.05"/>
                                          </p:val>
                                        </p:tav>
                                      </p:tavLst>
                                    </p:anim>
                                    <p:anim calcmode="lin" valueType="num">
                                      <p:cBhvr>
                                        <p:cTn id="129" dur="800" accel="100000">
                                          <p:stCondLst>
                                            <p:cond delay="200"/>
                                          </p:stCondLst>
                                        </p:cTn>
                                        <p:tgtEl>
                                          <p:spTgt spid="27"/>
                                        </p:tgtEl>
                                        <p:attrNameLst>
                                          <p:attrName>ppt_y</p:attrName>
                                        </p:attrNameLst>
                                      </p:cBhvr>
                                      <p:tavLst>
                                        <p:tav tm="0">
                                          <p:val>
                                            <p:strVal val="ppt_y"/>
                                          </p:val>
                                        </p:tav>
                                        <p:tav tm="100000">
                                          <p:val>
                                            <p:strVal val="ppt_y-0.4-0.1"/>
                                          </p:val>
                                        </p:tav>
                                      </p:tavLst>
                                    </p:anim>
                                    <p:set>
                                      <p:cBhvr>
                                        <p:cTn id="130" dur="1" fill="hold">
                                          <p:stCondLst>
                                            <p:cond delay="999"/>
                                          </p:stCondLst>
                                        </p:cTn>
                                        <p:tgtEl>
                                          <p:spTgt spid="27"/>
                                        </p:tgtEl>
                                        <p:attrNameLst>
                                          <p:attrName>style.visibility</p:attrName>
                                        </p:attrNameLst>
                                      </p:cBhvr>
                                      <p:to>
                                        <p:strVal val="hidden"/>
                                      </p:to>
                                    </p:set>
                                  </p:childTnLst>
                                </p:cTn>
                              </p:par>
                              <p:par>
                                <p:cTn id="131" presetID="30" presetClass="exit" presetSubtype="0" fill="hold" grpId="1" nodeType="withEffect">
                                  <p:stCondLst>
                                    <p:cond delay="0"/>
                                  </p:stCondLst>
                                  <p:childTnLst>
                                    <p:animEffect transition="out" filter="fade">
                                      <p:cBhvr>
                                        <p:cTn id="132" dur="800" accel="100000">
                                          <p:stCondLst>
                                            <p:cond delay="200"/>
                                          </p:stCondLst>
                                        </p:cTn>
                                        <p:tgtEl>
                                          <p:spTgt spid="30"/>
                                        </p:tgtEl>
                                      </p:cBhvr>
                                    </p:animEffect>
                                    <p:anim calcmode="lin" valueType="num">
                                      <p:cBhvr>
                                        <p:cTn id="133" dur="800" accel="100000">
                                          <p:stCondLst>
                                            <p:cond delay="200"/>
                                          </p:stCondLst>
                                        </p:cTn>
                                        <p:tgtEl>
                                          <p:spTgt spid="30"/>
                                        </p:tgtEl>
                                        <p:attrNameLst>
                                          <p:attrName>style.rotation</p:attrName>
                                        </p:attrNameLst>
                                      </p:cBhvr>
                                      <p:tavLst>
                                        <p:tav tm="0">
                                          <p:val>
                                            <p:fltVal val="0"/>
                                          </p:val>
                                        </p:tav>
                                        <p:tav tm="100000">
                                          <p:val>
                                            <p:fltVal val="-90"/>
                                          </p:val>
                                        </p:tav>
                                      </p:tavLst>
                                    </p:anim>
                                    <p:anim calcmode="lin" valueType="num">
                                      <p:cBhvr>
                                        <p:cTn id="134" dur="200" decel="100000"/>
                                        <p:tgtEl>
                                          <p:spTgt spid="30"/>
                                        </p:tgtEl>
                                        <p:attrNameLst>
                                          <p:attrName>ppt_x</p:attrName>
                                        </p:attrNameLst>
                                      </p:cBhvr>
                                      <p:tavLst>
                                        <p:tav tm="0">
                                          <p:val>
                                            <p:strVal val="ppt_x"/>
                                          </p:val>
                                        </p:tav>
                                        <p:tav tm="100000">
                                          <p:val>
                                            <p:strVal val="ppt_x-0.05"/>
                                          </p:val>
                                        </p:tav>
                                      </p:tavLst>
                                    </p:anim>
                                    <p:anim calcmode="lin" valueType="num">
                                      <p:cBhvr>
                                        <p:cTn id="135" dur="200" decel="100000"/>
                                        <p:tgtEl>
                                          <p:spTgt spid="30"/>
                                        </p:tgtEl>
                                        <p:attrNameLst>
                                          <p:attrName>ppt_y</p:attrName>
                                        </p:attrNameLst>
                                      </p:cBhvr>
                                      <p:tavLst>
                                        <p:tav tm="0">
                                          <p:val>
                                            <p:strVal val="ppt_y"/>
                                          </p:val>
                                        </p:tav>
                                        <p:tav tm="100000">
                                          <p:val>
                                            <p:strVal val="ppt_y+0.1"/>
                                          </p:val>
                                        </p:tav>
                                      </p:tavLst>
                                    </p:anim>
                                    <p:anim calcmode="lin" valueType="num">
                                      <p:cBhvr>
                                        <p:cTn id="136" dur="800" accel="100000">
                                          <p:stCondLst>
                                            <p:cond delay="200"/>
                                          </p:stCondLst>
                                        </p:cTn>
                                        <p:tgtEl>
                                          <p:spTgt spid="30"/>
                                        </p:tgtEl>
                                        <p:attrNameLst>
                                          <p:attrName>ppt_x</p:attrName>
                                        </p:attrNameLst>
                                      </p:cBhvr>
                                      <p:tavLst>
                                        <p:tav tm="0">
                                          <p:val>
                                            <p:strVal val="ppt_x"/>
                                          </p:val>
                                        </p:tav>
                                        <p:tav tm="100000">
                                          <p:val>
                                            <p:strVal val="ppt_x+0.4+0.05"/>
                                          </p:val>
                                        </p:tav>
                                      </p:tavLst>
                                    </p:anim>
                                    <p:anim calcmode="lin" valueType="num">
                                      <p:cBhvr>
                                        <p:cTn id="137" dur="800" accel="100000">
                                          <p:stCondLst>
                                            <p:cond delay="200"/>
                                          </p:stCondLst>
                                        </p:cTn>
                                        <p:tgtEl>
                                          <p:spTgt spid="30"/>
                                        </p:tgtEl>
                                        <p:attrNameLst>
                                          <p:attrName>ppt_y</p:attrName>
                                        </p:attrNameLst>
                                      </p:cBhvr>
                                      <p:tavLst>
                                        <p:tav tm="0">
                                          <p:val>
                                            <p:strVal val="ppt_y"/>
                                          </p:val>
                                        </p:tav>
                                        <p:tav tm="100000">
                                          <p:val>
                                            <p:strVal val="ppt_y-0.4-0.1"/>
                                          </p:val>
                                        </p:tav>
                                      </p:tavLst>
                                    </p:anim>
                                    <p:set>
                                      <p:cBhvr>
                                        <p:cTn id="138" dur="1" fill="hold">
                                          <p:stCondLst>
                                            <p:cond delay="999"/>
                                          </p:stCondLst>
                                        </p:cTn>
                                        <p:tgtEl>
                                          <p:spTgt spid="30"/>
                                        </p:tgtEl>
                                        <p:attrNameLst>
                                          <p:attrName>style.visibility</p:attrName>
                                        </p:attrNameLst>
                                      </p:cBhvr>
                                      <p:to>
                                        <p:strVal val="hidden"/>
                                      </p:to>
                                    </p:set>
                                  </p:childTnLst>
                                </p:cTn>
                              </p:par>
                              <p:par>
                                <p:cTn id="139" presetID="30" presetClass="exit" presetSubtype="0" fill="hold" grpId="1" nodeType="withEffect">
                                  <p:stCondLst>
                                    <p:cond delay="0"/>
                                  </p:stCondLst>
                                  <p:childTnLst>
                                    <p:animEffect transition="out" filter="fade">
                                      <p:cBhvr>
                                        <p:cTn id="140" dur="800" accel="100000">
                                          <p:stCondLst>
                                            <p:cond delay="200"/>
                                          </p:stCondLst>
                                        </p:cTn>
                                        <p:tgtEl>
                                          <p:spTgt spid="31"/>
                                        </p:tgtEl>
                                      </p:cBhvr>
                                    </p:animEffect>
                                    <p:anim calcmode="lin" valueType="num">
                                      <p:cBhvr>
                                        <p:cTn id="141" dur="800" accel="100000">
                                          <p:stCondLst>
                                            <p:cond delay="200"/>
                                          </p:stCondLst>
                                        </p:cTn>
                                        <p:tgtEl>
                                          <p:spTgt spid="31"/>
                                        </p:tgtEl>
                                        <p:attrNameLst>
                                          <p:attrName>style.rotation</p:attrName>
                                        </p:attrNameLst>
                                      </p:cBhvr>
                                      <p:tavLst>
                                        <p:tav tm="0">
                                          <p:val>
                                            <p:fltVal val="0"/>
                                          </p:val>
                                        </p:tav>
                                        <p:tav tm="100000">
                                          <p:val>
                                            <p:fltVal val="-90"/>
                                          </p:val>
                                        </p:tav>
                                      </p:tavLst>
                                    </p:anim>
                                    <p:anim calcmode="lin" valueType="num">
                                      <p:cBhvr>
                                        <p:cTn id="142" dur="200" decel="100000"/>
                                        <p:tgtEl>
                                          <p:spTgt spid="31"/>
                                        </p:tgtEl>
                                        <p:attrNameLst>
                                          <p:attrName>ppt_x</p:attrName>
                                        </p:attrNameLst>
                                      </p:cBhvr>
                                      <p:tavLst>
                                        <p:tav tm="0">
                                          <p:val>
                                            <p:strVal val="ppt_x"/>
                                          </p:val>
                                        </p:tav>
                                        <p:tav tm="100000">
                                          <p:val>
                                            <p:strVal val="ppt_x-0.05"/>
                                          </p:val>
                                        </p:tav>
                                      </p:tavLst>
                                    </p:anim>
                                    <p:anim calcmode="lin" valueType="num">
                                      <p:cBhvr>
                                        <p:cTn id="143" dur="200" decel="100000"/>
                                        <p:tgtEl>
                                          <p:spTgt spid="31"/>
                                        </p:tgtEl>
                                        <p:attrNameLst>
                                          <p:attrName>ppt_y</p:attrName>
                                        </p:attrNameLst>
                                      </p:cBhvr>
                                      <p:tavLst>
                                        <p:tav tm="0">
                                          <p:val>
                                            <p:strVal val="ppt_y"/>
                                          </p:val>
                                        </p:tav>
                                        <p:tav tm="100000">
                                          <p:val>
                                            <p:strVal val="ppt_y+0.1"/>
                                          </p:val>
                                        </p:tav>
                                      </p:tavLst>
                                    </p:anim>
                                    <p:anim calcmode="lin" valueType="num">
                                      <p:cBhvr>
                                        <p:cTn id="144" dur="800" accel="100000">
                                          <p:stCondLst>
                                            <p:cond delay="200"/>
                                          </p:stCondLst>
                                        </p:cTn>
                                        <p:tgtEl>
                                          <p:spTgt spid="31"/>
                                        </p:tgtEl>
                                        <p:attrNameLst>
                                          <p:attrName>ppt_x</p:attrName>
                                        </p:attrNameLst>
                                      </p:cBhvr>
                                      <p:tavLst>
                                        <p:tav tm="0">
                                          <p:val>
                                            <p:strVal val="ppt_x"/>
                                          </p:val>
                                        </p:tav>
                                        <p:tav tm="100000">
                                          <p:val>
                                            <p:strVal val="ppt_x+0.4+0.05"/>
                                          </p:val>
                                        </p:tav>
                                      </p:tavLst>
                                    </p:anim>
                                    <p:anim calcmode="lin" valueType="num">
                                      <p:cBhvr>
                                        <p:cTn id="145" dur="800" accel="100000">
                                          <p:stCondLst>
                                            <p:cond delay="200"/>
                                          </p:stCondLst>
                                        </p:cTn>
                                        <p:tgtEl>
                                          <p:spTgt spid="31"/>
                                        </p:tgtEl>
                                        <p:attrNameLst>
                                          <p:attrName>ppt_y</p:attrName>
                                        </p:attrNameLst>
                                      </p:cBhvr>
                                      <p:tavLst>
                                        <p:tav tm="0">
                                          <p:val>
                                            <p:strVal val="ppt_y"/>
                                          </p:val>
                                        </p:tav>
                                        <p:tav tm="100000">
                                          <p:val>
                                            <p:strVal val="ppt_y-0.4-0.1"/>
                                          </p:val>
                                        </p:tav>
                                      </p:tavLst>
                                    </p:anim>
                                    <p:set>
                                      <p:cBhvr>
                                        <p:cTn id="146" dur="1" fill="hold">
                                          <p:stCondLst>
                                            <p:cond delay="999"/>
                                          </p:stCondLst>
                                        </p:cTn>
                                        <p:tgtEl>
                                          <p:spTgt spid="31"/>
                                        </p:tgtEl>
                                        <p:attrNameLst>
                                          <p:attrName>style.visibility</p:attrName>
                                        </p:attrNameLst>
                                      </p:cBhvr>
                                      <p:to>
                                        <p:strVal val="hidden"/>
                                      </p:to>
                                    </p:set>
                                  </p:childTnLst>
                                </p:cTn>
                              </p:par>
                            </p:childTnLst>
                          </p:cTn>
                        </p:par>
                        <p:par>
                          <p:cTn id="147" fill="hold">
                            <p:stCondLst>
                              <p:cond delay="1000"/>
                            </p:stCondLst>
                            <p:childTnLst>
                              <p:par>
                                <p:cTn id="148" presetID="42" presetClass="entr" presetSubtype="0" fill="hold" grpId="0" nodeType="afterEffect">
                                  <p:stCondLst>
                                    <p:cond delay="0"/>
                                  </p:stCondLst>
                                  <p:childTnLst>
                                    <p:set>
                                      <p:cBhvr>
                                        <p:cTn id="149" dur="1" fill="hold">
                                          <p:stCondLst>
                                            <p:cond delay="0"/>
                                          </p:stCondLst>
                                        </p:cTn>
                                        <p:tgtEl>
                                          <p:spTgt spid="16"/>
                                        </p:tgtEl>
                                        <p:attrNameLst>
                                          <p:attrName>style.visibility</p:attrName>
                                        </p:attrNameLst>
                                      </p:cBhvr>
                                      <p:to>
                                        <p:strVal val="visible"/>
                                      </p:to>
                                    </p:set>
                                    <p:animEffect transition="in" filter="fade">
                                      <p:cBhvr>
                                        <p:cTn id="150" dur="1000"/>
                                        <p:tgtEl>
                                          <p:spTgt spid="16"/>
                                        </p:tgtEl>
                                      </p:cBhvr>
                                    </p:animEffect>
                                    <p:anim calcmode="lin" valueType="num">
                                      <p:cBhvr>
                                        <p:cTn id="151" dur="1000" fill="hold"/>
                                        <p:tgtEl>
                                          <p:spTgt spid="16"/>
                                        </p:tgtEl>
                                        <p:attrNameLst>
                                          <p:attrName>ppt_x</p:attrName>
                                        </p:attrNameLst>
                                      </p:cBhvr>
                                      <p:tavLst>
                                        <p:tav tm="0">
                                          <p:val>
                                            <p:strVal val="#ppt_x"/>
                                          </p:val>
                                        </p:tav>
                                        <p:tav tm="100000">
                                          <p:val>
                                            <p:strVal val="#ppt_x"/>
                                          </p:val>
                                        </p:tav>
                                      </p:tavLst>
                                    </p:anim>
                                    <p:anim calcmode="lin" valueType="num">
                                      <p:cBhvr>
                                        <p:cTn id="1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10" grpId="0" animBg="1"/>
      <p:bldP spid="9" grpId="0" animBg="1"/>
      <p:bldP spid="11" grpId="0" animBg="1"/>
      <p:bldP spid="11" grpId="1" animBg="1"/>
      <p:bldP spid="12" grpId="0" animBg="1"/>
      <p:bldP spid="12" grpId="1" animBg="1"/>
      <p:bldP spid="25" grpId="0" animBg="1"/>
      <p:bldP spid="25" grpId="1" animBg="1"/>
      <p:bldP spid="27" grpId="0" animBg="1"/>
      <p:bldP spid="27" grpId="1" animBg="1"/>
      <p:bldP spid="28" grpId="0" animBg="1"/>
      <p:bldP spid="29" grpId="0" animBg="1"/>
      <p:bldP spid="30" grpId="0" animBg="1"/>
      <p:bldP spid="30" grpId="1" animBg="1"/>
      <p:bldP spid="31" grpId="0" animBg="1"/>
      <p:bldP spid="31" grpId="1" animBg="1"/>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B34C90FB-FA97-85AC-B641-5852B1478836}"/>
              </a:ext>
            </a:extLst>
          </p:cNvPr>
          <p:cNvSpPr txBox="1"/>
          <p:nvPr/>
        </p:nvSpPr>
        <p:spPr>
          <a:xfrm>
            <a:off x="-24798"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Florida</a:t>
            </a:r>
          </a:p>
        </p:txBody>
      </p:sp>
      <p:pic>
        <p:nvPicPr>
          <p:cNvPr id="2" name="Picture 1">
            <a:extLst>
              <a:ext uri="{FF2B5EF4-FFF2-40B4-BE49-F238E27FC236}">
                <a16:creationId xmlns:a16="http://schemas.microsoft.com/office/drawing/2014/main" id="{7F91FADE-84D5-9EBD-76BF-FB2A7B2FC28A}"/>
              </a:ext>
            </a:extLst>
          </p:cNvPr>
          <p:cNvPicPr>
            <a:picLocks noChangeAspect="1"/>
          </p:cNvPicPr>
          <p:nvPr/>
        </p:nvPicPr>
        <p:blipFill rotWithShape="1">
          <a:blip r:embed="rId3">
            <a:extLst>
              <a:ext uri="{28A0092B-C50C-407E-A947-70E740481C1C}">
                <a14:useLocalDpi xmlns:a14="http://schemas.microsoft.com/office/drawing/2010/main" val="0"/>
              </a:ext>
            </a:extLst>
          </a:blip>
          <a:srcRect t="1766" r="3812"/>
          <a:stretch/>
        </p:blipFill>
        <p:spPr>
          <a:xfrm>
            <a:off x="51401" y="1371600"/>
            <a:ext cx="4981293" cy="5414482"/>
          </a:xfrm>
          <a:prstGeom prst="rect">
            <a:avLst/>
          </a:prstGeom>
          <a:ln w="25400">
            <a:solidFill>
              <a:schemeClr val="tx1"/>
            </a:solidFill>
          </a:ln>
        </p:spPr>
      </p:pic>
      <p:sp>
        <p:nvSpPr>
          <p:cNvPr id="4" name="Star: 5 Points 3">
            <a:extLst>
              <a:ext uri="{FF2B5EF4-FFF2-40B4-BE49-F238E27FC236}">
                <a16:creationId xmlns:a16="http://schemas.microsoft.com/office/drawing/2014/main" id="{F6861477-69C2-5532-6197-ED59E19AB7B2}"/>
              </a:ext>
            </a:extLst>
          </p:cNvPr>
          <p:cNvSpPr/>
          <p:nvPr/>
        </p:nvSpPr>
        <p:spPr>
          <a:xfrm>
            <a:off x="3458151" y="4191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238748-3216-0588-C7F8-A8AF69C0B9A8}"/>
              </a:ext>
            </a:extLst>
          </p:cNvPr>
          <p:cNvSpPr/>
          <p:nvPr/>
        </p:nvSpPr>
        <p:spPr>
          <a:xfrm>
            <a:off x="1752600" y="4625745"/>
            <a:ext cx="1344967"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a:extLst>
              <a:ext uri="{FF2B5EF4-FFF2-40B4-BE49-F238E27FC236}">
                <a16:creationId xmlns:a16="http://schemas.microsoft.com/office/drawing/2014/main" id="{9285AC0B-3F41-74EE-27BD-F3FEFCF1DCB5}"/>
              </a:ext>
            </a:extLst>
          </p:cNvPr>
          <p:cNvSpPr txBox="1"/>
          <p:nvPr/>
        </p:nvSpPr>
        <p:spPr>
          <a:xfrm>
            <a:off x="2743200" y="7203"/>
            <a:ext cx="400739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Everglades NP</a:t>
            </a:r>
          </a:p>
        </p:txBody>
      </p:sp>
      <p:pic>
        <p:nvPicPr>
          <p:cNvPr id="7" name="Picture 6">
            <a:extLst>
              <a:ext uri="{FF2B5EF4-FFF2-40B4-BE49-F238E27FC236}">
                <a16:creationId xmlns:a16="http://schemas.microsoft.com/office/drawing/2014/main" id="{77794858-2B6F-8546-92C8-58AA41110B7B}"/>
              </a:ext>
            </a:extLst>
          </p:cNvPr>
          <p:cNvPicPr>
            <a:picLocks noChangeAspect="1"/>
          </p:cNvPicPr>
          <p:nvPr/>
        </p:nvPicPr>
        <p:blipFill rotWithShape="1">
          <a:blip r:embed="rId4"/>
          <a:srcRect l="7102" t="21613" r="18474" b="17441"/>
          <a:stretch/>
        </p:blipFill>
        <p:spPr>
          <a:xfrm>
            <a:off x="2900827" y="838199"/>
            <a:ext cx="6166974" cy="3377989"/>
          </a:xfrm>
          <a:prstGeom prst="rect">
            <a:avLst/>
          </a:prstGeom>
          <a:ln w="25400">
            <a:solidFill>
              <a:schemeClr val="tx1"/>
            </a:solidFill>
          </a:ln>
        </p:spPr>
      </p:pic>
      <p:sp>
        <p:nvSpPr>
          <p:cNvPr id="9" name="TextBox 8">
            <a:extLst>
              <a:ext uri="{FF2B5EF4-FFF2-40B4-BE49-F238E27FC236}">
                <a16:creationId xmlns:a16="http://schemas.microsoft.com/office/drawing/2014/main" id="{5AEEBE1A-E8EF-C5DB-1CB6-E71D67390738}"/>
              </a:ext>
            </a:extLst>
          </p:cNvPr>
          <p:cNvSpPr txBox="1"/>
          <p:nvPr/>
        </p:nvSpPr>
        <p:spPr>
          <a:xfrm>
            <a:off x="4964866" y="5420380"/>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hardwood hammocks</a:t>
            </a:r>
          </a:p>
        </p:txBody>
      </p:sp>
      <p:sp>
        <p:nvSpPr>
          <p:cNvPr id="10" name="TextBox 9">
            <a:extLst>
              <a:ext uri="{FF2B5EF4-FFF2-40B4-BE49-F238E27FC236}">
                <a16:creationId xmlns:a16="http://schemas.microsoft.com/office/drawing/2014/main" id="{F2EA6813-418D-BF32-23BF-2E543C626F00}"/>
              </a:ext>
            </a:extLst>
          </p:cNvPr>
          <p:cNvSpPr txBox="1"/>
          <p:nvPr/>
        </p:nvSpPr>
        <p:spPr>
          <a:xfrm>
            <a:off x="4947316" y="4454876"/>
            <a:ext cx="4170451" cy="954107"/>
          </a:xfrm>
          <a:prstGeom prst="rect">
            <a:avLst/>
          </a:prstGeom>
          <a:noFill/>
        </p:spPr>
        <p:txBody>
          <a:bodyPr wrap="square">
            <a:spAutoFit/>
          </a:bodyPr>
          <a:lstStyle/>
          <a:p>
            <a:r>
              <a:rPr lang="en-US" sz="2800" dirty="0">
                <a:solidFill>
                  <a:srgbClr val="333333"/>
                </a:solidFill>
                <a:latin typeface="Noto Sans" panose="020B0502040204020203" pitchFamily="34" charset="0"/>
              </a:rPr>
              <a:t> - UNESCO Biosphere</a:t>
            </a:r>
          </a:p>
          <a:p>
            <a:r>
              <a:rPr lang="en-US" sz="2800" dirty="0">
                <a:solidFill>
                  <a:srgbClr val="333333"/>
                </a:solidFill>
                <a:latin typeface="Noto Sans" panose="020B0502040204020203" pitchFamily="34" charset="0"/>
              </a:rPr>
              <a:t>    &amp; Wetland </a:t>
            </a:r>
          </a:p>
        </p:txBody>
      </p:sp>
      <p:pic>
        <p:nvPicPr>
          <p:cNvPr id="12" name="Picture 11" descr="A hammock between two palm trees&#10;&#10;Description automatically generated">
            <a:extLst>
              <a:ext uri="{FF2B5EF4-FFF2-40B4-BE49-F238E27FC236}">
                <a16:creationId xmlns:a16="http://schemas.microsoft.com/office/drawing/2014/main" id="{5490F2E8-FF28-C3B3-5749-141D83734C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57600" y="1132175"/>
            <a:ext cx="4981293" cy="3058825"/>
          </a:xfrm>
          <a:prstGeom prst="rect">
            <a:avLst/>
          </a:prstGeom>
        </p:spPr>
      </p:pic>
      <p:sp>
        <p:nvSpPr>
          <p:cNvPr id="14" name="Star: 5 Points 13">
            <a:extLst>
              <a:ext uri="{FF2B5EF4-FFF2-40B4-BE49-F238E27FC236}">
                <a16:creationId xmlns:a16="http://schemas.microsoft.com/office/drawing/2014/main" id="{0C58F01E-6099-EB15-FC05-911FA852CB81}"/>
              </a:ext>
            </a:extLst>
          </p:cNvPr>
          <p:cNvSpPr/>
          <p:nvPr/>
        </p:nvSpPr>
        <p:spPr>
          <a:xfrm>
            <a:off x="4429437" y="4227586"/>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0962D0-A624-9179-6CC7-10425FA07452}"/>
              </a:ext>
            </a:extLst>
          </p:cNvPr>
          <p:cNvSpPr/>
          <p:nvPr/>
        </p:nvSpPr>
        <p:spPr>
          <a:xfrm>
            <a:off x="3886200" y="3657600"/>
            <a:ext cx="1146494" cy="61327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5">
            <a:extLst>
              <a:ext uri="{FF2B5EF4-FFF2-40B4-BE49-F238E27FC236}">
                <a16:creationId xmlns:a16="http://schemas.microsoft.com/office/drawing/2014/main" id="{B1025BFF-A586-F569-F84D-89EBFBE2CB3D}"/>
              </a:ext>
            </a:extLst>
          </p:cNvPr>
          <p:cNvSpPr txBox="1"/>
          <p:nvPr/>
        </p:nvSpPr>
        <p:spPr>
          <a:xfrm>
            <a:off x="2743200" y="0"/>
            <a:ext cx="400739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Biscayne NP</a:t>
            </a:r>
          </a:p>
        </p:txBody>
      </p:sp>
    </p:spTree>
    <p:extLst>
      <p:ext uri="{BB962C8B-B14F-4D97-AF65-F5344CB8AC3E}">
        <p14:creationId xmlns:p14="http://schemas.microsoft.com/office/powerpoint/2010/main" val="203074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30" presetClass="exit" presetSubtype="0" fill="hold" grpId="0" nodeType="afterEffect">
                                  <p:stCondLst>
                                    <p:cond delay="0"/>
                                  </p:stCondLst>
                                  <p:childTnLst>
                                    <p:animEffect transition="out" filter="fade">
                                      <p:cBhvr>
                                        <p:cTn id="43" dur="800" accel="100000">
                                          <p:stCondLst>
                                            <p:cond delay="200"/>
                                          </p:stCondLst>
                                        </p:cTn>
                                        <p:tgtEl>
                                          <p:spTgt spid="5"/>
                                        </p:tgtEl>
                                      </p:cBhvr>
                                    </p:animEffect>
                                    <p:anim calcmode="lin" valueType="num">
                                      <p:cBhvr>
                                        <p:cTn id="44" dur="800" accel="100000">
                                          <p:stCondLst>
                                            <p:cond delay="200"/>
                                          </p:stCondLst>
                                        </p:cTn>
                                        <p:tgtEl>
                                          <p:spTgt spid="5"/>
                                        </p:tgtEl>
                                        <p:attrNameLst>
                                          <p:attrName>style.rotation</p:attrName>
                                        </p:attrNameLst>
                                      </p:cBhvr>
                                      <p:tavLst>
                                        <p:tav tm="0">
                                          <p:val>
                                            <p:fltVal val="0"/>
                                          </p:val>
                                        </p:tav>
                                        <p:tav tm="100000">
                                          <p:val>
                                            <p:fltVal val="-90"/>
                                          </p:val>
                                        </p:tav>
                                      </p:tavLst>
                                    </p:anim>
                                    <p:anim calcmode="lin" valueType="num">
                                      <p:cBhvr>
                                        <p:cTn id="45" dur="200" decel="100000"/>
                                        <p:tgtEl>
                                          <p:spTgt spid="5"/>
                                        </p:tgtEl>
                                        <p:attrNameLst>
                                          <p:attrName>ppt_x</p:attrName>
                                        </p:attrNameLst>
                                      </p:cBhvr>
                                      <p:tavLst>
                                        <p:tav tm="0">
                                          <p:val>
                                            <p:strVal val="ppt_x"/>
                                          </p:val>
                                        </p:tav>
                                        <p:tav tm="100000">
                                          <p:val>
                                            <p:strVal val="ppt_x-0.05"/>
                                          </p:val>
                                        </p:tav>
                                      </p:tavLst>
                                    </p:anim>
                                    <p:anim calcmode="lin" valueType="num">
                                      <p:cBhvr>
                                        <p:cTn id="46" dur="200" decel="100000"/>
                                        <p:tgtEl>
                                          <p:spTgt spid="5"/>
                                        </p:tgtEl>
                                        <p:attrNameLst>
                                          <p:attrName>ppt_y</p:attrName>
                                        </p:attrNameLst>
                                      </p:cBhvr>
                                      <p:tavLst>
                                        <p:tav tm="0">
                                          <p:val>
                                            <p:strVal val="ppt_y"/>
                                          </p:val>
                                        </p:tav>
                                        <p:tav tm="100000">
                                          <p:val>
                                            <p:strVal val="ppt_y+0.1"/>
                                          </p:val>
                                        </p:tav>
                                      </p:tavLst>
                                    </p:anim>
                                    <p:anim calcmode="lin" valueType="num">
                                      <p:cBhvr>
                                        <p:cTn id="47" dur="800" accel="100000">
                                          <p:stCondLst>
                                            <p:cond delay="200"/>
                                          </p:stCondLst>
                                        </p:cTn>
                                        <p:tgtEl>
                                          <p:spTgt spid="5"/>
                                        </p:tgtEl>
                                        <p:attrNameLst>
                                          <p:attrName>ppt_x</p:attrName>
                                        </p:attrNameLst>
                                      </p:cBhvr>
                                      <p:tavLst>
                                        <p:tav tm="0">
                                          <p:val>
                                            <p:strVal val="ppt_x"/>
                                          </p:val>
                                        </p:tav>
                                        <p:tav tm="100000">
                                          <p:val>
                                            <p:strVal val="ppt_x+0.4+0.05"/>
                                          </p:val>
                                        </p:tav>
                                      </p:tavLst>
                                    </p:anim>
                                    <p:anim calcmode="lin" valueType="num">
                                      <p:cBhvr>
                                        <p:cTn id="48" dur="800" accel="100000">
                                          <p:stCondLst>
                                            <p:cond delay="200"/>
                                          </p:stCondLst>
                                        </p:cTn>
                                        <p:tgtEl>
                                          <p:spTgt spid="5"/>
                                        </p:tgtEl>
                                        <p:attrNameLst>
                                          <p:attrName>ppt_y</p:attrName>
                                        </p:attrNameLst>
                                      </p:cBhvr>
                                      <p:tavLst>
                                        <p:tav tm="0">
                                          <p:val>
                                            <p:strVal val="ppt_y"/>
                                          </p:val>
                                        </p:tav>
                                        <p:tav tm="100000">
                                          <p:val>
                                            <p:strVal val="ppt_y-0.4-0.1"/>
                                          </p:val>
                                        </p:tav>
                                      </p:tavLst>
                                    </p:anim>
                                    <p:set>
                                      <p:cBhvr>
                                        <p:cTn id="49" dur="1" fill="hold">
                                          <p:stCondLst>
                                            <p:cond delay="999"/>
                                          </p:stCondLst>
                                        </p:cTn>
                                        <p:tgtEl>
                                          <p:spTgt spid="5"/>
                                        </p:tgtEl>
                                        <p:attrNameLst>
                                          <p:attrName>style.visibility</p:attrName>
                                        </p:attrNameLst>
                                      </p:cBhvr>
                                      <p:to>
                                        <p:strVal val="hidden"/>
                                      </p:to>
                                    </p:set>
                                  </p:childTnLst>
                                </p:cTn>
                              </p:par>
                              <p:par>
                                <p:cTn id="50" presetID="30" presetClass="exit" presetSubtype="0" fill="hold" grpId="0" nodeType="withEffect">
                                  <p:stCondLst>
                                    <p:cond delay="0"/>
                                  </p:stCondLst>
                                  <p:childTnLst>
                                    <p:animEffect transition="out" filter="fade">
                                      <p:cBhvr>
                                        <p:cTn id="51" dur="800" accel="100000">
                                          <p:stCondLst>
                                            <p:cond delay="200"/>
                                          </p:stCondLst>
                                        </p:cTn>
                                        <p:tgtEl>
                                          <p:spTgt spid="4"/>
                                        </p:tgtEl>
                                      </p:cBhvr>
                                    </p:animEffect>
                                    <p:anim calcmode="lin" valueType="num">
                                      <p:cBhvr>
                                        <p:cTn id="52"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53" dur="200" decel="100000"/>
                                        <p:tgtEl>
                                          <p:spTgt spid="4"/>
                                        </p:tgtEl>
                                        <p:attrNameLst>
                                          <p:attrName>ppt_x</p:attrName>
                                        </p:attrNameLst>
                                      </p:cBhvr>
                                      <p:tavLst>
                                        <p:tav tm="0">
                                          <p:val>
                                            <p:strVal val="ppt_x"/>
                                          </p:val>
                                        </p:tav>
                                        <p:tav tm="100000">
                                          <p:val>
                                            <p:strVal val="ppt_x-0.05"/>
                                          </p:val>
                                        </p:tav>
                                      </p:tavLst>
                                    </p:anim>
                                    <p:anim calcmode="lin" valueType="num">
                                      <p:cBhvr>
                                        <p:cTn id="54" dur="200" decel="100000"/>
                                        <p:tgtEl>
                                          <p:spTgt spid="4"/>
                                        </p:tgtEl>
                                        <p:attrNameLst>
                                          <p:attrName>ppt_y</p:attrName>
                                        </p:attrNameLst>
                                      </p:cBhvr>
                                      <p:tavLst>
                                        <p:tav tm="0">
                                          <p:val>
                                            <p:strVal val="ppt_y"/>
                                          </p:val>
                                        </p:tav>
                                        <p:tav tm="100000">
                                          <p:val>
                                            <p:strVal val="ppt_y+0.1"/>
                                          </p:val>
                                        </p:tav>
                                      </p:tavLst>
                                    </p:anim>
                                    <p:anim calcmode="lin" valueType="num">
                                      <p:cBhvr>
                                        <p:cTn id="55"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56" dur="800" accel="100000">
                                          <p:stCondLst>
                                            <p:cond delay="200"/>
                                          </p:stCondLst>
                                        </p:cTn>
                                        <p:tgtEl>
                                          <p:spTgt spid="4"/>
                                        </p:tgtEl>
                                        <p:attrNameLst>
                                          <p:attrName>ppt_y</p:attrName>
                                        </p:attrNameLst>
                                      </p:cBhvr>
                                      <p:tavLst>
                                        <p:tav tm="0">
                                          <p:val>
                                            <p:strVal val="ppt_y"/>
                                          </p:val>
                                        </p:tav>
                                        <p:tav tm="100000">
                                          <p:val>
                                            <p:strVal val="ppt_y-0.4-0.1"/>
                                          </p:val>
                                        </p:tav>
                                      </p:tavLst>
                                    </p:anim>
                                    <p:set>
                                      <p:cBhvr>
                                        <p:cTn id="57" dur="1" fill="hold">
                                          <p:stCondLst>
                                            <p:cond delay="999"/>
                                          </p:stCondLst>
                                        </p:cTn>
                                        <p:tgtEl>
                                          <p:spTgt spid="4"/>
                                        </p:tgtEl>
                                        <p:attrNameLst>
                                          <p:attrName>style.visibility</p:attrName>
                                        </p:attrNameLst>
                                      </p:cBhvr>
                                      <p:to>
                                        <p:strVal val="hidden"/>
                                      </p:to>
                                    </p:set>
                                  </p:childTnLst>
                                </p:cTn>
                              </p:par>
                              <p:par>
                                <p:cTn id="58" presetID="49" presetClass="entr" presetSubtype="0" decel="100000" fill="hold" grpId="0" nodeType="withEffect">
                                  <p:stCondLst>
                                    <p:cond delay="5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fltVal val="0"/>
                                          </p:val>
                                        </p:tav>
                                        <p:tav tm="100000">
                                          <p:val>
                                            <p:strVal val="#ppt_w"/>
                                          </p:val>
                                        </p:tav>
                                      </p:tavLst>
                                    </p:anim>
                                    <p:anim calcmode="lin" valueType="num">
                                      <p:cBhvr>
                                        <p:cTn id="61" dur="1000" fill="hold"/>
                                        <p:tgtEl>
                                          <p:spTgt spid="14"/>
                                        </p:tgtEl>
                                        <p:attrNameLst>
                                          <p:attrName>ppt_h</p:attrName>
                                        </p:attrNameLst>
                                      </p:cBhvr>
                                      <p:tavLst>
                                        <p:tav tm="0">
                                          <p:val>
                                            <p:fltVal val="0"/>
                                          </p:val>
                                        </p:tav>
                                        <p:tav tm="100000">
                                          <p:val>
                                            <p:strVal val="#ppt_h"/>
                                          </p:val>
                                        </p:tav>
                                      </p:tavLst>
                                    </p:anim>
                                    <p:anim calcmode="lin" valueType="num">
                                      <p:cBhvr>
                                        <p:cTn id="62" dur="1000" fill="hold"/>
                                        <p:tgtEl>
                                          <p:spTgt spid="14"/>
                                        </p:tgtEl>
                                        <p:attrNameLst>
                                          <p:attrName>style.rotation</p:attrName>
                                        </p:attrNameLst>
                                      </p:cBhvr>
                                      <p:tavLst>
                                        <p:tav tm="0">
                                          <p:val>
                                            <p:fltVal val="360"/>
                                          </p:val>
                                        </p:tav>
                                        <p:tav tm="100000">
                                          <p:val>
                                            <p:fltVal val="0"/>
                                          </p:val>
                                        </p:tav>
                                      </p:tavLst>
                                    </p:anim>
                                    <p:animEffect transition="in" filter="fade">
                                      <p:cBhvr>
                                        <p:cTn id="63" dur="1000"/>
                                        <p:tgtEl>
                                          <p:spTgt spid="14"/>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childTnLst>
                                </p:cTn>
                              </p:par>
                            </p:childTnLst>
                          </p:cTn>
                        </p:par>
                        <p:par>
                          <p:cTn id="67" fill="hold">
                            <p:stCondLst>
                              <p:cond delay="2000"/>
                            </p:stCondLst>
                            <p:childTnLst>
                              <p:par>
                                <p:cTn id="68" presetID="47" presetClass="exit" presetSubtype="0" fill="hold" grpId="0" nodeType="afterEffect">
                                  <p:stCondLst>
                                    <p:cond delay="0"/>
                                  </p:stCondLst>
                                  <p:childTnLst>
                                    <p:animEffect transition="out" filter="fade">
                                      <p:cBhvr>
                                        <p:cTn id="69" dur="1000"/>
                                        <p:tgtEl>
                                          <p:spTgt spid="6"/>
                                        </p:tgtEl>
                                      </p:cBhvr>
                                    </p:animEffect>
                                    <p:anim calcmode="lin" valueType="num">
                                      <p:cBhvr>
                                        <p:cTn id="70" dur="1000"/>
                                        <p:tgtEl>
                                          <p:spTgt spid="6"/>
                                        </p:tgtEl>
                                        <p:attrNameLst>
                                          <p:attrName>ppt_x</p:attrName>
                                        </p:attrNameLst>
                                      </p:cBhvr>
                                      <p:tavLst>
                                        <p:tav tm="0">
                                          <p:val>
                                            <p:strVal val="ppt_x"/>
                                          </p:val>
                                        </p:tav>
                                        <p:tav tm="100000">
                                          <p:val>
                                            <p:strVal val="ppt_x"/>
                                          </p:val>
                                        </p:tav>
                                      </p:tavLst>
                                    </p:anim>
                                    <p:anim calcmode="lin" valueType="num">
                                      <p:cBhvr>
                                        <p:cTn id="71" dur="1000"/>
                                        <p:tgtEl>
                                          <p:spTgt spid="6"/>
                                        </p:tgtEl>
                                        <p:attrNameLst>
                                          <p:attrName>ppt_y</p:attrName>
                                        </p:attrNameLst>
                                      </p:cBhvr>
                                      <p:tavLst>
                                        <p:tav tm="0">
                                          <p:val>
                                            <p:strVal val="ppt_y"/>
                                          </p:val>
                                        </p:tav>
                                        <p:tav tm="100000">
                                          <p:val>
                                            <p:strVal val="ppt_y-.1"/>
                                          </p:val>
                                        </p:tav>
                                      </p:tavLst>
                                    </p:anim>
                                    <p:set>
                                      <p:cBhvr>
                                        <p:cTn id="72" dur="1" fill="hold">
                                          <p:stCondLst>
                                            <p:cond delay="999"/>
                                          </p:stCondLst>
                                        </p:cTn>
                                        <p:tgtEl>
                                          <p:spTgt spid="6"/>
                                        </p:tgtEl>
                                        <p:attrNameLst>
                                          <p:attrName>style.visibility</p:attrName>
                                        </p:attrNameLst>
                                      </p:cBhvr>
                                      <p:to>
                                        <p:strVal val="hidden"/>
                                      </p:to>
                                    </p:set>
                                  </p:childTnLst>
                                </p:cTn>
                              </p:par>
                              <p:par>
                                <p:cTn id="73" presetID="42"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9" grpId="1"/>
      <p:bldP spid="9" grpId="2"/>
      <p:bldP spid="10" grpId="0" animBg="1"/>
      <p:bldP spid="10" grpId="1"/>
      <p:bldP spid="10" grpId="2"/>
      <p:bldP spid="1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B34C90FB-FA97-85AC-B641-5852B1478836}"/>
              </a:ext>
            </a:extLst>
          </p:cNvPr>
          <p:cNvSpPr txBox="1"/>
          <p:nvPr/>
        </p:nvSpPr>
        <p:spPr>
          <a:xfrm>
            <a:off x="-24798"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Florida</a:t>
            </a:r>
          </a:p>
        </p:txBody>
      </p:sp>
      <p:sp useBgFill="1">
        <p:nvSpPr>
          <p:cNvPr id="16" name="TextBox 15">
            <a:extLst>
              <a:ext uri="{FF2B5EF4-FFF2-40B4-BE49-F238E27FC236}">
                <a16:creationId xmlns:a16="http://schemas.microsoft.com/office/drawing/2014/main" id="{B1025BFF-A586-F569-F84D-89EBFBE2CB3D}"/>
              </a:ext>
            </a:extLst>
          </p:cNvPr>
          <p:cNvSpPr txBox="1"/>
          <p:nvPr/>
        </p:nvSpPr>
        <p:spPr>
          <a:xfrm>
            <a:off x="2743200" y="0"/>
            <a:ext cx="400739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Biscayne NP</a:t>
            </a:r>
          </a:p>
        </p:txBody>
      </p:sp>
      <p:sp useBgFill="1">
        <p:nvSpPr>
          <p:cNvPr id="23" name="TextBox 22">
            <a:extLst>
              <a:ext uri="{FF2B5EF4-FFF2-40B4-BE49-F238E27FC236}">
                <a16:creationId xmlns:a16="http://schemas.microsoft.com/office/drawing/2014/main" id="{DDA32AEC-38D1-A16D-D3A8-89AA6DCA1AC0}"/>
              </a:ext>
            </a:extLst>
          </p:cNvPr>
          <p:cNvSpPr txBox="1"/>
          <p:nvPr/>
        </p:nvSpPr>
        <p:spPr>
          <a:xfrm>
            <a:off x="2743200" y="0"/>
            <a:ext cx="464820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Dry Tortugas NP</a:t>
            </a:r>
          </a:p>
        </p:txBody>
      </p:sp>
      <p:pic>
        <p:nvPicPr>
          <p:cNvPr id="2" name="Picture 1">
            <a:extLst>
              <a:ext uri="{FF2B5EF4-FFF2-40B4-BE49-F238E27FC236}">
                <a16:creationId xmlns:a16="http://schemas.microsoft.com/office/drawing/2014/main" id="{7F91FADE-84D5-9EBD-76BF-FB2A7B2FC28A}"/>
              </a:ext>
            </a:extLst>
          </p:cNvPr>
          <p:cNvPicPr>
            <a:picLocks noChangeAspect="1"/>
          </p:cNvPicPr>
          <p:nvPr/>
        </p:nvPicPr>
        <p:blipFill rotWithShape="1">
          <a:blip r:embed="rId3">
            <a:extLst>
              <a:ext uri="{28A0092B-C50C-407E-A947-70E740481C1C}">
                <a14:useLocalDpi xmlns:a14="http://schemas.microsoft.com/office/drawing/2010/main" val="0"/>
              </a:ext>
            </a:extLst>
          </a:blip>
          <a:srcRect t="1766" r="3812"/>
          <a:stretch/>
        </p:blipFill>
        <p:spPr>
          <a:xfrm>
            <a:off x="51401" y="1371600"/>
            <a:ext cx="4981293" cy="5414482"/>
          </a:xfrm>
          <a:prstGeom prst="rect">
            <a:avLst/>
          </a:prstGeom>
          <a:ln w="25400">
            <a:solidFill>
              <a:schemeClr val="tx1"/>
            </a:solidFill>
          </a:ln>
        </p:spPr>
      </p:pic>
      <p:sp>
        <p:nvSpPr>
          <p:cNvPr id="9" name="TextBox 8">
            <a:extLst>
              <a:ext uri="{FF2B5EF4-FFF2-40B4-BE49-F238E27FC236}">
                <a16:creationId xmlns:a16="http://schemas.microsoft.com/office/drawing/2014/main" id="{5AEEBE1A-E8EF-C5DB-1CB6-E71D67390738}"/>
              </a:ext>
            </a:extLst>
          </p:cNvPr>
          <p:cNvSpPr txBox="1"/>
          <p:nvPr/>
        </p:nvSpPr>
        <p:spPr>
          <a:xfrm>
            <a:off x="4975570" y="5013204"/>
            <a:ext cx="4135349" cy="523220"/>
          </a:xfrm>
          <a:prstGeom prst="rect">
            <a:avLst/>
          </a:prstGeom>
          <a:noFill/>
        </p:spPr>
        <p:txBody>
          <a:bodyPr wrap="square">
            <a:spAutoFit/>
          </a:bodyPr>
          <a:lstStyle/>
          <a:p>
            <a:r>
              <a:rPr lang="en-US" sz="2800" dirty="0">
                <a:solidFill>
                  <a:srgbClr val="333333"/>
                </a:solidFill>
                <a:latin typeface="Noto Sans" panose="020B0502040204020203" pitchFamily="34" charset="0"/>
              </a:rPr>
              <a:t> - marine heritage trail</a:t>
            </a:r>
          </a:p>
        </p:txBody>
      </p:sp>
      <p:sp>
        <p:nvSpPr>
          <p:cNvPr id="10" name="TextBox 9">
            <a:extLst>
              <a:ext uri="{FF2B5EF4-FFF2-40B4-BE49-F238E27FC236}">
                <a16:creationId xmlns:a16="http://schemas.microsoft.com/office/drawing/2014/main" id="{F2EA6813-418D-BF32-23BF-2E543C626F00}"/>
              </a:ext>
            </a:extLst>
          </p:cNvPr>
          <p:cNvSpPr txBox="1"/>
          <p:nvPr/>
        </p:nvSpPr>
        <p:spPr>
          <a:xfrm>
            <a:off x="5044176" y="4025838"/>
            <a:ext cx="4170451" cy="954107"/>
          </a:xfrm>
          <a:prstGeom prst="rect">
            <a:avLst/>
          </a:prstGeom>
          <a:noFill/>
        </p:spPr>
        <p:txBody>
          <a:bodyPr wrap="square">
            <a:spAutoFit/>
          </a:bodyPr>
          <a:lstStyle/>
          <a:p>
            <a:r>
              <a:rPr lang="en-US" sz="2800" dirty="0">
                <a:solidFill>
                  <a:srgbClr val="333333"/>
                </a:solidFill>
                <a:latin typeface="Noto Sans" panose="020B0502040204020203" pitchFamily="34" charset="0"/>
              </a:rPr>
              <a:t> - 4 ecosystems, with</a:t>
            </a:r>
          </a:p>
          <a:p>
            <a:r>
              <a:rPr lang="en-US" sz="2800" dirty="0">
                <a:solidFill>
                  <a:srgbClr val="333333"/>
                </a:solidFill>
                <a:latin typeface="Noto Sans" panose="020B0502040204020203" pitchFamily="34" charset="0"/>
              </a:rPr>
              <a:t>  north Keys’ coral reefs</a:t>
            </a:r>
          </a:p>
        </p:txBody>
      </p:sp>
      <p:sp>
        <p:nvSpPr>
          <p:cNvPr id="14" name="Star: 5 Points 13">
            <a:extLst>
              <a:ext uri="{FF2B5EF4-FFF2-40B4-BE49-F238E27FC236}">
                <a16:creationId xmlns:a16="http://schemas.microsoft.com/office/drawing/2014/main" id="{0C58F01E-6099-EB15-FC05-911FA852CB81}"/>
              </a:ext>
            </a:extLst>
          </p:cNvPr>
          <p:cNvSpPr/>
          <p:nvPr/>
        </p:nvSpPr>
        <p:spPr>
          <a:xfrm>
            <a:off x="4429437" y="4227586"/>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0962D0-A624-9179-6CC7-10425FA07452}"/>
              </a:ext>
            </a:extLst>
          </p:cNvPr>
          <p:cNvSpPr/>
          <p:nvPr/>
        </p:nvSpPr>
        <p:spPr>
          <a:xfrm>
            <a:off x="3886200" y="3657600"/>
            <a:ext cx="1146494" cy="61327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7CF9150-47C6-6950-F011-31770668801E}"/>
              </a:ext>
            </a:extLst>
          </p:cNvPr>
          <p:cNvPicPr>
            <a:picLocks noChangeAspect="1"/>
          </p:cNvPicPr>
          <p:nvPr/>
        </p:nvPicPr>
        <p:blipFill>
          <a:blip r:embed="rId4"/>
          <a:stretch>
            <a:fillRect/>
          </a:stretch>
        </p:blipFill>
        <p:spPr>
          <a:xfrm>
            <a:off x="5040622" y="789043"/>
            <a:ext cx="4051977" cy="2920800"/>
          </a:xfrm>
          <a:prstGeom prst="rect">
            <a:avLst/>
          </a:prstGeom>
          <a:ln w="25400">
            <a:solidFill>
              <a:schemeClr val="tx1"/>
            </a:solidFill>
          </a:ln>
        </p:spPr>
      </p:pic>
      <p:pic>
        <p:nvPicPr>
          <p:cNvPr id="18" name="Picture 17" descr="A person swimming under water&#10;&#10;Description automatically generated">
            <a:extLst>
              <a:ext uri="{FF2B5EF4-FFF2-40B4-BE49-F238E27FC236}">
                <a16:creationId xmlns:a16="http://schemas.microsoft.com/office/drawing/2014/main" id="{A0659D77-A567-00AF-AFEC-D2E102C47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770949"/>
            <a:ext cx="5243014" cy="2975106"/>
          </a:xfrm>
          <a:prstGeom prst="rect">
            <a:avLst/>
          </a:prstGeom>
        </p:spPr>
      </p:pic>
      <p:sp>
        <p:nvSpPr>
          <p:cNvPr id="19" name="Star: 5 Points 18">
            <a:extLst>
              <a:ext uri="{FF2B5EF4-FFF2-40B4-BE49-F238E27FC236}">
                <a16:creationId xmlns:a16="http://schemas.microsoft.com/office/drawing/2014/main" id="{8809565A-5C9A-C7CA-18CB-F767DE68C51E}"/>
              </a:ext>
            </a:extLst>
          </p:cNvPr>
          <p:cNvSpPr/>
          <p:nvPr/>
        </p:nvSpPr>
        <p:spPr>
          <a:xfrm>
            <a:off x="48674" y="6009487"/>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C00571-11CB-EF21-2177-1EB06375002A}"/>
              </a:ext>
            </a:extLst>
          </p:cNvPr>
          <p:cNvSpPr/>
          <p:nvPr/>
        </p:nvSpPr>
        <p:spPr>
          <a:xfrm>
            <a:off x="384603" y="5293708"/>
            <a:ext cx="1146494"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23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childTnLst>
                          </p:cTn>
                        </p:par>
                        <p:par>
                          <p:cTn id="39" fill="hold">
                            <p:stCondLst>
                              <p:cond delay="1000"/>
                            </p:stCondLst>
                            <p:childTnLst>
                              <p:par>
                                <p:cTn id="40" presetID="30" presetClass="exit" presetSubtype="0" fill="hold" grpId="0" nodeType="afterEffect">
                                  <p:stCondLst>
                                    <p:cond delay="0"/>
                                  </p:stCondLst>
                                  <p:childTnLst>
                                    <p:animEffect transition="out" filter="fade">
                                      <p:cBhvr>
                                        <p:cTn id="41" dur="800" accel="100000">
                                          <p:stCondLst>
                                            <p:cond delay="200"/>
                                          </p:stCondLst>
                                        </p:cTn>
                                        <p:tgtEl>
                                          <p:spTgt spid="14"/>
                                        </p:tgtEl>
                                      </p:cBhvr>
                                    </p:animEffect>
                                    <p:anim calcmode="lin" valueType="num">
                                      <p:cBhvr>
                                        <p:cTn id="42" dur="800" accel="100000">
                                          <p:stCondLst>
                                            <p:cond delay="200"/>
                                          </p:stCondLst>
                                        </p:cTn>
                                        <p:tgtEl>
                                          <p:spTgt spid="14"/>
                                        </p:tgtEl>
                                        <p:attrNameLst>
                                          <p:attrName>style.rotation</p:attrName>
                                        </p:attrNameLst>
                                      </p:cBhvr>
                                      <p:tavLst>
                                        <p:tav tm="0">
                                          <p:val>
                                            <p:fltVal val="0"/>
                                          </p:val>
                                        </p:tav>
                                        <p:tav tm="100000">
                                          <p:val>
                                            <p:fltVal val="-90"/>
                                          </p:val>
                                        </p:tav>
                                      </p:tavLst>
                                    </p:anim>
                                    <p:anim calcmode="lin" valueType="num">
                                      <p:cBhvr>
                                        <p:cTn id="43" dur="200" decel="100000"/>
                                        <p:tgtEl>
                                          <p:spTgt spid="14"/>
                                        </p:tgtEl>
                                        <p:attrNameLst>
                                          <p:attrName>ppt_x</p:attrName>
                                        </p:attrNameLst>
                                      </p:cBhvr>
                                      <p:tavLst>
                                        <p:tav tm="0">
                                          <p:val>
                                            <p:strVal val="ppt_x"/>
                                          </p:val>
                                        </p:tav>
                                        <p:tav tm="100000">
                                          <p:val>
                                            <p:strVal val="ppt_x-0.05"/>
                                          </p:val>
                                        </p:tav>
                                      </p:tavLst>
                                    </p:anim>
                                    <p:anim calcmode="lin" valueType="num">
                                      <p:cBhvr>
                                        <p:cTn id="44" dur="200" decel="100000"/>
                                        <p:tgtEl>
                                          <p:spTgt spid="14"/>
                                        </p:tgtEl>
                                        <p:attrNameLst>
                                          <p:attrName>ppt_y</p:attrName>
                                        </p:attrNameLst>
                                      </p:cBhvr>
                                      <p:tavLst>
                                        <p:tav tm="0">
                                          <p:val>
                                            <p:strVal val="ppt_y"/>
                                          </p:val>
                                        </p:tav>
                                        <p:tav tm="100000">
                                          <p:val>
                                            <p:strVal val="ppt_y+0.1"/>
                                          </p:val>
                                        </p:tav>
                                      </p:tavLst>
                                    </p:anim>
                                    <p:anim calcmode="lin" valueType="num">
                                      <p:cBhvr>
                                        <p:cTn id="45" dur="800" accel="100000">
                                          <p:stCondLst>
                                            <p:cond delay="200"/>
                                          </p:stCondLst>
                                        </p:cTn>
                                        <p:tgtEl>
                                          <p:spTgt spid="14"/>
                                        </p:tgtEl>
                                        <p:attrNameLst>
                                          <p:attrName>ppt_x</p:attrName>
                                        </p:attrNameLst>
                                      </p:cBhvr>
                                      <p:tavLst>
                                        <p:tav tm="0">
                                          <p:val>
                                            <p:strVal val="ppt_x"/>
                                          </p:val>
                                        </p:tav>
                                        <p:tav tm="100000">
                                          <p:val>
                                            <p:strVal val="ppt_x+0.4+0.05"/>
                                          </p:val>
                                        </p:tav>
                                      </p:tavLst>
                                    </p:anim>
                                    <p:anim calcmode="lin" valueType="num">
                                      <p:cBhvr>
                                        <p:cTn id="46" dur="800" accel="100000">
                                          <p:stCondLst>
                                            <p:cond delay="200"/>
                                          </p:stCondLst>
                                        </p:cTn>
                                        <p:tgtEl>
                                          <p:spTgt spid="14"/>
                                        </p:tgtEl>
                                        <p:attrNameLst>
                                          <p:attrName>ppt_y</p:attrName>
                                        </p:attrNameLst>
                                      </p:cBhvr>
                                      <p:tavLst>
                                        <p:tav tm="0">
                                          <p:val>
                                            <p:strVal val="ppt_y"/>
                                          </p:val>
                                        </p:tav>
                                        <p:tav tm="100000">
                                          <p:val>
                                            <p:strVal val="ppt_y-0.4-0.1"/>
                                          </p:val>
                                        </p:tav>
                                      </p:tavLst>
                                    </p:anim>
                                    <p:set>
                                      <p:cBhvr>
                                        <p:cTn id="47" dur="1" fill="hold">
                                          <p:stCondLst>
                                            <p:cond delay="999"/>
                                          </p:stCondLst>
                                        </p:cTn>
                                        <p:tgtEl>
                                          <p:spTgt spid="14"/>
                                        </p:tgtEl>
                                        <p:attrNameLst>
                                          <p:attrName>style.visibility</p:attrName>
                                        </p:attrNameLst>
                                      </p:cBhvr>
                                      <p:to>
                                        <p:strVal val="hidden"/>
                                      </p:to>
                                    </p:set>
                                  </p:childTnLst>
                                </p:cTn>
                              </p:par>
                              <p:par>
                                <p:cTn id="48" presetID="30" presetClass="exit" presetSubtype="0" fill="hold" grpId="0" nodeType="withEffect">
                                  <p:stCondLst>
                                    <p:cond delay="0"/>
                                  </p:stCondLst>
                                  <p:childTnLst>
                                    <p:animEffect transition="out" filter="fade">
                                      <p:cBhvr>
                                        <p:cTn id="49" dur="800" accel="100000">
                                          <p:stCondLst>
                                            <p:cond delay="200"/>
                                          </p:stCondLst>
                                        </p:cTn>
                                        <p:tgtEl>
                                          <p:spTgt spid="15"/>
                                        </p:tgtEl>
                                      </p:cBhvr>
                                    </p:animEffect>
                                    <p:anim calcmode="lin" valueType="num">
                                      <p:cBhvr>
                                        <p:cTn id="50" dur="800" accel="100000">
                                          <p:stCondLst>
                                            <p:cond delay="200"/>
                                          </p:stCondLst>
                                        </p:cTn>
                                        <p:tgtEl>
                                          <p:spTgt spid="15"/>
                                        </p:tgtEl>
                                        <p:attrNameLst>
                                          <p:attrName>style.rotation</p:attrName>
                                        </p:attrNameLst>
                                      </p:cBhvr>
                                      <p:tavLst>
                                        <p:tav tm="0">
                                          <p:val>
                                            <p:fltVal val="0"/>
                                          </p:val>
                                        </p:tav>
                                        <p:tav tm="100000">
                                          <p:val>
                                            <p:fltVal val="-90"/>
                                          </p:val>
                                        </p:tav>
                                      </p:tavLst>
                                    </p:anim>
                                    <p:anim calcmode="lin" valueType="num">
                                      <p:cBhvr>
                                        <p:cTn id="51" dur="200" decel="100000"/>
                                        <p:tgtEl>
                                          <p:spTgt spid="15"/>
                                        </p:tgtEl>
                                        <p:attrNameLst>
                                          <p:attrName>ppt_x</p:attrName>
                                        </p:attrNameLst>
                                      </p:cBhvr>
                                      <p:tavLst>
                                        <p:tav tm="0">
                                          <p:val>
                                            <p:strVal val="ppt_x"/>
                                          </p:val>
                                        </p:tav>
                                        <p:tav tm="100000">
                                          <p:val>
                                            <p:strVal val="ppt_x-0.05"/>
                                          </p:val>
                                        </p:tav>
                                      </p:tavLst>
                                    </p:anim>
                                    <p:anim calcmode="lin" valueType="num">
                                      <p:cBhvr>
                                        <p:cTn id="52" dur="200" decel="100000"/>
                                        <p:tgtEl>
                                          <p:spTgt spid="15"/>
                                        </p:tgtEl>
                                        <p:attrNameLst>
                                          <p:attrName>ppt_y</p:attrName>
                                        </p:attrNameLst>
                                      </p:cBhvr>
                                      <p:tavLst>
                                        <p:tav tm="0">
                                          <p:val>
                                            <p:strVal val="ppt_y"/>
                                          </p:val>
                                        </p:tav>
                                        <p:tav tm="100000">
                                          <p:val>
                                            <p:strVal val="ppt_y+0.1"/>
                                          </p:val>
                                        </p:tav>
                                      </p:tavLst>
                                    </p:anim>
                                    <p:anim calcmode="lin" valueType="num">
                                      <p:cBhvr>
                                        <p:cTn id="53" dur="800" accel="100000">
                                          <p:stCondLst>
                                            <p:cond delay="200"/>
                                          </p:stCondLst>
                                        </p:cTn>
                                        <p:tgtEl>
                                          <p:spTgt spid="15"/>
                                        </p:tgtEl>
                                        <p:attrNameLst>
                                          <p:attrName>ppt_x</p:attrName>
                                        </p:attrNameLst>
                                      </p:cBhvr>
                                      <p:tavLst>
                                        <p:tav tm="0">
                                          <p:val>
                                            <p:strVal val="ppt_x"/>
                                          </p:val>
                                        </p:tav>
                                        <p:tav tm="100000">
                                          <p:val>
                                            <p:strVal val="ppt_x+0.4+0.05"/>
                                          </p:val>
                                        </p:tav>
                                      </p:tavLst>
                                    </p:anim>
                                    <p:anim calcmode="lin" valueType="num">
                                      <p:cBhvr>
                                        <p:cTn id="54" dur="800" accel="100000">
                                          <p:stCondLst>
                                            <p:cond delay="200"/>
                                          </p:stCondLst>
                                        </p:cTn>
                                        <p:tgtEl>
                                          <p:spTgt spid="15"/>
                                        </p:tgtEl>
                                        <p:attrNameLst>
                                          <p:attrName>ppt_y</p:attrName>
                                        </p:attrNameLst>
                                      </p:cBhvr>
                                      <p:tavLst>
                                        <p:tav tm="0">
                                          <p:val>
                                            <p:strVal val="ppt_y"/>
                                          </p:val>
                                        </p:tav>
                                        <p:tav tm="100000">
                                          <p:val>
                                            <p:strVal val="ppt_y-0.4-0.1"/>
                                          </p:val>
                                        </p:tav>
                                      </p:tavLst>
                                    </p:anim>
                                    <p:set>
                                      <p:cBhvr>
                                        <p:cTn id="55" dur="1" fill="hold">
                                          <p:stCondLst>
                                            <p:cond delay="999"/>
                                          </p:stCondLst>
                                        </p:cTn>
                                        <p:tgtEl>
                                          <p:spTgt spid="15"/>
                                        </p:tgtEl>
                                        <p:attrNameLst>
                                          <p:attrName>style.visibility</p:attrName>
                                        </p:attrNameLst>
                                      </p:cBhvr>
                                      <p:to>
                                        <p:strVal val="hidden"/>
                                      </p:to>
                                    </p:set>
                                  </p:childTnLst>
                                </p:cTn>
                              </p:par>
                            </p:childTnLst>
                          </p:cTn>
                        </p:par>
                        <p:par>
                          <p:cTn id="56" fill="hold">
                            <p:stCondLst>
                              <p:cond delay="2000"/>
                            </p:stCondLst>
                            <p:childTnLst>
                              <p:par>
                                <p:cTn id="57" presetID="3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800" decel="100000"/>
                                        <p:tgtEl>
                                          <p:spTgt spid="19"/>
                                        </p:tgtEl>
                                      </p:cBhvr>
                                    </p:animEffect>
                                    <p:anim calcmode="lin" valueType="num">
                                      <p:cBhvr>
                                        <p:cTn id="60" dur="800" decel="100000" fill="hold"/>
                                        <p:tgtEl>
                                          <p:spTgt spid="19"/>
                                        </p:tgtEl>
                                        <p:attrNameLst>
                                          <p:attrName>style.rotation</p:attrName>
                                        </p:attrNameLst>
                                      </p:cBhvr>
                                      <p:tavLst>
                                        <p:tav tm="0">
                                          <p:val>
                                            <p:fltVal val="-90"/>
                                          </p:val>
                                        </p:tav>
                                        <p:tav tm="100000">
                                          <p:val>
                                            <p:fltVal val="0"/>
                                          </p:val>
                                        </p:tav>
                                      </p:tavLst>
                                    </p:anim>
                                    <p:anim calcmode="lin" valueType="num">
                                      <p:cBhvr>
                                        <p:cTn id="61" dur="800" decel="100000" fill="hold"/>
                                        <p:tgtEl>
                                          <p:spTgt spid="19"/>
                                        </p:tgtEl>
                                        <p:attrNameLst>
                                          <p:attrName>ppt_x</p:attrName>
                                        </p:attrNameLst>
                                      </p:cBhvr>
                                      <p:tavLst>
                                        <p:tav tm="0">
                                          <p:val>
                                            <p:strVal val="#ppt_x+0.4"/>
                                          </p:val>
                                        </p:tav>
                                        <p:tav tm="100000">
                                          <p:val>
                                            <p:strVal val="#ppt_x-0.05"/>
                                          </p:val>
                                        </p:tav>
                                      </p:tavLst>
                                    </p:anim>
                                    <p:anim calcmode="lin" valueType="num">
                                      <p:cBhvr>
                                        <p:cTn id="62" dur="800" decel="100000" fill="hold"/>
                                        <p:tgtEl>
                                          <p:spTgt spid="19"/>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Effect transition="in" filter="fade">
                                      <p:cBhvr>
                                        <p:cTn id="69" dur="1000"/>
                                        <p:tgtEl>
                                          <p:spTgt spid="20"/>
                                        </p:tgtEl>
                                      </p:cBhvr>
                                    </p:animEffect>
                                  </p:childTnLst>
                                </p:cTn>
                              </p:par>
                            </p:childTnLst>
                          </p:cTn>
                        </p:par>
                        <p:par>
                          <p:cTn id="70" fill="hold">
                            <p:stCondLst>
                              <p:cond delay="3000"/>
                            </p:stCondLst>
                            <p:childTnLst>
                              <p:par>
                                <p:cTn id="71" presetID="47" presetClass="exit" presetSubtype="0" fill="hold" grpId="0" nodeType="afterEffect">
                                  <p:stCondLst>
                                    <p:cond delay="0"/>
                                  </p:stCondLst>
                                  <p:childTnLst>
                                    <p:animEffect transition="out" filter="fade">
                                      <p:cBhvr>
                                        <p:cTn id="72" dur="1000"/>
                                        <p:tgtEl>
                                          <p:spTgt spid="16"/>
                                        </p:tgtEl>
                                      </p:cBhvr>
                                    </p:animEffect>
                                    <p:anim calcmode="lin" valueType="num">
                                      <p:cBhvr>
                                        <p:cTn id="73" dur="1000"/>
                                        <p:tgtEl>
                                          <p:spTgt spid="16"/>
                                        </p:tgtEl>
                                        <p:attrNameLst>
                                          <p:attrName>ppt_x</p:attrName>
                                        </p:attrNameLst>
                                      </p:cBhvr>
                                      <p:tavLst>
                                        <p:tav tm="0">
                                          <p:val>
                                            <p:strVal val="ppt_x"/>
                                          </p:val>
                                        </p:tav>
                                        <p:tav tm="100000">
                                          <p:val>
                                            <p:strVal val="ppt_x"/>
                                          </p:val>
                                        </p:tav>
                                      </p:tavLst>
                                    </p:anim>
                                    <p:anim calcmode="lin" valueType="num">
                                      <p:cBhvr>
                                        <p:cTn id="74" dur="1000"/>
                                        <p:tgtEl>
                                          <p:spTgt spid="16"/>
                                        </p:tgtEl>
                                        <p:attrNameLst>
                                          <p:attrName>ppt_y</p:attrName>
                                        </p:attrNameLst>
                                      </p:cBhvr>
                                      <p:tavLst>
                                        <p:tav tm="0">
                                          <p:val>
                                            <p:strVal val="ppt_y"/>
                                          </p:val>
                                        </p:tav>
                                        <p:tav tm="100000">
                                          <p:val>
                                            <p:strVal val="ppt_y-.1"/>
                                          </p:val>
                                        </p:tav>
                                      </p:tavLst>
                                    </p:anim>
                                    <p:set>
                                      <p:cBhvr>
                                        <p:cTn id="75" dur="1" fill="hold">
                                          <p:stCondLst>
                                            <p:cond delay="999"/>
                                          </p:stCondLst>
                                        </p:cTn>
                                        <p:tgtEl>
                                          <p:spTgt spid="16"/>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9" grpId="0" animBg="1"/>
      <p:bldP spid="9" grpId="1"/>
      <p:bldP spid="9" grpId="2"/>
      <p:bldP spid="10" grpId="0" animBg="1"/>
      <p:bldP spid="10" grpId="1"/>
      <p:bldP spid="10" grpId="2"/>
      <p:bldP spid="14" grpId="0" animBg="1"/>
      <p:bldP spid="15" grpId="0" animBg="1"/>
      <p:bldP spid="19" grpId="0" animBg="1"/>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91FADE-84D5-9EBD-76BF-FB2A7B2FC28A}"/>
              </a:ext>
            </a:extLst>
          </p:cNvPr>
          <p:cNvPicPr>
            <a:picLocks noChangeAspect="1"/>
          </p:cNvPicPr>
          <p:nvPr/>
        </p:nvPicPr>
        <p:blipFill rotWithShape="1">
          <a:blip r:embed="rId3">
            <a:extLst>
              <a:ext uri="{28A0092B-C50C-407E-A947-70E740481C1C}">
                <a14:useLocalDpi xmlns:a14="http://schemas.microsoft.com/office/drawing/2010/main" val="0"/>
              </a:ext>
            </a:extLst>
          </a:blip>
          <a:srcRect t="1766" r="3812"/>
          <a:stretch/>
        </p:blipFill>
        <p:spPr>
          <a:xfrm>
            <a:off x="51401" y="1371600"/>
            <a:ext cx="4981293" cy="5414482"/>
          </a:xfrm>
          <a:prstGeom prst="rect">
            <a:avLst/>
          </a:prstGeom>
          <a:ln w="25400">
            <a:solidFill>
              <a:schemeClr val="tx1"/>
            </a:solidFill>
          </a:ln>
        </p:spPr>
      </p:pic>
      <p:pic>
        <p:nvPicPr>
          <p:cNvPr id="38" name="Picture 37">
            <a:extLst>
              <a:ext uri="{FF2B5EF4-FFF2-40B4-BE49-F238E27FC236}">
                <a16:creationId xmlns:a16="http://schemas.microsoft.com/office/drawing/2014/main" id="{8D5C8CB3-83D8-EE3E-C201-D49F3DC6C550}"/>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26964" t="51231" r="50965" b="39194"/>
          <a:stretch/>
        </p:blipFill>
        <p:spPr>
          <a:xfrm>
            <a:off x="1752601" y="4567936"/>
            <a:ext cx="1295400" cy="918464"/>
          </a:xfrm>
          <a:prstGeom prst="rect">
            <a:avLst/>
          </a:prstGeom>
          <a:ln w="25400">
            <a:noFill/>
          </a:ln>
        </p:spPr>
      </p:pic>
      <p:sp useBgFill="1">
        <p:nvSpPr>
          <p:cNvPr id="3" name="TextBox 2">
            <a:extLst>
              <a:ext uri="{FF2B5EF4-FFF2-40B4-BE49-F238E27FC236}">
                <a16:creationId xmlns:a16="http://schemas.microsoft.com/office/drawing/2014/main" id="{B34C90FB-FA97-85AC-B641-5852B1478836}"/>
              </a:ext>
            </a:extLst>
          </p:cNvPr>
          <p:cNvSpPr txBox="1"/>
          <p:nvPr/>
        </p:nvSpPr>
        <p:spPr>
          <a:xfrm>
            <a:off x="-24798"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Florida</a:t>
            </a:r>
          </a:p>
        </p:txBody>
      </p:sp>
      <p:sp useBgFill="1">
        <p:nvSpPr>
          <p:cNvPr id="9" name="TextBox 8">
            <a:extLst>
              <a:ext uri="{FF2B5EF4-FFF2-40B4-BE49-F238E27FC236}">
                <a16:creationId xmlns:a16="http://schemas.microsoft.com/office/drawing/2014/main" id="{5AEEBE1A-E8EF-C5DB-1CB6-E71D67390738}"/>
              </a:ext>
            </a:extLst>
          </p:cNvPr>
          <p:cNvSpPr txBox="1"/>
          <p:nvPr/>
        </p:nvSpPr>
        <p:spPr>
          <a:xfrm>
            <a:off x="3724154" y="5926377"/>
            <a:ext cx="5419846" cy="523220"/>
          </a:xfrm>
          <a:prstGeom prst="rect">
            <a:avLst/>
          </a:prstGeom>
        </p:spPr>
        <p:txBody>
          <a:bodyPr wrap="square">
            <a:spAutoFit/>
          </a:bodyPr>
          <a:lstStyle/>
          <a:p>
            <a:r>
              <a:rPr lang="en-US" sz="2800" dirty="0">
                <a:solidFill>
                  <a:srgbClr val="333333"/>
                </a:solidFill>
                <a:latin typeface="Noto Sans" panose="020B0502040204020203" pitchFamily="34" charset="0"/>
              </a:rPr>
              <a:t> - Florida carbonate platform </a:t>
            </a:r>
          </a:p>
        </p:txBody>
      </p:sp>
      <p:sp useBgFill="1">
        <p:nvSpPr>
          <p:cNvPr id="10" name="TextBox 9">
            <a:extLst>
              <a:ext uri="{FF2B5EF4-FFF2-40B4-BE49-F238E27FC236}">
                <a16:creationId xmlns:a16="http://schemas.microsoft.com/office/drawing/2014/main" id="{F2EA6813-418D-BF32-23BF-2E543C626F00}"/>
              </a:ext>
            </a:extLst>
          </p:cNvPr>
          <p:cNvSpPr txBox="1"/>
          <p:nvPr/>
        </p:nvSpPr>
        <p:spPr>
          <a:xfrm>
            <a:off x="3724155" y="5413177"/>
            <a:ext cx="5419846" cy="523220"/>
          </a:xfrm>
          <a:prstGeom prst="rect">
            <a:avLst/>
          </a:prstGeom>
        </p:spPr>
        <p:txBody>
          <a:bodyPr wrap="square">
            <a:spAutoFit/>
          </a:bodyPr>
          <a:lstStyle/>
          <a:p>
            <a:r>
              <a:rPr lang="en-US" sz="2800" dirty="0">
                <a:solidFill>
                  <a:srgbClr val="333333"/>
                </a:solidFill>
                <a:latin typeface="Noto Sans" panose="020B0502040204020203" pitchFamily="34" charset="0"/>
              </a:rPr>
              <a:t> - exotic terranes form 160mya</a:t>
            </a:r>
          </a:p>
        </p:txBody>
      </p:sp>
      <p:sp>
        <p:nvSpPr>
          <p:cNvPr id="19" name="Star: 5 Points 18">
            <a:extLst>
              <a:ext uri="{FF2B5EF4-FFF2-40B4-BE49-F238E27FC236}">
                <a16:creationId xmlns:a16="http://schemas.microsoft.com/office/drawing/2014/main" id="{8809565A-5C9A-C7CA-18CB-F767DE68C51E}"/>
              </a:ext>
            </a:extLst>
          </p:cNvPr>
          <p:cNvSpPr/>
          <p:nvPr/>
        </p:nvSpPr>
        <p:spPr>
          <a:xfrm>
            <a:off x="48674" y="6009487"/>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C00571-11CB-EF21-2177-1EB06375002A}"/>
              </a:ext>
            </a:extLst>
          </p:cNvPr>
          <p:cNvSpPr/>
          <p:nvPr/>
        </p:nvSpPr>
        <p:spPr>
          <a:xfrm>
            <a:off x="384603" y="5293708"/>
            <a:ext cx="1146494"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TextBox 22">
            <a:extLst>
              <a:ext uri="{FF2B5EF4-FFF2-40B4-BE49-F238E27FC236}">
                <a16:creationId xmlns:a16="http://schemas.microsoft.com/office/drawing/2014/main" id="{DDA32AEC-38D1-A16D-D3A8-89AA6DCA1AC0}"/>
              </a:ext>
            </a:extLst>
          </p:cNvPr>
          <p:cNvSpPr txBox="1"/>
          <p:nvPr/>
        </p:nvSpPr>
        <p:spPr>
          <a:xfrm>
            <a:off x="2743200" y="0"/>
            <a:ext cx="4648200"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Dry Tortugas NP</a:t>
            </a:r>
          </a:p>
        </p:txBody>
      </p:sp>
      <p:pic>
        <p:nvPicPr>
          <p:cNvPr id="22" name="Picture 21" descr="A map of the area of the earth&#10;&#10;Description automatically generated with medium confidence">
            <a:extLst>
              <a:ext uri="{FF2B5EF4-FFF2-40B4-BE49-F238E27FC236}">
                <a16:creationId xmlns:a16="http://schemas.microsoft.com/office/drawing/2014/main" id="{8F3BC5B8-BA14-BDFF-586F-6D5EA607C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245" y="793211"/>
            <a:ext cx="6419644" cy="4572396"/>
          </a:xfrm>
          <a:prstGeom prst="rect">
            <a:avLst/>
          </a:prstGeom>
          <a:ln w="25400">
            <a:solidFill>
              <a:schemeClr val="tx1"/>
            </a:solidFill>
          </a:ln>
        </p:spPr>
      </p:pic>
      <p:pic>
        <p:nvPicPr>
          <p:cNvPr id="26" name="Picture 25" descr="A close-up of a map&#10;&#10;Description automatically generated">
            <a:extLst>
              <a:ext uri="{FF2B5EF4-FFF2-40B4-BE49-F238E27FC236}">
                <a16:creationId xmlns:a16="http://schemas.microsoft.com/office/drawing/2014/main" id="{B06FEA18-EE74-AA21-22D6-CCA48CABCBF1}"/>
              </a:ext>
            </a:extLst>
          </p:cNvPr>
          <p:cNvPicPr>
            <a:picLocks noChangeAspect="1"/>
          </p:cNvPicPr>
          <p:nvPr/>
        </p:nvPicPr>
        <p:blipFill rotWithShape="1">
          <a:blip r:embed="rId5">
            <a:extLst>
              <a:ext uri="{28A0092B-C50C-407E-A947-70E740481C1C}">
                <a14:useLocalDpi xmlns:a14="http://schemas.microsoft.com/office/drawing/2010/main" val="0"/>
              </a:ext>
            </a:extLst>
          </a:blip>
          <a:srcRect l="16925" t="35496" r="36474" b="4502"/>
          <a:stretch/>
        </p:blipFill>
        <p:spPr>
          <a:xfrm>
            <a:off x="3630767" y="793211"/>
            <a:ext cx="2821133" cy="3401979"/>
          </a:xfrm>
          <a:prstGeom prst="rect">
            <a:avLst/>
          </a:prstGeom>
        </p:spPr>
      </p:pic>
      <p:sp>
        <p:nvSpPr>
          <p:cNvPr id="27" name="TextBox 26">
            <a:extLst>
              <a:ext uri="{FF2B5EF4-FFF2-40B4-BE49-F238E27FC236}">
                <a16:creationId xmlns:a16="http://schemas.microsoft.com/office/drawing/2014/main" id="{985B801C-2DAB-5267-5E13-9583E66BA3D6}"/>
              </a:ext>
            </a:extLst>
          </p:cNvPr>
          <p:cNvSpPr txBox="1"/>
          <p:nvPr/>
        </p:nvSpPr>
        <p:spPr>
          <a:xfrm>
            <a:off x="5295168" y="1953142"/>
            <a:ext cx="1189749" cy="725711"/>
          </a:xfrm>
          <a:prstGeom prst="rect">
            <a:avLst/>
          </a:prstGeom>
          <a:noFill/>
        </p:spPr>
        <p:txBody>
          <a:bodyPr wrap="none" rtlCol="0">
            <a:spAutoFit/>
          </a:bodyPr>
          <a:lstStyle/>
          <a:p>
            <a:pPr algn="ctr">
              <a:lnSpc>
                <a:spcPts val="2400"/>
              </a:lnSpc>
            </a:pPr>
            <a:r>
              <a:rPr lang="en-US" sz="2800" b="1" dirty="0"/>
              <a:t>similar</a:t>
            </a:r>
          </a:p>
          <a:p>
            <a:pPr algn="ctr">
              <a:lnSpc>
                <a:spcPts val="2400"/>
              </a:lnSpc>
            </a:pPr>
            <a:r>
              <a:rPr lang="en-US" sz="2800" b="1" dirty="0"/>
              <a:t>rocks</a:t>
            </a:r>
          </a:p>
        </p:txBody>
      </p:sp>
      <p:sp>
        <p:nvSpPr>
          <p:cNvPr id="28" name="TextBox 27">
            <a:extLst>
              <a:ext uri="{FF2B5EF4-FFF2-40B4-BE49-F238E27FC236}">
                <a16:creationId xmlns:a16="http://schemas.microsoft.com/office/drawing/2014/main" id="{4EC0094B-FD0A-8AA1-A666-E2A9DDB2EC43}"/>
              </a:ext>
            </a:extLst>
          </p:cNvPr>
          <p:cNvSpPr txBox="1"/>
          <p:nvPr/>
        </p:nvSpPr>
        <p:spPr>
          <a:xfrm rot="2102936">
            <a:off x="7509534" y="2100467"/>
            <a:ext cx="1274708" cy="523220"/>
          </a:xfrm>
          <a:prstGeom prst="rect">
            <a:avLst/>
          </a:prstGeom>
          <a:noFill/>
        </p:spPr>
        <p:txBody>
          <a:bodyPr wrap="none" rtlCol="0">
            <a:spAutoFit/>
          </a:bodyPr>
          <a:lstStyle/>
          <a:p>
            <a:r>
              <a:rPr lang="en-US" sz="2800" b="1" dirty="0">
                <a:solidFill>
                  <a:schemeClr val="bg1"/>
                </a:solidFill>
              </a:rPr>
              <a:t>AFRICA</a:t>
            </a:r>
          </a:p>
        </p:txBody>
      </p:sp>
      <p:sp>
        <p:nvSpPr>
          <p:cNvPr id="29" name="TextBox 28">
            <a:extLst>
              <a:ext uri="{FF2B5EF4-FFF2-40B4-BE49-F238E27FC236}">
                <a16:creationId xmlns:a16="http://schemas.microsoft.com/office/drawing/2014/main" id="{522D2E6D-6C8F-4F0B-DB0C-0BA924FB1E75}"/>
              </a:ext>
            </a:extLst>
          </p:cNvPr>
          <p:cNvSpPr txBox="1"/>
          <p:nvPr/>
        </p:nvSpPr>
        <p:spPr>
          <a:xfrm rot="2102936">
            <a:off x="4314259" y="2680655"/>
            <a:ext cx="1217000" cy="523220"/>
          </a:xfrm>
          <a:prstGeom prst="rect">
            <a:avLst/>
          </a:prstGeom>
          <a:noFill/>
        </p:spPr>
        <p:txBody>
          <a:bodyPr wrap="none" rtlCol="0">
            <a:spAutoFit/>
          </a:bodyPr>
          <a:lstStyle/>
          <a:p>
            <a:r>
              <a:rPr lang="en-US" sz="2800" b="1" dirty="0">
                <a:solidFill>
                  <a:schemeClr val="bg1"/>
                </a:solidFill>
              </a:rPr>
              <a:t>Florida</a:t>
            </a:r>
          </a:p>
        </p:txBody>
      </p:sp>
      <p:cxnSp>
        <p:nvCxnSpPr>
          <p:cNvPr id="31" name="Straight Arrow Connector 30">
            <a:extLst>
              <a:ext uri="{FF2B5EF4-FFF2-40B4-BE49-F238E27FC236}">
                <a16:creationId xmlns:a16="http://schemas.microsoft.com/office/drawing/2014/main" id="{D1611BFE-FD47-0DD1-9BCF-949AEFA9A292}"/>
              </a:ext>
            </a:extLst>
          </p:cNvPr>
          <p:cNvCxnSpPr>
            <a:cxnSpLocks/>
          </p:cNvCxnSpPr>
          <p:nvPr/>
        </p:nvCxnSpPr>
        <p:spPr>
          <a:xfrm>
            <a:off x="4977835" y="2667000"/>
            <a:ext cx="2642165" cy="0"/>
          </a:xfrm>
          <a:prstGeom prst="straightConnector1">
            <a:avLst/>
          </a:prstGeom>
          <a:ln w="762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3031829-12AF-ABBF-2C20-4BCA98C6B0C3}"/>
              </a:ext>
            </a:extLst>
          </p:cNvPr>
          <p:cNvCxnSpPr>
            <a:cxnSpLocks/>
          </p:cNvCxnSpPr>
          <p:nvPr/>
        </p:nvCxnSpPr>
        <p:spPr>
          <a:xfrm>
            <a:off x="5504723" y="3200400"/>
            <a:ext cx="3182077" cy="0"/>
          </a:xfrm>
          <a:prstGeom prst="straightConnector1">
            <a:avLst/>
          </a:prstGeom>
          <a:ln w="762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3FCFB15-0152-890A-17A6-B96EF271CC45}"/>
              </a:ext>
            </a:extLst>
          </p:cNvPr>
          <p:cNvCxnSpPr>
            <a:cxnSpLocks/>
          </p:cNvCxnSpPr>
          <p:nvPr/>
        </p:nvCxnSpPr>
        <p:spPr>
          <a:xfrm>
            <a:off x="5715000" y="3630168"/>
            <a:ext cx="2642165" cy="0"/>
          </a:xfrm>
          <a:prstGeom prst="straightConnector1">
            <a:avLst/>
          </a:prstGeom>
          <a:ln w="762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097DEB7-3C0F-B3F8-ACCA-D4446F74E427}"/>
              </a:ext>
            </a:extLst>
          </p:cNvPr>
          <p:cNvGrpSpPr/>
          <p:nvPr/>
        </p:nvGrpSpPr>
        <p:grpSpPr>
          <a:xfrm>
            <a:off x="3048000" y="1108338"/>
            <a:ext cx="3428135" cy="4304839"/>
            <a:chOff x="3048000" y="1108338"/>
            <a:chExt cx="3428135" cy="4304839"/>
          </a:xfrm>
        </p:grpSpPr>
        <p:grpSp>
          <p:nvGrpSpPr>
            <p:cNvPr id="14" name="Group 13">
              <a:extLst>
                <a:ext uri="{FF2B5EF4-FFF2-40B4-BE49-F238E27FC236}">
                  <a16:creationId xmlns:a16="http://schemas.microsoft.com/office/drawing/2014/main" id="{DD0E5443-6994-DB1F-1C1E-2378850F11E9}"/>
                </a:ext>
              </a:extLst>
            </p:cNvPr>
            <p:cNvGrpSpPr/>
            <p:nvPr/>
          </p:nvGrpSpPr>
          <p:grpSpPr>
            <a:xfrm>
              <a:off x="3048000" y="1108338"/>
              <a:ext cx="3428135" cy="4304839"/>
              <a:chOff x="3048000" y="1108338"/>
              <a:chExt cx="3428135" cy="4304839"/>
            </a:xfrm>
          </p:grpSpPr>
          <p:grpSp>
            <p:nvGrpSpPr>
              <p:cNvPr id="8" name="Group 7">
                <a:extLst>
                  <a:ext uri="{FF2B5EF4-FFF2-40B4-BE49-F238E27FC236}">
                    <a16:creationId xmlns:a16="http://schemas.microsoft.com/office/drawing/2014/main" id="{EA98AC0A-9F08-5DA1-30C5-64A27469D94B}"/>
                  </a:ext>
                </a:extLst>
              </p:cNvPr>
              <p:cNvGrpSpPr/>
              <p:nvPr/>
            </p:nvGrpSpPr>
            <p:grpSpPr>
              <a:xfrm>
                <a:off x="3048000" y="1108338"/>
                <a:ext cx="3428135" cy="4304839"/>
                <a:chOff x="3048000" y="1108338"/>
                <a:chExt cx="3428135" cy="4304839"/>
              </a:xfrm>
            </p:grpSpPr>
            <p:pic>
              <p:nvPicPr>
                <p:cNvPr id="6" name="Picture 5" descr="A map of the florida carbonate platform&#10;&#10;Description automatically generated">
                  <a:extLst>
                    <a:ext uri="{FF2B5EF4-FFF2-40B4-BE49-F238E27FC236}">
                      <a16:creationId xmlns:a16="http://schemas.microsoft.com/office/drawing/2014/main" id="{27AAF62F-01D9-8BDA-EC24-D95D2FF73D72}"/>
                    </a:ext>
                  </a:extLst>
                </p:cNvPr>
                <p:cNvPicPr>
                  <a:picLocks noChangeAspect="1"/>
                </p:cNvPicPr>
                <p:nvPr/>
              </p:nvPicPr>
              <p:blipFill rotWithShape="1">
                <a:blip r:embed="rId6">
                  <a:extLst>
                    <a:ext uri="{28A0092B-C50C-407E-A947-70E740481C1C}">
                      <a14:useLocalDpi xmlns:a14="http://schemas.microsoft.com/office/drawing/2010/main" val="0"/>
                    </a:ext>
                  </a:extLst>
                </a:blip>
                <a:srcRect r="24665" b="4229"/>
                <a:stretch/>
              </p:blipFill>
              <p:spPr>
                <a:xfrm>
                  <a:off x="3091227" y="1133395"/>
                  <a:ext cx="3384908" cy="4279782"/>
                </a:xfrm>
                <a:prstGeom prst="rect">
                  <a:avLst/>
                </a:prstGeom>
                <a:ln w="25400">
                  <a:solidFill>
                    <a:schemeClr val="tx1"/>
                  </a:solidFill>
                </a:ln>
              </p:spPr>
            </p:pic>
            <p:sp>
              <p:nvSpPr>
                <p:cNvPr id="7" name="Freeform: Shape 6">
                  <a:extLst>
                    <a:ext uri="{FF2B5EF4-FFF2-40B4-BE49-F238E27FC236}">
                      <a16:creationId xmlns:a16="http://schemas.microsoft.com/office/drawing/2014/main" id="{DF177A74-D2C3-BFC0-D0AA-8942FBDD6CE5}"/>
                    </a:ext>
                  </a:extLst>
                </p:cNvPr>
                <p:cNvSpPr/>
                <p:nvPr/>
              </p:nvSpPr>
              <p:spPr>
                <a:xfrm>
                  <a:off x="3048000" y="1108338"/>
                  <a:ext cx="2378897" cy="2015862"/>
                </a:xfrm>
                <a:custGeom>
                  <a:avLst/>
                  <a:gdLst>
                    <a:gd name="connsiteX0" fmla="*/ 2186993 w 2505194"/>
                    <a:gd name="connsiteY0" fmla="*/ 1305752 h 2163514"/>
                    <a:gd name="connsiteX1" fmla="*/ 2141273 w 2505194"/>
                    <a:gd name="connsiteY1" fmla="*/ 1065722 h 2163514"/>
                    <a:gd name="connsiteX2" fmla="*/ 2141273 w 2505194"/>
                    <a:gd name="connsiteY2" fmla="*/ 802832 h 2163514"/>
                    <a:gd name="connsiteX3" fmla="*/ 2278433 w 2505194"/>
                    <a:gd name="connsiteY3" fmla="*/ 551372 h 2163514"/>
                    <a:gd name="connsiteX4" fmla="*/ 2278433 w 2505194"/>
                    <a:gd name="connsiteY4" fmla="*/ 368492 h 2163514"/>
                    <a:gd name="connsiteX5" fmla="*/ 2312723 w 2505194"/>
                    <a:gd name="connsiteY5" fmla="*/ 265622 h 2163514"/>
                    <a:gd name="connsiteX6" fmla="*/ 2358443 w 2505194"/>
                    <a:gd name="connsiteY6" fmla="*/ 197042 h 2163514"/>
                    <a:gd name="connsiteX7" fmla="*/ 2335583 w 2505194"/>
                    <a:gd name="connsiteY7" fmla="*/ 174182 h 2163514"/>
                    <a:gd name="connsiteX8" fmla="*/ 163883 w 2505194"/>
                    <a:gd name="connsiteY8" fmla="*/ 117032 h 2163514"/>
                    <a:gd name="connsiteX9" fmla="*/ 175313 w 2505194"/>
                    <a:gd name="connsiteY9" fmla="*/ 1900112 h 2163514"/>
                    <a:gd name="connsiteX10" fmla="*/ 346763 w 2505194"/>
                    <a:gd name="connsiteY10" fmla="*/ 1945832 h 2163514"/>
                    <a:gd name="connsiteX11" fmla="*/ 735383 w 2505194"/>
                    <a:gd name="connsiteY11" fmla="*/ 2163002 h 2163514"/>
                    <a:gd name="connsiteX12" fmla="*/ 941123 w 2505194"/>
                    <a:gd name="connsiteY12" fmla="*/ 2002982 h 2163514"/>
                    <a:gd name="connsiteX13" fmla="*/ 1055423 w 2505194"/>
                    <a:gd name="connsiteY13" fmla="*/ 1900112 h 2163514"/>
                    <a:gd name="connsiteX14" fmla="*/ 1181153 w 2505194"/>
                    <a:gd name="connsiteY14" fmla="*/ 1854392 h 2163514"/>
                    <a:gd name="connsiteX15" fmla="*/ 1249733 w 2505194"/>
                    <a:gd name="connsiteY15" fmla="*/ 1842962 h 2163514"/>
                    <a:gd name="connsiteX16" fmla="*/ 1249733 w 2505194"/>
                    <a:gd name="connsiteY16" fmla="*/ 1500062 h 2163514"/>
                    <a:gd name="connsiteX17" fmla="*/ 1455473 w 2505194"/>
                    <a:gd name="connsiteY17" fmla="*/ 1260032 h 2163514"/>
                    <a:gd name="connsiteX18" fmla="*/ 1569773 w 2505194"/>
                    <a:gd name="connsiteY18" fmla="*/ 1202882 h 2163514"/>
                    <a:gd name="connsiteX19" fmla="*/ 1775513 w 2505194"/>
                    <a:gd name="connsiteY19" fmla="*/ 1191452 h 2163514"/>
                    <a:gd name="connsiteX20" fmla="*/ 1969823 w 2505194"/>
                    <a:gd name="connsiteY20" fmla="*/ 1271462 h 2163514"/>
                    <a:gd name="connsiteX21" fmla="*/ 2186993 w 2505194"/>
                    <a:gd name="connsiteY21" fmla="*/ 1305752 h 2163514"/>
                    <a:gd name="connsiteX0" fmla="*/ 2298731 w 2616932"/>
                    <a:gd name="connsiteY0" fmla="*/ 1189233 h 2046995"/>
                    <a:gd name="connsiteX1" fmla="*/ 2253011 w 2616932"/>
                    <a:gd name="connsiteY1" fmla="*/ 949203 h 2046995"/>
                    <a:gd name="connsiteX2" fmla="*/ 2253011 w 2616932"/>
                    <a:gd name="connsiteY2" fmla="*/ 686313 h 2046995"/>
                    <a:gd name="connsiteX3" fmla="*/ 2390171 w 2616932"/>
                    <a:gd name="connsiteY3" fmla="*/ 434853 h 2046995"/>
                    <a:gd name="connsiteX4" fmla="*/ 2390171 w 2616932"/>
                    <a:gd name="connsiteY4" fmla="*/ 251973 h 2046995"/>
                    <a:gd name="connsiteX5" fmla="*/ 2424461 w 2616932"/>
                    <a:gd name="connsiteY5" fmla="*/ 149103 h 2046995"/>
                    <a:gd name="connsiteX6" fmla="*/ 2470181 w 2616932"/>
                    <a:gd name="connsiteY6" fmla="*/ 80523 h 2046995"/>
                    <a:gd name="connsiteX7" fmla="*/ 2447321 w 2616932"/>
                    <a:gd name="connsiteY7" fmla="*/ 57663 h 2046995"/>
                    <a:gd name="connsiteX8" fmla="*/ 275621 w 2616932"/>
                    <a:gd name="connsiteY8" fmla="*/ 513 h 2046995"/>
                    <a:gd name="connsiteX9" fmla="*/ 287051 w 2616932"/>
                    <a:gd name="connsiteY9" fmla="*/ 1783593 h 2046995"/>
                    <a:gd name="connsiteX10" fmla="*/ 458501 w 2616932"/>
                    <a:gd name="connsiteY10" fmla="*/ 1829313 h 2046995"/>
                    <a:gd name="connsiteX11" fmla="*/ 847121 w 2616932"/>
                    <a:gd name="connsiteY11" fmla="*/ 2046483 h 2046995"/>
                    <a:gd name="connsiteX12" fmla="*/ 1052861 w 2616932"/>
                    <a:gd name="connsiteY12" fmla="*/ 1886463 h 2046995"/>
                    <a:gd name="connsiteX13" fmla="*/ 1167161 w 2616932"/>
                    <a:gd name="connsiteY13" fmla="*/ 1783593 h 2046995"/>
                    <a:gd name="connsiteX14" fmla="*/ 1292891 w 2616932"/>
                    <a:gd name="connsiteY14" fmla="*/ 1737873 h 2046995"/>
                    <a:gd name="connsiteX15" fmla="*/ 1361471 w 2616932"/>
                    <a:gd name="connsiteY15" fmla="*/ 1726443 h 2046995"/>
                    <a:gd name="connsiteX16" fmla="*/ 1361471 w 2616932"/>
                    <a:gd name="connsiteY16" fmla="*/ 1383543 h 2046995"/>
                    <a:gd name="connsiteX17" fmla="*/ 1567211 w 2616932"/>
                    <a:gd name="connsiteY17" fmla="*/ 1143513 h 2046995"/>
                    <a:gd name="connsiteX18" fmla="*/ 1681511 w 2616932"/>
                    <a:gd name="connsiteY18" fmla="*/ 1086363 h 2046995"/>
                    <a:gd name="connsiteX19" fmla="*/ 1887251 w 2616932"/>
                    <a:gd name="connsiteY19" fmla="*/ 1074933 h 2046995"/>
                    <a:gd name="connsiteX20" fmla="*/ 2081561 w 2616932"/>
                    <a:gd name="connsiteY20" fmla="*/ 1154943 h 2046995"/>
                    <a:gd name="connsiteX21" fmla="*/ 2298731 w 2616932"/>
                    <a:gd name="connsiteY21" fmla="*/ 1189233 h 2046995"/>
                    <a:gd name="connsiteX0" fmla="*/ 2030978 w 2349179"/>
                    <a:gd name="connsiteY0" fmla="*/ 1594613 h 2452375"/>
                    <a:gd name="connsiteX1" fmla="*/ 1985258 w 2349179"/>
                    <a:gd name="connsiteY1" fmla="*/ 1354583 h 2452375"/>
                    <a:gd name="connsiteX2" fmla="*/ 1985258 w 2349179"/>
                    <a:gd name="connsiteY2" fmla="*/ 1091693 h 2452375"/>
                    <a:gd name="connsiteX3" fmla="*/ 2122418 w 2349179"/>
                    <a:gd name="connsiteY3" fmla="*/ 840233 h 2452375"/>
                    <a:gd name="connsiteX4" fmla="*/ 2122418 w 2349179"/>
                    <a:gd name="connsiteY4" fmla="*/ 657353 h 2452375"/>
                    <a:gd name="connsiteX5" fmla="*/ 2156708 w 2349179"/>
                    <a:gd name="connsiteY5" fmla="*/ 554483 h 2452375"/>
                    <a:gd name="connsiteX6" fmla="*/ 2202428 w 2349179"/>
                    <a:gd name="connsiteY6" fmla="*/ 485903 h 2452375"/>
                    <a:gd name="connsiteX7" fmla="*/ 2179568 w 2349179"/>
                    <a:gd name="connsiteY7" fmla="*/ 463043 h 2452375"/>
                    <a:gd name="connsiteX8" fmla="*/ 7868 w 2349179"/>
                    <a:gd name="connsiteY8" fmla="*/ 405893 h 2452375"/>
                    <a:gd name="connsiteX9" fmla="*/ 19298 w 2349179"/>
                    <a:gd name="connsiteY9" fmla="*/ 2188973 h 2452375"/>
                    <a:gd name="connsiteX10" fmla="*/ 190748 w 2349179"/>
                    <a:gd name="connsiteY10" fmla="*/ 2234693 h 2452375"/>
                    <a:gd name="connsiteX11" fmla="*/ 579368 w 2349179"/>
                    <a:gd name="connsiteY11" fmla="*/ 2451863 h 2452375"/>
                    <a:gd name="connsiteX12" fmla="*/ 785108 w 2349179"/>
                    <a:gd name="connsiteY12" fmla="*/ 2291843 h 2452375"/>
                    <a:gd name="connsiteX13" fmla="*/ 899408 w 2349179"/>
                    <a:gd name="connsiteY13" fmla="*/ 2188973 h 2452375"/>
                    <a:gd name="connsiteX14" fmla="*/ 1025138 w 2349179"/>
                    <a:gd name="connsiteY14" fmla="*/ 2143253 h 2452375"/>
                    <a:gd name="connsiteX15" fmla="*/ 1093718 w 2349179"/>
                    <a:gd name="connsiteY15" fmla="*/ 2131823 h 2452375"/>
                    <a:gd name="connsiteX16" fmla="*/ 1093718 w 2349179"/>
                    <a:gd name="connsiteY16" fmla="*/ 1788923 h 2452375"/>
                    <a:gd name="connsiteX17" fmla="*/ 1299458 w 2349179"/>
                    <a:gd name="connsiteY17" fmla="*/ 1548893 h 2452375"/>
                    <a:gd name="connsiteX18" fmla="*/ 1413758 w 2349179"/>
                    <a:gd name="connsiteY18" fmla="*/ 1491743 h 2452375"/>
                    <a:gd name="connsiteX19" fmla="*/ 1619498 w 2349179"/>
                    <a:gd name="connsiteY19" fmla="*/ 1480313 h 2452375"/>
                    <a:gd name="connsiteX20" fmla="*/ 1813808 w 2349179"/>
                    <a:gd name="connsiteY20" fmla="*/ 1560323 h 2452375"/>
                    <a:gd name="connsiteX21" fmla="*/ 2030978 w 2349179"/>
                    <a:gd name="connsiteY21" fmla="*/ 1594613 h 2452375"/>
                    <a:gd name="connsiteX0" fmla="*/ 2027225 w 2345426"/>
                    <a:gd name="connsiteY0" fmla="*/ 1189233 h 2046995"/>
                    <a:gd name="connsiteX1" fmla="*/ 1981505 w 2345426"/>
                    <a:gd name="connsiteY1" fmla="*/ 949203 h 2046995"/>
                    <a:gd name="connsiteX2" fmla="*/ 1981505 w 2345426"/>
                    <a:gd name="connsiteY2" fmla="*/ 686313 h 2046995"/>
                    <a:gd name="connsiteX3" fmla="*/ 2118665 w 2345426"/>
                    <a:gd name="connsiteY3" fmla="*/ 434853 h 2046995"/>
                    <a:gd name="connsiteX4" fmla="*/ 2118665 w 2345426"/>
                    <a:gd name="connsiteY4" fmla="*/ 251973 h 2046995"/>
                    <a:gd name="connsiteX5" fmla="*/ 2152955 w 2345426"/>
                    <a:gd name="connsiteY5" fmla="*/ 149103 h 2046995"/>
                    <a:gd name="connsiteX6" fmla="*/ 2198675 w 2345426"/>
                    <a:gd name="connsiteY6" fmla="*/ 80523 h 2046995"/>
                    <a:gd name="connsiteX7" fmla="*/ 2175815 w 2345426"/>
                    <a:gd name="connsiteY7" fmla="*/ 57663 h 2046995"/>
                    <a:gd name="connsiteX8" fmla="*/ 4115 w 2345426"/>
                    <a:gd name="connsiteY8" fmla="*/ 513 h 2046995"/>
                    <a:gd name="connsiteX9" fmla="*/ 15545 w 2345426"/>
                    <a:gd name="connsiteY9" fmla="*/ 1783593 h 2046995"/>
                    <a:gd name="connsiteX10" fmla="*/ 186995 w 2345426"/>
                    <a:gd name="connsiteY10" fmla="*/ 1829313 h 2046995"/>
                    <a:gd name="connsiteX11" fmla="*/ 575615 w 2345426"/>
                    <a:gd name="connsiteY11" fmla="*/ 2046483 h 2046995"/>
                    <a:gd name="connsiteX12" fmla="*/ 781355 w 2345426"/>
                    <a:gd name="connsiteY12" fmla="*/ 1886463 h 2046995"/>
                    <a:gd name="connsiteX13" fmla="*/ 895655 w 2345426"/>
                    <a:gd name="connsiteY13" fmla="*/ 1783593 h 2046995"/>
                    <a:gd name="connsiteX14" fmla="*/ 1021385 w 2345426"/>
                    <a:gd name="connsiteY14" fmla="*/ 1737873 h 2046995"/>
                    <a:gd name="connsiteX15" fmla="*/ 1089965 w 2345426"/>
                    <a:gd name="connsiteY15" fmla="*/ 1726443 h 2046995"/>
                    <a:gd name="connsiteX16" fmla="*/ 1089965 w 2345426"/>
                    <a:gd name="connsiteY16" fmla="*/ 1383543 h 2046995"/>
                    <a:gd name="connsiteX17" fmla="*/ 1295705 w 2345426"/>
                    <a:gd name="connsiteY17" fmla="*/ 1143513 h 2046995"/>
                    <a:gd name="connsiteX18" fmla="*/ 1410005 w 2345426"/>
                    <a:gd name="connsiteY18" fmla="*/ 1086363 h 2046995"/>
                    <a:gd name="connsiteX19" fmla="*/ 1615745 w 2345426"/>
                    <a:gd name="connsiteY19" fmla="*/ 1074933 h 2046995"/>
                    <a:gd name="connsiteX20" fmla="*/ 1810055 w 2345426"/>
                    <a:gd name="connsiteY20" fmla="*/ 1154943 h 2046995"/>
                    <a:gd name="connsiteX21" fmla="*/ 2027225 w 2345426"/>
                    <a:gd name="connsiteY21" fmla="*/ 1189233 h 2046995"/>
                    <a:gd name="connsiteX0" fmla="*/ 2187839 w 2514754"/>
                    <a:gd name="connsiteY0" fmla="*/ 1309128 h 2166890"/>
                    <a:gd name="connsiteX1" fmla="*/ 2142119 w 2514754"/>
                    <a:gd name="connsiteY1" fmla="*/ 1069098 h 2166890"/>
                    <a:gd name="connsiteX2" fmla="*/ 2142119 w 2514754"/>
                    <a:gd name="connsiteY2" fmla="*/ 806208 h 2166890"/>
                    <a:gd name="connsiteX3" fmla="*/ 2279279 w 2514754"/>
                    <a:gd name="connsiteY3" fmla="*/ 554748 h 2166890"/>
                    <a:gd name="connsiteX4" fmla="*/ 2279279 w 2514754"/>
                    <a:gd name="connsiteY4" fmla="*/ 371868 h 2166890"/>
                    <a:gd name="connsiteX5" fmla="*/ 2313569 w 2514754"/>
                    <a:gd name="connsiteY5" fmla="*/ 268998 h 2166890"/>
                    <a:gd name="connsiteX6" fmla="*/ 2359289 w 2514754"/>
                    <a:gd name="connsiteY6" fmla="*/ 200418 h 2166890"/>
                    <a:gd name="connsiteX7" fmla="*/ 2347859 w 2514754"/>
                    <a:gd name="connsiteY7" fmla="*/ 166128 h 2166890"/>
                    <a:gd name="connsiteX8" fmla="*/ 164729 w 2514754"/>
                    <a:gd name="connsiteY8" fmla="*/ 120408 h 2166890"/>
                    <a:gd name="connsiteX9" fmla="*/ 176159 w 2514754"/>
                    <a:gd name="connsiteY9" fmla="*/ 1903488 h 2166890"/>
                    <a:gd name="connsiteX10" fmla="*/ 347609 w 2514754"/>
                    <a:gd name="connsiteY10" fmla="*/ 1949208 h 2166890"/>
                    <a:gd name="connsiteX11" fmla="*/ 736229 w 2514754"/>
                    <a:gd name="connsiteY11" fmla="*/ 2166378 h 2166890"/>
                    <a:gd name="connsiteX12" fmla="*/ 941969 w 2514754"/>
                    <a:gd name="connsiteY12" fmla="*/ 2006358 h 2166890"/>
                    <a:gd name="connsiteX13" fmla="*/ 1056269 w 2514754"/>
                    <a:gd name="connsiteY13" fmla="*/ 1903488 h 2166890"/>
                    <a:gd name="connsiteX14" fmla="*/ 1181999 w 2514754"/>
                    <a:gd name="connsiteY14" fmla="*/ 1857768 h 2166890"/>
                    <a:gd name="connsiteX15" fmla="*/ 1250579 w 2514754"/>
                    <a:gd name="connsiteY15" fmla="*/ 1846338 h 2166890"/>
                    <a:gd name="connsiteX16" fmla="*/ 1250579 w 2514754"/>
                    <a:gd name="connsiteY16" fmla="*/ 1503438 h 2166890"/>
                    <a:gd name="connsiteX17" fmla="*/ 1456319 w 2514754"/>
                    <a:gd name="connsiteY17" fmla="*/ 1263408 h 2166890"/>
                    <a:gd name="connsiteX18" fmla="*/ 1570619 w 2514754"/>
                    <a:gd name="connsiteY18" fmla="*/ 1206258 h 2166890"/>
                    <a:gd name="connsiteX19" fmla="*/ 1776359 w 2514754"/>
                    <a:gd name="connsiteY19" fmla="*/ 1194828 h 2166890"/>
                    <a:gd name="connsiteX20" fmla="*/ 1970669 w 2514754"/>
                    <a:gd name="connsiteY20" fmla="*/ 1274838 h 2166890"/>
                    <a:gd name="connsiteX21" fmla="*/ 2187839 w 2514754"/>
                    <a:gd name="connsiteY21" fmla="*/ 1309128 h 2166890"/>
                    <a:gd name="connsiteX0" fmla="*/ 2126913 w 2453828"/>
                    <a:gd name="connsiteY0" fmla="*/ 1191695 h 2049457"/>
                    <a:gd name="connsiteX1" fmla="*/ 2081193 w 2453828"/>
                    <a:gd name="connsiteY1" fmla="*/ 951665 h 2049457"/>
                    <a:gd name="connsiteX2" fmla="*/ 2081193 w 2453828"/>
                    <a:gd name="connsiteY2" fmla="*/ 688775 h 2049457"/>
                    <a:gd name="connsiteX3" fmla="*/ 2218353 w 2453828"/>
                    <a:gd name="connsiteY3" fmla="*/ 437315 h 2049457"/>
                    <a:gd name="connsiteX4" fmla="*/ 2218353 w 2453828"/>
                    <a:gd name="connsiteY4" fmla="*/ 254435 h 2049457"/>
                    <a:gd name="connsiteX5" fmla="*/ 2252643 w 2453828"/>
                    <a:gd name="connsiteY5" fmla="*/ 151565 h 2049457"/>
                    <a:gd name="connsiteX6" fmla="*/ 2298363 w 2453828"/>
                    <a:gd name="connsiteY6" fmla="*/ 82985 h 2049457"/>
                    <a:gd name="connsiteX7" fmla="*/ 2286933 w 2453828"/>
                    <a:gd name="connsiteY7" fmla="*/ 48695 h 2049457"/>
                    <a:gd name="connsiteX8" fmla="*/ 103803 w 2453828"/>
                    <a:gd name="connsiteY8" fmla="*/ 2975 h 2049457"/>
                    <a:gd name="connsiteX9" fmla="*/ 115233 w 2453828"/>
                    <a:gd name="connsiteY9" fmla="*/ 1786055 h 2049457"/>
                    <a:gd name="connsiteX10" fmla="*/ 286683 w 2453828"/>
                    <a:gd name="connsiteY10" fmla="*/ 1831775 h 2049457"/>
                    <a:gd name="connsiteX11" fmla="*/ 675303 w 2453828"/>
                    <a:gd name="connsiteY11" fmla="*/ 2048945 h 2049457"/>
                    <a:gd name="connsiteX12" fmla="*/ 881043 w 2453828"/>
                    <a:gd name="connsiteY12" fmla="*/ 1888925 h 2049457"/>
                    <a:gd name="connsiteX13" fmla="*/ 995343 w 2453828"/>
                    <a:gd name="connsiteY13" fmla="*/ 1786055 h 2049457"/>
                    <a:gd name="connsiteX14" fmla="*/ 1121073 w 2453828"/>
                    <a:gd name="connsiteY14" fmla="*/ 1740335 h 2049457"/>
                    <a:gd name="connsiteX15" fmla="*/ 1189653 w 2453828"/>
                    <a:gd name="connsiteY15" fmla="*/ 1728905 h 2049457"/>
                    <a:gd name="connsiteX16" fmla="*/ 1189653 w 2453828"/>
                    <a:gd name="connsiteY16" fmla="*/ 1386005 h 2049457"/>
                    <a:gd name="connsiteX17" fmla="*/ 1395393 w 2453828"/>
                    <a:gd name="connsiteY17" fmla="*/ 1145975 h 2049457"/>
                    <a:gd name="connsiteX18" fmla="*/ 1509693 w 2453828"/>
                    <a:gd name="connsiteY18" fmla="*/ 1088825 h 2049457"/>
                    <a:gd name="connsiteX19" fmla="*/ 1715433 w 2453828"/>
                    <a:gd name="connsiteY19" fmla="*/ 1077395 h 2049457"/>
                    <a:gd name="connsiteX20" fmla="*/ 1909743 w 2453828"/>
                    <a:gd name="connsiteY20" fmla="*/ 1157405 h 2049457"/>
                    <a:gd name="connsiteX21" fmla="*/ 2126913 w 2453828"/>
                    <a:gd name="connsiteY21" fmla="*/ 1191695 h 2049457"/>
                    <a:gd name="connsiteX0" fmla="*/ 2061034 w 2387949"/>
                    <a:gd name="connsiteY0" fmla="*/ 1204470 h 2062232"/>
                    <a:gd name="connsiteX1" fmla="*/ 2015314 w 2387949"/>
                    <a:gd name="connsiteY1" fmla="*/ 964440 h 2062232"/>
                    <a:gd name="connsiteX2" fmla="*/ 2015314 w 2387949"/>
                    <a:gd name="connsiteY2" fmla="*/ 701550 h 2062232"/>
                    <a:gd name="connsiteX3" fmla="*/ 2152474 w 2387949"/>
                    <a:gd name="connsiteY3" fmla="*/ 450090 h 2062232"/>
                    <a:gd name="connsiteX4" fmla="*/ 2152474 w 2387949"/>
                    <a:gd name="connsiteY4" fmla="*/ 267210 h 2062232"/>
                    <a:gd name="connsiteX5" fmla="*/ 2186764 w 2387949"/>
                    <a:gd name="connsiteY5" fmla="*/ 164340 h 2062232"/>
                    <a:gd name="connsiteX6" fmla="*/ 2232484 w 2387949"/>
                    <a:gd name="connsiteY6" fmla="*/ 95760 h 2062232"/>
                    <a:gd name="connsiteX7" fmla="*/ 2221054 w 2387949"/>
                    <a:gd name="connsiteY7" fmla="*/ 61470 h 2062232"/>
                    <a:gd name="connsiteX8" fmla="*/ 37924 w 2387949"/>
                    <a:gd name="connsiteY8" fmla="*/ 15750 h 2062232"/>
                    <a:gd name="connsiteX9" fmla="*/ 49354 w 2387949"/>
                    <a:gd name="connsiteY9" fmla="*/ 1798830 h 2062232"/>
                    <a:gd name="connsiteX10" fmla="*/ 220804 w 2387949"/>
                    <a:gd name="connsiteY10" fmla="*/ 1844550 h 2062232"/>
                    <a:gd name="connsiteX11" fmla="*/ 609424 w 2387949"/>
                    <a:gd name="connsiteY11" fmla="*/ 2061720 h 2062232"/>
                    <a:gd name="connsiteX12" fmla="*/ 815164 w 2387949"/>
                    <a:gd name="connsiteY12" fmla="*/ 1901700 h 2062232"/>
                    <a:gd name="connsiteX13" fmla="*/ 929464 w 2387949"/>
                    <a:gd name="connsiteY13" fmla="*/ 1798830 h 2062232"/>
                    <a:gd name="connsiteX14" fmla="*/ 1055194 w 2387949"/>
                    <a:gd name="connsiteY14" fmla="*/ 1753110 h 2062232"/>
                    <a:gd name="connsiteX15" fmla="*/ 1123774 w 2387949"/>
                    <a:gd name="connsiteY15" fmla="*/ 1741680 h 2062232"/>
                    <a:gd name="connsiteX16" fmla="*/ 1123774 w 2387949"/>
                    <a:gd name="connsiteY16" fmla="*/ 1398780 h 2062232"/>
                    <a:gd name="connsiteX17" fmla="*/ 1329514 w 2387949"/>
                    <a:gd name="connsiteY17" fmla="*/ 1158750 h 2062232"/>
                    <a:gd name="connsiteX18" fmla="*/ 1443814 w 2387949"/>
                    <a:gd name="connsiteY18" fmla="*/ 1101600 h 2062232"/>
                    <a:gd name="connsiteX19" fmla="*/ 1649554 w 2387949"/>
                    <a:gd name="connsiteY19" fmla="*/ 1090170 h 2062232"/>
                    <a:gd name="connsiteX20" fmla="*/ 1843864 w 2387949"/>
                    <a:gd name="connsiteY20" fmla="*/ 1170180 h 2062232"/>
                    <a:gd name="connsiteX21" fmla="*/ 2061034 w 2387949"/>
                    <a:gd name="connsiteY21" fmla="*/ 1204470 h 206223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321308 w 2378897"/>
                    <a:gd name="connsiteY17" fmla="*/ 1112380 h 2015862"/>
                    <a:gd name="connsiteX18" fmla="*/ 1435608 w 2378897"/>
                    <a:gd name="connsiteY18" fmla="*/ 1055230 h 2015862"/>
                    <a:gd name="connsiteX19" fmla="*/ 1641348 w 2378897"/>
                    <a:gd name="connsiteY19" fmla="*/ 1043800 h 2015862"/>
                    <a:gd name="connsiteX20" fmla="*/ 1835658 w 2378897"/>
                    <a:gd name="connsiteY20" fmla="*/ 1123810 h 2015862"/>
                    <a:gd name="connsiteX21" fmla="*/ 2052828 w 2378897"/>
                    <a:gd name="connsiteY21"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321308 w 2378897"/>
                    <a:gd name="connsiteY17" fmla="*/ 1112380 h 2015862"/>
                    <a:gd name="connsiteX18" fmla="*/ 1641348 w 2378897"/>
                    <a:gd name="connsiteY18" fmla="*/ 1043800 h 2015862"/>
                    <a:gd name="connsiteX19" fmla="*/ 1835658 w 2378897"/>
                    <a:gd name="connsiteY19" fmla="*/ 1123810 h 2015862"/>
                    <a:gd name="connsiteX20" fmla="*/ 2052828 w 2378897"/>
                    <a:gd name="connsiteY20"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641348 w 2378897"/>
                    <a:gd name="connsiteY17" fmla="*/ 10438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641348 w 2378897"/>
                    <a:gd name="connsiteY17" fmla="*/ 10438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641348 w 2378897"/>
                    <a:gd name="connsiteY17" fmla="*/ 10438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641348 w 2378897"/>
                    <a:gd name="connsiteY17" fmla="*/ 10438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641348 w 2378897"/>
                    <a:gd name="connsiteY17" fmla="*/ 10438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554262 w 2378897"/>
                    <a:gd name="connsiteY17" fmla="*/ 1094600 h 2015862"/>
                    <a:gd name="connsiteX18" fmla="*/ 1835658 w 2378897"/>
                    <a:gd name="connsiteY18" fmla="*/ 1123810 h 2015862"/>
                    <a:gd name="connsiteX19" fmla="*/ 2052828 w 2378897"/>
                    <a:gd name="connsiteY19" fmla="*/ 1158100 h 2015862"/>
                    <a:gd name="connsiteX0" fmla="*/ 2052828 w 2378897"/>
                    <a:gd name="connsiteY0" fmla="*/ 1158100 h 2015862"/>
                    <a:gd name="connsiteX1" fmla="*/ 2007108 w 2378897"/>
                    <a:gd name="connsiteY1" fmla="*/ 918070 h 2015862"/>
                    <a:gd name="connsiteX2" fmla="*/ 2007108 w 2378897"/>
                    <a:gd name="connsiteY2" fmla="*/ 655180 h 2015862"/>
                    <a:gd name="connsiteX3" fmla="*/ 2144268 w 2378897"/>
                    <a:gd name="connsiteY3" fmla="*/ 403720 h 2015862"/>
                    <a:gd name="connsiteX4" fmla="*/ 2144268 w 2378897"/>
                    <a:gd name="connsiteY4" fmla="*/ 220840 h 2015862"/>
                    <a:gd name="connsiteX5" fmla="*/ 2178558 w 2378897"/>
                    <a:gd name="connsiteY5" fmla="*/ 117970 h 2015862"/>
                    <a:gd name="connsiteX6" fmla="*/ 2224278 w 2378897"/>
                    <a:gd name="connsiteY6" fmla="*/ 49390 h 2015862"/>
                    <a:gd name="connsiteX7" fmla="*/ 2212848 w 2378897"/>
                    <a:gd name="connsiteY7" fmla="*/ 15100 h 2015862"/>
                    <a:gd name="connsiteX8" fmla="*/ 41148 w 2378897"/>
                    <a:gd name="connsiteY8" fmla="*/ 26530 h 2015862"/>
                    <a:gd name="connsiteX9" fmla="*/ 41148 w 2378897"/>
                    <a:gd name="connsiteY9" fmla="*/ 1752460 h 2015862"/>
                    <a:gd name="connsiteX10" fmla="*/ 212598 w 2378897"/>
                    <a:gd name="connsiteY10" fmla="*/ 1798180 h 2015862"/>
                    <a:gd name="connsiteX11" fmla="*/ 601218 w 2378897"/>
                    <a:gd name="connsiteY11" fmla="*/ 2015350 h 2015862"/>
                    <a:gd name="connsiteX12" fmla="*/ 806958 w 2378897"/>
                    <a:gd name="connsiteY12" fmla="*/ 1855330 h 2015862"/>
                    <a:gd name="connsiteX13" fmla="*/ 921258 w 2378897"/>
                    <a:gd name="connsiteY13" fmla="*/ 1752460 h 2015862"/>
                    <a:gd name="connsiteX14" fmla="*/ 1046988 w 2378897"/>
                    <a:gd name="connsiteY14" fmla="*/ 1706740 h 2015862"/>
                    <a:gd name="connsiteX15" fmla="*/ 1115568 w 2378897"/>
                    <a:gd name="connsiteY15" fmla="*/ 1695310 h 2015862"/>
                    <a:gd name="connsiteX16" fmla="*/ 1115568 w 2378897"/>
                    <a:gd name="connsiteY16" fmla="*/ 1352410 h 2015862"/>
                    <a:gd name="connsiteX17" fmla="*/ 1554262 w 2378897"/>
                    <a:gd name="connsiteY17" fmla="*/ 1094600 h 2015862"/>
                    <a:gd name="connsiteX18" fmla="*/ 1835658 w 2378897"/>
                    <a:gd name="connsiteY18" fmla="*/ 1123810 h 2015862"/>
                    <a:gd name="connsiteX19" fmla="*/ 2052828 w 2378897"/>
                    <a:gd name="connsiteY19" fmla="*/ 1158100 h 20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78897" h="2015862">
                      <a:moveTo>
                        <a:pt x="2052828" y="1158100"/>
                      </a:moveTo>
                      <a:cubicBezTo>
                        <a:pt x="2081403" y="1123810"/>
                        <a:pt x="2014728" y="1001890"/>
                        <a:pt x="2007108" y="918070"/>
                      </a:cubicBezTo>
                      <a:cubicBezTo>
                        <a:pt x="1999488" y="834250"/>
                        <a:pt x="1984248" y="740905"/>
                        <a:pt x="2007108" y="655180"/>
                      </a:cubicBezTo>
                      <a:cubicBezTo>
                        <a:pt x="2029968" y="569455"/>
                        <a:pt x="2121408" y="476110"/>
                        <a:pt x="2144268" y="403720"/>
                      </a:cubicBezTo>
                      <a:cubicBezTo>
                        <a:pt x="2167128" y="331330"/>
                        <a:pt x="2138553" y="268465"/>
                        <a:pt x="2144268" y="220840"/>
                      </a:cubicBezTo>
                      <a:cubicBezTo>
                        <a:pt x="2149983" y="173215"/>
                        <a:pt x="2165223" y="146545"/>
                        <a:pt x="2178558" y="117970"/>
                      </a:cubicBezTo>
                      <a:cubicBezTo>
                        <a:pt x="2191893" y="89395"/>
                        <a:pt x="2218563" y="66535"/>
                        <a:pt x="2224278" y="49390"/>
                      </a:cubicBezTo>
                      <a:cubicBezTo>
                        <a:pt x="2229993" y="32245"/>
                        <a:pt x="2576703" y="18910"/>
                        <a:pt x="2212848" y="15100"/>
                      </a:cubicBezTo>
                      <a:cubicBezTo>
                        <a:pt x="1848993" y="11290"/>
                        <a:pt x="117348" y="-23000"/>
                        <a:pt x="41148" y="26530"/>
                      </a:cubicBezTo>
                      <a:cubicBezTo>
                        <a:pt x="-35052" y="76060"/>
                        <a:pt x="12573" y="1457185"/>
                        <a:pt x="41148" y="1752460"/>
                      </a:cubicBezTo>
                      <a:cubicBezTo>
                        <a:pt x="69723" y="2047735"/>
                        <a:pt x="119253" y="1754365"/>
                        <a:pt x="212598" y="1798180"/>
                      </a:cubicBezTo>
                      <a:cubicBezTo>
                        <a:pt x="305943" y="1841995"/>
                        <a:pt x="502158" y="2005825"/>
                        <a:pt x="601218" y="2015350"/>
                      </a:cubicBezTo>
                      <a:cubicBezTo>
                        <a:pt x="700278" y="2024875"/>
                        <a:pt x="753618" y="1899145"/>
                        <a:pt x="806958" y="1855330"/>
                      </a:cubicBezTo>
                      <a:cubicBezTo>
                        <a:pt x="860298" y="1811515"/>
                        <a:pt x="881253" y="1777225"/>
                        <a:pt x="921258" y="1752460"/>
                      </a:cubicBezTo>
                      <a:cubicBezTo>
                        <a:pt x="961263" y="1727695"/>
                        <a:pt x="1014603" y="1716265"/>
                        <a:pt x="1046988" y="1706740"/>
                      </a:cubicBezTo>
                      <a:cubicBezTo>
                        <a:pt x="1079373" y="1697215"/>
                        <a:pt x="1104138" y="1754365"/>
                        <a:pt x="1115568" y="1695310"/>
                      </a:cubicBezTo>
                      <a:cubicBezTo>
                        <a:pt x="1126998" y="1636255"/>
                        <a:pt x="1042452" y="1452528"/>
                        <a:pt x="1115568" y="1352410"/>
                      </a:cubicBezTo>
                      <a:cubicBezTo>
                        <a:pt x="1188684" y="1252292"/>
                        <a:pt x="1333554" y="1153564"/>
                        <a:pt x="1554262" y="1094600"/>
                      </a:cubicBezTo>
                      <a:cubicBezTo>
                        <a:pt x="1674277" y="1056500"/>
                        <a:pt x="1752564" y="1113227"/>
                        <a:pt x="1835658" y="1123810"/>
                      </a:cubicBezTo>
                      <a:cubicBezTo>
                        <a:pt x="1918752" y="1134393"/>
                        <a:pt x="2024253" y="1192390"/>
                        <a:pt x="2052828" y="1158100"/>
                      </a:cubicBezTo>
                      <a:close/>
                    </a:path>
                  </a:pathLst>
                </a:cu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C272B8C-65C0-6FFE-9C97-611E37233751}"/>
                  </a:ext>
                </a:extLst>
              </p:cNvPr>
              <p:cNvGrpSpPr/>
              <p:nvPr/>
            </p:nvGrpSpPr>
            <p:grpSpPr>
              <a:xfrm>
                <a:off x="4715560" y="3200401"/>
                <a:ext cx="1513299" cy="1073314"/>
                <a:chOff x="4715560" y="3200401"/>
                <a:chExt cx="1513299" cy="1073314"/>
              </a:xfrm>
            </p:grpSpPr>
            <p:pic>
              <p:nvPicPr>
                <p:cNvPr id="12" name="Picture 11" descr="A map of the florida carbonate platform&#10;&#10;Description automatically generated">
                  <a:extLst>
                    <a:ext uri="{FF2B5EF4-FFF2-40B4-BE49-F238E27FC236}">
                      <a16:creationId xmlns:a16="http://schemas.microsoft.com/office/drawing/2014/main" id="{F8F2E870-BB1C-6EDE-F175-A2E309D9EB0B}"/>
                    </a:ext>
                  </a:extLst>
                </p:cNvPr>
                <p:cNvPicPr>
                  <a:picLocks noChangeAspect="1"/>
                </p:cNvPicPr>
                <p:nvPr/>
              </p:nvPicPr>
              <p:blipFill rotWithShape="1">
                <a:blip r:embed="rId6">
                  <a:extLst>
                    <a:ext uri="{28A0092B-C50C-407E-A947-70E740481C1C}">
                      <a14:useLocalDpi xmlns:a14="http://schemas.microsoft.com/office/drawing/2010/main" val="0"/>
                    </a:ext>
                  </a:extLst>
                </a:blip>
                <a:srcRect l="48591" t="60043" r="36517" b="30514"/>
                <a:stretch/>
              </p:blipFill>
              <p:spPr>
                <a:xfrm>
                  <a:off x="4884626" y="3200401"/>
                  <a:ext cx="669104" cy="533400"/>
                </a:xfrm>
                <a:prstGeom prst="rect">
                  <a:avLst/>
                </a:prstGeom>
                <a:ln w="25400">
                  <a:noFill/>
                </a:ln>
              </p:spPr>
            </p:pic>
            <p:sp>
              <p:nvSpPr>
                <p:cNvPr id="11" name="TextBox 10">
                  <a:extLst>
                    <a:ext uri="{FF2B5EF4-FFF2-40B4-BE49-F238E27FC236}">
                      <a16:creationId xmlns:a16="http://schemas.microsoft.com/office/drawing/2014/main" id="{26FAD0BA-0C54-4EA3-AD1D-62DAAC5024D7}"/>
                    </a:ext>
                  </a:extLst>
                </p:cNvPr>
                <p:cNvSpPr txBox="1"/>
                <p:nvPr/>
              </p:nvSpPr>
              <p:spPr>
                <a:xfrm rot="2613618">
                  <a:off x="4715560" y="3442718"/>
                  <a:ext cx="1513299" cy="830997"/>
                </a:xfrm>
                <a:prstGeom prst="rect">
                  <a:avLst/>
                </a:prstGeom>
                <a:noFill/>
              </p:spPr>
              <p:txBody>
                <a:bodyPr wrap="none" rtlCol="0">
                  <a:spAutoFit/>
                </a:bodyPr>
                <a:lstStyle/>
                <a:p>
                  <a:r>
                    <a:rPr lang="en-US" sz="2400" b="1" dirty="0"/>
                    <a:t>Carbonate</a:t>
                  </a:r>
                </a:p>
                <a:p>
                  <a:r>
                    <a:rPr lang="en-US" sz="2400" b="1" dirty="0"/>
                    <a:t>Platform</a:t>
                  </a:r>
                </a:p>
              </p:txBody>
            </p:sp>
          </p:grpSp>
        </p:grpSp>
        <p:pic>
          <p:nvPicPr>
            <p:cNvPr id="15" name="Picture 14" descr="A map of the florida carbonate platform&#10;&#10;Description automatically generated">
              <a:extLst>
                <a:ext uri="{FF2B5EF4-FFF2-40B4-BE49-F238E27FC236}">
                  <a16:creationId xmlns:a16="http://schemas.microsoft.com/office/drawing/2014/main" id="{567B7F79-CB4C-62E4-C6D1-1272CC4EE8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814" t="3426" r="18835" b="78249"/>
            <a:stretch/>
          </p:blipFill>
          <p:spPr>
            <a:xfrm rot="724882">
              <a:off x="5211868" y="1181497"/>
              <a:ext cx="399215" cy="403002"/>
            </a:xfrm>
            <a:prstGeom prst="rect">
              <a:avLst/>
            </a:prstGeom>
            <a:ln w="25400">
              <a:noFill/>
            </a:ln>
          </p:spPr>
        </p:pic>
      </p:grpSp>
      <p:grpSp>
        <p:nvGrpSpPr>
          <p:cNvPr id="30" name="Group 29">
            <a:extLst>
              <a:ext uri="{FF2B5EF4-FFF2-40B4-BE49-F238E27FC236}">
                <a16:creationId xmlns:a16="http://schemas.microsoft.com/office/drawing/2014/main" id="{7B5595D7-805F-B9DC-35BA-12441AC73EB5}"/>
              </a:ext>
            </a:extLst>
          </p:cNvPr>
          <p:cNvGrpSpPr/>
          <p:nvPr/>
        </p:nvGrpSpPr>
        <p:grpSpPr>
          <a:xfrm>
            <a:off x="1752600" y="3657600"/>
            <a:ext cx="3291576" cy="1905000"/>
            <a:chOff x="1752600" y="3657600"/>
            <a:chExt cx="3291576" cy="1905000"/>
          </a:xfrm>
        </p:grpSpPr>
        <p:sp>
          <p:nvSpPr>
            <p:cNvPr id="18" name="Star: 5 Points 17">
              <a:extLst>
                <a:ext uri="{FF2B5EF4-FFF2-40B4-BE49-F238E27FC236}">
                  <a16:creationId xmlns:a16="http://schemas.microsoft.com/office/drawing/2014/main" id="{806A8396-6AF6-4BDA-5FC7-C277CF6D3A88}"/>
                </a:ext>
              </a:extLst>
            </p:cNvPr>
            <p:cNvSpPr/>
            <p:nvPr/>
          </p:nvSpPr>
          <p:spPr>
            <a:xfrm>
              <a:off x="3458151" y="4191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2F88CB-187B-6834-CCB9-200016E70E99}"/>
                </a:ext>
              </a:extLst>
            </p:cNvPr>
            <p:cNvSpPr/>
            <p:nvPr/>
          </p:nvSpPr>
          <p:spPr>
            <a:xfrm>
              <a:off x="1752600" y="4625745"/>
              <a:ext cx="1344967" cy="93685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6E15F566-9DE9-8545-EA10-DA0D39F1CE16}"/>
                </a:ext>
              </a:extLst>
            </p:cNvPr>
            <p:cNvSpPr/>
            <p:nvPr/>
          </p:nvSpPr>
          <p:spPr>
            <a:xfrm>
              <a:off x="4429437" y="4227586"/>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F96047-11D4-933B-D28D-8AC06AA37F3C}"/>
                </a:ext>
              </a:extLst>
            </p:cNvPr>
            <p:cNvSpPr/>
            <p:nvPr/>
          </p:nvSpPr>
          <p:spPr>
            <a:xfrm>
              <a:off x="3886200" y="3657600"/>
              <a:ext cx="1146494" cy="61327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86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Effect transition="in" filter="fade">
                                      <p:cBhvr>
                                        <p:cTn id="21" dur="1000"/>
                                        <p:tgtEl>
                                          <p:spTgt spid="29"/>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Effect transition="in" filter="fade">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500"/>
                            </p:stCondLst>
                            <p:childTnLst>
                              <p:par>
                                <p:cTn id="34" presetID="16" presetClass="entr" presetSubtype="37"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outVertical)">
                                      <p:cBhvr>
                                        <p:cTn id="36" dur="1000"/>
                                        <p:tgtEl>
                                          <p:spTgt spid="31"/>
                                        </p:tgtEl>
                                      </p:cBhvr>
                                    </p:animEffect>
                                  </p:childTnLst>
                                </p:cTn>
                              </p:par>
                            </p:childTnLst>
                          </p:cTn>
                        </p:par>
                        <p:par>
                          <p:cTn id="37" fill="hold">
                            <p:stCondLst>
                              <p:cond delay="1500"/>
                            </p:stCondLst>
                            <p:childTnLst>
                              <p:par>
                                <p:cTn id="38" presetID="16" presetClass="entr" presetSubtype="37"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1000"/>
                                        <p:tgtEl>
                                          <p:spTgt spid="35"/>
                                        </p:tgtEl>
                                      </p:cBhvr>
                                    </p:animEffect>
                                  </p:childTnLst>
                                </p:cTn>
                              </p:par>
                              <p:par>
                                <p:cTn id="41" presetID="16" presetClass="entr" presetSubtype="37" fill="hold" nodeType="withEffect">
                                  <p:stCondLst>
                                    <p:cond delay="1000"/>
                                  </p:stCondLst>
                                  <p:childTnLst>
                                    <p:set>
                                      <p:cBhvr>
                                        <p:cTn id="42" dur="1" fill="hold">
                                          <p:stCondLst>
                                            <p:cond delay="0"/>
                                          </p:stCondLst>
                                        </p:cTn>
                                        <p:tgtEl>
                                          <p:spTgt spid="36"/>
                                        </p:tgtEl>
                                        <p:attrNameLst>
                                          <p:attrName>style.visibility</p:attrName>
                                        </p:attrNameLst>
                                      </p:cBhvr>
                                      <p:to>
                                        <p:strVal val="visible"/>
                                      </p:to>
                                    </p:set>
                                    <p:animEffect transition="in" filter="barn(outVertical)">
                                      <p:cBhvr>
                                        <p:cTn id="43" dur="10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22" presetClass="exit" presetSubtype="2" fill="hold" nodeType="withEffect">
                                  <p:stCondLst>
                                    <p:cond delay="0"/>
                                  </p:stCondLst>
                                  <p:childTnLst>
                                    <p:animEffect transition="out" filter="wipe(right)">
                                      <p:cBhvr>
                                        <p:cTn id="56" dur="1000"/>
                                        <p:tgtEl>
                                          <p:spTgt spid="31"/>
                                        </p:tgtEl>
                                      </p:cBhvr>
                                    </p:animEffect>
                                    <p:set>
                                      <p:cBhvr>
                                        <p:cTn id="57" dur="1" fill="hold">
                                          <p:stCondLst>
                                            <p:cond delay="999"/>
                                          </p:stCondLst>
                                        </p:cTn>
                                        <p:tgtEl>
                                          <p:spTgt spid="31"/>
                                        </p:tgtEl>
                                        <p:attrNameLst>
                                          <p:attrName>style.visibility</p:attrName>
                                        </p:attrNameLst>
                                      </p:cBhvr>
                                      <p:to>
                                        <p:strVal val="hidden"/>
                                      </p:to>
                                    </p:set>
                                  </p:childTnLst>
                                </p:cTn>
                              </p:par>
                              <p:par>
                                <p:cTn id="58" presetID="22" presetClass="exit" presetSubtype="2" fill="hold" nodeType="withEffect">
                                  <p:stCondLst>
                                    <p:cond delay="0"/>
                                  </p:stCondLst>
                                  <p:childTnLst>
                                    <p:animEffect transition="out" filter="wipe(right)">
                                      <p:cBhvr>
                                        <p:cTn id="59" dur="1000"/>
                                        <p:tgtEl>
                                          <p:spTgt spid="35"/>
                                        </p:tgtEl>
                                      </p:cBhvr>
                                    </p:animEffect>
                                    <p:set>
                                      <p:cBhvr>
                                        <p:cTn id="60" dur="1" fill="hold">
                                          <p:stCondLst>
                                            <p:cond delay="999"/>
                                          </p:stCondLst>
                                        </p:cTn>
                                        <p:tgtEl>
                                          <p:spTgt spid="35"/>
                                        </p:tgtEl>
                                        <p:attrNameLst>
                                          <p:attrName>style.visibility</p:attrName>
                                        </p:attrNameLst>
                                      </p:cBhvr>
                                      <p:to>
                                        <p:strVal val="hidden"/>
                                      </p:to>
                                    </p:set>
                                  </p:childTnLst>
                                </p:cTn>
                              </p:par>
                              <p:par>
                                <p:cTn id="61" presetID="22" presetClass="exit" presetSubtype="2" fill="hold" nodeType="withEffect">
                                  <p:stCondLst>
                                    <p:cond delay="0"/>
                                  </p:stCondLst>
                                  <p:childTnLst>
                                    <p:animEffect transition="out" filter="wipe(right)">
                                      <p:cBhvr>
                                        <p:cTn id="62" dur="1000"/>
                                        <p:tgtEl>
                                          <p:spTgt spid="36"/>
                                        </p:tgtEl>
                                      </p:cBhvr>
                                    </p:animEffect>
                                    <p:set>
                                      <p:cBhvr>
                                        <p:cTn id="63" dur="1" fill="hold">
                                          <p:stCondLst>
                                            <p:cond delay="999"/>
                                          </p:stCondLst>
                                        </p:cTn>
                                        <p:tgtEl>
                                          <p:spTgt spid="36"/>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childTnLst>
                                </p:cTn>
                              </p:par>
                            </p:childTnLst>
                          </p:cTn>
                        </p:par>
                        <p:par>
                          <p:cTn id="68" fill="hold">
                            <p:stCondLst>
                              <p:cond delay="2000"/>
                            </p:stCondLst>
                            <p:childTnLst>
                              <p:par>
                                <p:cTn id="69" presetID="42" presetClass="path" presetSubtype="0" accel="50000" decel="50000" fill="hold" nodeType="afterEffect">
                                  <p:stCondLst>
                                    <p:cond delay="0"/>
                                  </p:stCondLst>
                                  <p:childTnLst>
                                    <p:animMotion origin="layout" path="M 4.72222E-6 2.59259E-6 L 0.29878 0.04166 " pathEditMode="relative" rAng="0" ptsTypes="AA">
                                      <p:cBhvr>
                                        <p:cTn id="70" dur="2000" fill="hold"/>
                                        <p:tgtEl>
                                          <p:spTgt spid="26"/>
                                        </p:tgtEl>
                                        <p:attrNameLst>
                                          <p:attrName>ppt_x</p:attrName>
                                          <p:attrName>ppt_y</p:attrName>
                                        </p:attrNameLst>
                                      </p:cBhvr>
                                      <p:rCtr x="14931" y="2083"/>
                                    </p:animMotion>
                                  </p:childTnLst>
                                </p:cTn>
                              </p:par>
                            </p:childTnLst>
                          </p:cTn>
                        </p:par>
                        <p:par>
                          <p:cTn id="71" fill="hold">
                            <p:stCondLst>
                              <p:cond delay="4000"/>
                            </p:stCondLst>
                            <p:childTnLst>
                              <p:par>
                                <p:cTn id="72" presetID="10" presetClass="entr" presetSubtype="0"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4500"/>
                            </p:stCondLst>
                            <p:childTnLst>
                              <p:par>
                                <p:cTn id="76" presetID="10" presetClass="exit" presetSubtype="0" fill="hold" nodeType="afterEffect">
                                  <p:stCondLst>
                                    <p:cond delay="0"/>
                                  </p:stCondLst>
                                  <p:childTnLst>
                                    <p:animEffect transition="out" filter="fade">
                                      <p:cBhvr>
                                        <p:cTn id="77" dur="500"/>
                                        <p:tgtEl>
                                          <p:spTgt spid="26"/>
                                        </p:tgtEl>
                                      </p:cBhvr>
                                    </p:animEffect>
                                    <p:set>
                                      <p:cBhvr>
                                        <p:cTn id="78" dur="1" fill="hold">
                                          <p:stCondLst>
                                            <p:cond delay="499"/>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childTnLst>
                                </p:cTn>
                              </p:par>
                              <p:par>
                                <p:cTn id="84" presetID="10" presetClass="exit" presetSubtype="0" fill="hold" nodeType="withEffect">
                                  <p:stCondLst>
                                    <p:cond delay="500"/>
                                  </p:stCondLst>
                                  <p:childTnLst>
                                    <p:animEffect transition="out" filter="fade">
                                      <p:cBhvr>
                                        <p:cTn id="85" dur="1000"/>
                                        <p:tgtEl>
                                          <p:spTgt spid="22"/>
                                        </p:tgtEl>
                                      </p:cBhvr>
                                    </p:animEffect>
                                    <p:set>
                                      <p:cBhvr>
                                        <p:cTn id="86" dur="1" fill="hold">
                                          <p:stCondLst>
                                            <p:cond delay="999"/>
                                          </p:stCondLst>
                                        </p:cTn>
                                        <p:tgtEl>
                                          <p:spTgt spid="22"/>
                                        </p:tgtEl>
                                        <p:attrNameLst>
                                          <p:attrName>style.visibility</p:attrName>
                                        </p:attrNameLst>
                                      </p:cBhvr>
                                      <p:to>
                                        <p:strVal val="hidden"/>
                                      </p:to>
                                    </p:set>
                                  </p:childTnLst>
                                </p:cTn>
                              </p:par>
                              <p:par>
                                <p:cTn id="87" presetID="10" presetClass="entr" presetSubtype="0" fill="hold" nodeType="withEffect">
                                  <p:stCondLst>
                                    <p:cond delay="50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1000"/>
                                        <p:tgtEl>
                                          <p:spTgt spid="30"/>
                                        </p:tgtEl>
                                      </p:cBhvr>
                                    </p:animEffect>
                                  </p:childTnLst>
                                </p:cTn>
                              </p:par>
                              <p:par>
                                <p:cTn id="114" presetID="10" presetClass="exit" presetSubtype="0" fill="hold" nodeType="withEffect">
                                  <p:stCondLst>
                                    <p:cond delay="0"/>
                                  </p:stCondLst>
                                  <p:childTnLst>
                                    <p:animEffect transition="out" filter="fade">
                                      <p:cBhvr>
                                        <p:cTn id="115" dur="1000"/>
                                        <p:tgtEl>
                                          <p:spTgt spid="38"/>
                                        </p:tgtEl>
                                      </p:cBhvr>
                                    </p:animEffect>
                                    <p:set>
                                      <p:cBhvr>
                                        <p:cTn id="116"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23" grpId="0" animBg="1"/>
      <p:bldP spid="27" grpId="0"/>
      <p:bldP spid="27" grpId="1"/>
      <p:bldP spid="28" grpId="0"/>
      <p:bldP spid="28" grpId="1"/>
      <p:bldP spid="29" grpId="0"/>
      <p:bldP spid="29"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48E96E9E-B6FB-7DCB-5222-20EB9B2AD417}"/>
              </a:ext>
            </a:extLst>
          </p:cNvPr>
          <p:cNvSpPr txBox="1"/>
          <p:nvPr/>
        </p:nvSpPr>
        <p:spPr>
          <a:xfrm>
            <a:off x="-16592" y="7203"/>
            <a:ext cx="9139236"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International Treasures: Parks</a:t>
            </a:r>
          </a:p>
        </p:txBody>
      </p:sp>
      <p:sp useBgFill="1">
        <p:nvSpPr>
          <p:cNvPr id="9" name="TextBox 8">
            <a:extLst>
              <a:ext uri="{FF2B5EF4-FFF2-40B4-BE49-F238E27FC236}">
                <a16:creationId xmlns:a16="http://schemas.microsoft.com/office/drawing/2014/main" id="{F35F3B5A-0FDE-EE71-4184-EEF8C52CB290}"/>
              </a:ext>
            </a:extLst>
          </p:cNvPr>
          <p:cNvSpPr txBox="1"/>
          <p:nvPr/>
        </p:nvSpPr>
        <p:spPr>
          <a:xfrm>
            <a:off x="-24798"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Florida</a:t>
            </a:r>
          </a:p>
        </p:txBody>
      </p:sp>
      <p:grpSp>
        <p:nvGrpSpPr>
          <p:cNvPr id="2" name="Group 1">
            <a:extLst>
              <a:ext uri="{FF2B5EF4-FFF2-40B4-BE49-F238E27FC236}">
                <a16:creationId xmlns:a16="http://schemas.microsoft.com/office/drawing/2014/main" id="{93AB5F94-7DD5-72D2-3B74-B276237F4FE5}"/>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DF476FC4-C310-B645-6146-68500D446459}"/>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4" name="Picture 3">
              <a:extLst>
                <a:ext uri="{FF2B5EF4-FFF2-40B4-BE49-F238E27FC236}">
                  <a16:creationId xmlns:a16="http://schemas.microsoft.com/office/drawing/2014/main" id="{5D2AECEE-22F8-C242-FBE5-2737D991FD49}"/>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p:nvSpPr>
          <p:cNvPr id="7" name="TextBox 6">
            <a:extLst>
              <a:ext uri="{FF2B5EF4-FFF2-40B4-BE49-F238E27FC236}">
                <a16:creationId xmlns:a16="http://schemas.microsoft.com/office/drawing/2014/main" id="{33DBE121-3EA5-413C-5593-9362B726A9DB}"/>
              </a:ext>
            </a:extLst>
          </p:cNvPr>
          <p:cNvSpPr txBox="1"/>
          <p:nvPr/>
        </p:nvSpPr>
        <p:spPr>
          <a:xfrm>
            <a:off x="5079769" y="6019800"/>
            <a:ext cx="1335622" cy="584775"/>
          </a:xfrm>
          <a:prstGeom prst="rect">
            <a:avLst/>
          </a:prstGeom>
          <a:solidFill>
            <a:srgbClr val="81DEFF"/>
          </a:solidFill>
          <a:ln w="12700">
            <a:solidFill>
              <a:schemeClr val="tx1"/>
            </a:solidFill>
          </a:ln>
        </p:spPr>
        <p:txBody>
          <a:bodyPr wrap="none" rtlCol="0">
            <a:spAutoFit/>
          </a:bodyPr>
          <a:lstStyle/>
          <a:p>
            <a:r>
              <a:rPr lang="en-US" sz="3200" dirty="0"/>
              <a:t>Florida</a:t>
            </a:r>
          </a:p>
        </p:txBody>
      </p:sp>
      <p:sp>
        <p:nvSpPr>
          <p:cNvPr id="11" name="Freeform: Shape 10">
            <a:extLst>
              <a:ext uri="{FF2B5EF4-FFF2-40B4-BE49-F238E27FC236}">
                <a16:creationId xmlns:a16="http://schemas.microsoft.com/office/drawing/2014/main" id="{4838A050-0372-936D-FC95-AF24239D3179}"/>
              </a:ext>
            </a:extLst>
          </p:cNvPr>
          <p:cNvSpPr/>
          <p:nvPr/>
        </p:nvSpPr>
        <p:spPr>
          <a:xfrm>
            <a:off x="5883259" y="5664740"/>
            <a:ext cx="867331" cy="921790"/>
          </a:xfrm>
          <a:custGeom>
            <a:avLst/>
            <a:gdLst>
              <a:gd name="connsiteX0" fmla="*/ 92239 w 867331"/>
              <a:gd name="connsiteY0" fmla="*/ 5958 h 921790"/>
              <a:gd name="connsiteX1" fmla="*/ 333243 w 867331"/>
              <a:gd name="connsiteY1" fmla="*/ 5958 h 921790"/>
              <a:gd name="connsiteX2" fmla="*/ 538806 w 867331"/>
              <a:gd name="connsiteY2" fmla="*/ 69753 h 921790"/>
              <a:gd name="connsiteX3" fmla="*/ 666397 w 867331"/>
              <a:gd name="connsiteY3" fmla="*/ 62665 h 921790"/>
              <a:gd name="connsiteX4" fmla="*/ 786899 w 867331"/>
              <a:gd name="connsiteY4" fmla="*/ 360376 h 921790"/>
              <a:gd name="connsiteX5" fmla="*/ 864871 w 867331"/>
              <a:gd name="connsiteY5" fmla="*/ 608469 h 921790"/>
              <a:gd name="connsiteX6" fmla="*/ 843606 w 867331"/>
              <a:gd name="connsiteY6" fmla="*/ 835297 h 921790"/>
              <a:gd name="connsiteX7" fmla="*/ 801076 w 867331"/>
              <a:gd name="connsiteY7" fmla="*/ 913269 h 921790"/>
              <a:gd name="connsiteX8" fmla="*/ 730192 w 867331"/>
              <a:gd name="connsiteY8" fmla="*/ 906181 h 921790"/>
              <a:gd name="connsiteX9" fmla="*/ 765634 w 867331"/>
              <a:gd name="connsiteY9" fmla="*/ 792767 h 921790"/>
              <a:gd name="connsiteX10" fmla="*/ 673485 w 867331"/>
              <a:gd name="connsiteY10" fmla="*/ 700618 h 921790"/>
              <a:gd name="connsiteX11" fmla="*/ 567160 w 867331"/>
              <a:gd name="connsiteY11" fmla="*/ 438348 h 921790"/>
              <a:gd name="connsiteX12" fmla="*/ 538806 w 867331"/>
              <a:gd name="connsiteY12" fmla="*/ 232786 h 921790"/>
              <a:gd name="connsiteX13" fmla="*/ 446657 w 867331"/>
              <a:gd name="connsiteY13" fmla="*/ 140637 h 921790"/>
              <a:gd name="connsiteX14" fmla="*/ 319067 w 867331"/>
              <a:gd name="connsiteY14" fmla="*/ 183167 h 921790"/>
              <a:gd name="connsiteX15" fmla="*/ 226918 w 867331"/>
              <a:gd name="connsiteY15" fmla="*/ 126460 h 921790"/>
              <a:gd name="connsiteX16" fmla="*/ 141857 w 867331"/>
              <a:gd name="connsiteY16" fmla="*/ 98107 h 921790"/>
              <a:gd name="connsiteX17" fmla="*/ 56797 w 867331"/>
              <a:gd name="connsiteY17" fmla="*/ 83930 h 921790"/>
              <a:gd name="connsiteX18" fmla="*/ 90 w 867331"/>
              <a:gd name="connsiteY18" fmla="*/ 76841 h 921790"/>
              <a:gd name="connsiteX19" fmla="*/ 42620 w 867331"/>
              <a:gd name="connsiteY19" fmla="*/ 34311 h 921790"/>
              <a:gd name="connsiteX20" fmla="*/ 92239 w 867331"/>
              <a:gd name="connsiteY20" fmla="*/ 5958 h 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31" h="921790">
                <a:moveTo>
                  <a:pt x="92239" y="5958"/>
                </a:moveTo>
                <a:cubicBezTo>
                  <a:pt x="140676" y="1233"/>
                  <a:pt x="258815" y="-4674"/>
                  <a:pt x="333243" y="5958"/>
                </a:cubicBezTo>
                <a:cubicBezTo>
                  <a:pt x="407671" y="16590"/>
                  <a:pt x="483280" y="60302"/>
                  <a:pt x="538806" y="69753"/>
                </a:cubicBezTo>
                <a:cubicBezTo>
                  <a:pt x="594332" y="79204"/>
                  <a:pt x="625048" y="14228"/>
                  <a:pt x="666397" y="62665"/>
                </a:cubicBezTo>
                <a:cubicBezTo>
                  <a:pt x="707746" y="111102"/>
                  <a:pt x="753820" y="269409"/>
                  <a:pt x="786899" y="360376"/>
                </a:cubicBezTo>
                <a:cubicBezTo>
                  <a:pt x="819978" y="451343"/>
                  <a:pt x="855420" y="529316"/>
                  <a:pt x="864871" y="608469"/>
                </a:cubicBezTo>
                <a:cubicBezTo>
                  <a:pt x="874322" y="687622"/>
                  <a:pt x="854238" y="784497"/>
                  <a:pt x="843606" y="835297"/>
                </a:cubicBezTo>
                <a:cubicBezTo>
                  <a:pt x="832974" y="886097"/>
                  <a:pt x="819978" y="901455"/>
                  <a:pt x="801076" y="913269"/>
                </a:cubicBezTo>
                <a:cubicBezTo>
                  <a:pt x="782174" y="925083"/>
                  <a:pt x="736099" y="926265"/>
                  <a:pt x="730192" y="906181"/>
                </a:cubicBezTo>
                <a:cubicBezTo>
                  <a:pt x="724285" y="886097"/>
                  <a:pt x="775085" y="827028"/>
                  <a:pt x="765634" y="792767"/>
                </a:cubicBezTo>
                <a:cubicBezTo>
                  <a:pt x="756183" y="758507"/>
                  <a:pt x="706564" y="759688"/>
                  <a:pt x="673485" y="700618"/>
                </a:cubicBezTo>
                <a:cubicBezTo>
                  <a:pt x="640406" y="641548"/>
                  <a:pt x="589606" y="516320"/>
                  <a:pt x="567160" y="438348"/>
                </a:cubicBezTo>
                <a:cubicBezTo>
                  <a:pt x="544714" y="360376"/>
                  <a:pt x="558890" y="282404"/>
                  <a:pt x="538806" y="232786"/>
                </a:cubicBezTo>
                <a:cubicBezTo>
                  <a:pt x="518722" y="183168"/>
                  <a:pt x="483280" y="148907"/>
                  <a:pt x="446657" y="140637"/>
                </a:cubicBezTo>
                <a:cubicBezTo>
                  <a:pt x="410034" y="132367"/>
                  <a:pt x="355690" y="185530"/>
                  <a:pt x="319067" y="183167"/>
                </a:cubicBezTo>
                <a:cubicBezTo>
                  <a:pt x="282444" y="180804"/>
                  <a:pt x="256453" y="140637"/>
                  <a:pt x="226918" y="126460"/>
                </a:cubicBezTo>
                <a:cubicBezTo>
                  <a:pt x="197383" y="112283"/>
                  <a:pt x="170210" y="105195"/>
                  <a:pt x="141857" y="98107"/>
                </a:cubicBezTo>
                <a:cubicBezTo>
                  <a:pt x="113504" y="91019"/>
                  <a:pt x="80425" y="87474"/>
                  <a:pt x="56797" y="83930"/>
                </a:cubicBezTo>
                <a:cubicBezTo>
                  <a:pt x="33169" y="80386"/>
                  <a:pt x="2453" y="85111"/>
                  <a:pt x="90" y="76841"/>
                </a:cubicBezTo>
                <a:cubicBezTo>
                  <a:pt x="-2273" y="68571"/>
                  <a:pt x="42620" y="34311"/>
                  <a:pt x="42620" y="34311"/>
                </a:cubicBezTo>
                <a:cubicBezTo>
                  <a:pt x="52071" y="22497"/>
                  <a:pt x="43802" y="10683"/>
                  <a:pt x="92239" y="5958"/>
                </a:cubicBezTo>
                <a:close/>
              </a:path>
            </a:pathLst>
          </a:custGeom>
          <a:solidFill>
            <a:srgbClr val="FF0000">
              <a:alpha val="6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23A21B-EF5B-8880-B8BC-DCD697FC9035}"/>
              </a:ext>
            </a:extLst>
          </p:cNvPr>
          <p:cNvSpPr/>
          <p:nvPr/>
        </p:nvSpPr>
        <p:spPr>
          <a:xfrm>
            <a:off x="6415391" y="6172200"/>
            <a:ext cx="442609" cy="478725"/>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map of the united states&#10;&#10;Description automatically generated">
            <a:extLst>
              <a:ext uri="{FF2B5EF4-FFF2-40B4-BE49-F238E27FC236}">
                <a16:creationId xmlns:a16="http://schemas.microsoft.com/office/drawing/2014/main" id="{460D8DE1-0FF3-A60D-E219-296D6A2F011F}"/>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6576" y="1353312"/>
            <a:ext cx="5001768" cy="5468112"/>
          </a:xfrm>
          <a:prstGeom prst="rect">
            <a:avLst/>
          </a:prstGeom>
        </p:spPr>
      </p:pic>
      <p:grpSp>
        <p:nvGrpSpPr>
          <p:cNvPr id="24" name="Group 23">
            <a:extLst>
              <a:ext uri="{FF2B5EF4-FFF2-40B4-BE49-F238E27FC236}">
                <a16:creationId xmlns:a16="http://schemas.microsoft.com/office/drawing/2014/main" id="{C0EF879D-0857-B007-4303-C62ACED4882F}"/>
              </a:ext>
            </a:extLst>
          </p:cNvPr>
          <p:cNvGrpSpPr/>
          <p:nvPr/>
        </p:nvGrpSpPr>
        <p:grpSpPr>
          <a:xfrm>
            <a:off x="3778550" y="2824769"/>
            <a:ext cx="5274567" cy="2775576"/>
            <a:chOff x="3778550" y="2824769"/>
            <a:chExt cx="5274567" cy="2775576"/>
          </a:xfrm>
        </p:grpSpPr>
        <p:sp>
          <p:nvSpPr>
            <p:cNvPr id="20" name="Freeform 45">
              <a:extLst>
                <a:ext uri="{FF2B5EF4-FFF2-40B4-BE49-F238E27FC236}">
                  <a16:creationId xmlns:a16="http://schemas.microsoft.com/office/drawing/2014/main" id="{6D6C3B02-7F83-8B51-184F-526CDA8C4875}"/>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127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C0BB391-2E97-C53F-4295-6F63941D6D65}"/>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C849D2F-E603-194B-15E9-D2F3BD2866D5}"/>
                </a:ext>
              </a:extLst>
            </p:cNvPr>
            <p:cNvSpPr txBox="1"/>
            <p:nvPr/>
          </p:nvSpPr>
          <p:spPr>
            <a:xfrm>
              <a:off x="3778550" y="3967609"/>
              <a:ext cx="2946640" cy="584775"/>
            </a:xfrm>
            <a:prstGeom prst="rect">
              <a:avLst/>
            </a:prstGeom>
            <a:solidFill>
              <a:srgbClr val="ADDB7B"/>
            </a:solidFill>
            <a:ln w="12700">
              <a:solidFill>
                <a:schemeClr val="tx1"/>
              </a:solidFill>
            </a:ln>
          </p:spPr>
          <p:txBody>
            <a:bodyPr wrap="none" rtlCol="0">
              <a:spAutoFit/>
            </a:bodyPr>
            <a:lstStyle/>
            <a:p>
              <a:r>
                <a:rPr lang="en-US" sz="3200" dirty="0"/>
                <a:t>US Appalachians</a:t>
              </a:r>
            </a:p>
          </p:txBody>
        </p:sp>
        <p:sp>
          <p:nvSpPr>
            <p:cNvPr id="23" name="TextBox 22">
              <a:extLst>
                <a:ext uri="{FF2B5EF4-FFF2-40B4-BE49-F238E27FC236}">
                  <a16:creationId xmlns:a16="http://schemas.microsoft.com/office/drawing/2014/main" id="{2DCAA7B1-D029-D4DC-C554-5916EFC7206B}"/>
                </a:ext>
              </a:extLst>
            </p:cNvPr>
            <p:cNvSpPr txBox="1"/>
            <p:nvPr/>
          </p:nvSpPr>
          <p:spPr>
            <a:xfrm>
              <a:off x="5740012" y="2824769"/>
              <a:ext cx="2651944" cy="584775"/>
            </a:xfrm>
            <a:prstGeom prst="rect">
              <a:avLst/>
            </a:prstGeom>
            <a:solidFill>
              <a:srgbClr val="ADDB7B"/>
            </a:solidFill>
            <a:ln w="12700">
              <a:solidFill>
                <a:schemeClr val="tx1"/>
              </a:solidFill>
            </a:ln>
          </p:spPr>
          <p:txBody>
            <a:bodyPr wrap="none" rtlCol="0">
              <a:spAutoFit/>
            </a:bodyPr>
            <a:lstStyle/>
            <a:p>
              <a:r>
                <a:rPr lang="en-US" sz="3200" dirty="0">
                  <a:highlight>
                    <a:srgbClr val="ADDB7B"/>
                  </a:highlight>
                </a:rPr>
                <a:t>Newfoundland</a:t>
              </a:r>
            </a:p>
          </p:txBody>
        </p:sp>
      </p:grpSp>
    </p:spTree>
    <p:extLst>
      <p:ext uri="{BB962C8B-B14F-4D97-AF65-F5344CB8AC3E}">
        <p14:creationId xmlns:p14="http://schemas.microsoft.com/office/powerpoint/2010/main" val="16786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3.33333E-6 L 0.42413 0.38195 " pathEditMode="relative" rAng="0" ptsTypes="AA">
                                      <p:cBhvr>
                                        <p:cTn id="6" dur="1000" fill="hold"/>
                                        <p:tgtEl>
                                          <p:spTgt spid="19"/>
                                        </p:tgtEl>
                                        <p:attrNameLst>
                                          <p:attrName>ppt_x</p:attrName>
                                          <p:attrName>ppt_y</p:attrName>
                                        </p:attrNameLst>
                                      </p:cBhvr>
                                      <p:rCtr x="21198" y="19097"/>
                                    </p:animMotion>
                                  </p:childTnLst>
                                </p:cTn>
                              </p:par>
                              <p:par>
                                <p:cTn id="7" presetID="6" presetClass="emph" presetSubtype="0" fill="hold" nodeType="withEffect">
                                  <p:stCondLst>
                                    <p:cond delay="0"/>
                                  </p:stCondLst>
                                  <p:childTnLst>
                                    <p:animScale>
                                      <p:cBhvr>
                                        <p:cTn id="8" dur="1000" fill="hold"/>
                                        <p:tgtEl>
                                          <p:spTgt spid="19"/>
                                        </p:tgtEl>
                                      </p:cBhvr>
                                      <p:by x="20000" y="20000"/>
                                    </p:animScale>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53" presetClass="exit" presetSubtype="32" fill="hold" grpId="0" nodeType="with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1" grpId="0"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1" descr="world.bmp">
            <a:extLst>
              <a:ext uri="{FF2B5EF4-FFF2-40B4-BE49-F238E27FC236}">
                <a16:creationId xmlns:a16="http://schemas.microsoft.com/office/drawing/2014/main" id="{48C5D355-DEAD-76B8-5A04-0420691DA25D}"/>
              </a:ext>
            </a:extLst>
          </p:cNvPr>
          <p:cNvPicPr>
            <a:picLocks/>
          </p:cNvPicPr>
          <p:nvPr/>
        </p:nvPicPr>
        <p:blipFill rotWithShape="1">
          <a:blip r:embed="rId2" cstate="print"/>
          <a:srcRect l="1" b="2703"/>
          <a:stretch/>
        </p:blipFill>
        <p:spPr>
          <a:xfrm>
            <a:off x="1" y="1371600"/>
            <a:ext cx="9143999" cy="5486400"/>
          </a:xfrm>
          <a:prstGeom prst="rect">
            <a:avLst/>
          </a:prstGeom>
        </p:spPr>
      </p:pic>
      <p:sp>
        <p:nvSpPr>
          <p:cNvPr id="22" name="TextBox 21"/>
          <p:cNvSpPr txBox="1"/>
          <p:nvPr/>
        </p:nvSpPr>
        <p:spPr>
          <a:xfrm>
            <a:off x="1447800" y="1839580"/>
            <a:ext cx="6705600" cy="769441"/>
          </a:xfrm>
          <a:prstGeom prst="rect">
            <a:avLst/>
          </a:prstGeom>
          <a:solidFill>
            <a:srgbClr val="F8F8F8">
              <a:alpha val="49000"/>
            </a:srgbClr>
          </a:solidFill>
          <a:effectLst/>
        </p:spPr>
        <p:txBody>
          <a:bodyPr wrap="square" rtlCol="0">
            <a:spAutoFit/>
          </a:bodyPr>
          <a:lstStyle/>
          <a:p>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3" name="TextBox 2">
            <a:extLst>
              <a:ext uri="{FF2B5EF4-FFF2-40B4-BE49-F238E27FC236}">
                <a16:creationId xmlns:a16="http://schemas.microsoft.com/office/drawing/2014/main" id="{15731B26-06F5-2E01-BFE6-B7731F402987}"/>
              </a:ext>
            </a:extLst>
          </p:cNvPr>
          <p:cNvSpPr txBox="1"/>
          <p:nvPr/>
        </p:nvSpPr>
        <p:spPr>
          <a:xfrm>
            <a:off x="2246453" y="688957"/>
            <a:ext cx="5600700" cy="646331"/>
          </a:xfrm>
          <a:prstGeom prst="rect">
            <a:avLst/>
          </a:prstGeom>
          <a:noFill/>
          <a:effectLst>
            <a:outerShdw dist="25400" dir="5400000" algn="ctr" rotWithShape="0">
              <a:srgbClr val="0A0906"/>
            </a:outerShdw>
          </a:effectLst>
        </p:spPr>
        <p:txBody>
          <a:bodyPr wrap="square" rtlCol="0">
            <a:spAutoFit/>
          </a:bodyPr>
          <a:lstStyle/>
          <a:p>
            <a:r>
              <a:rPr lang="en-US" sz="3600" b="1" spc="-50" dirty="0">
                <a:ln w="9525">
                  <a:solidFill>
                    <a:schemeClr val="accent5">
                      <a:lumMod val="50000"/>
                    </a:schemeClr>
                  </a:solidFill>
                </a:ln>
                <a:solidFill>
                  <a:srgbClr val="FF0000"/>
                </a:solidFill>
                <a:latin typeface="Tempus Sans ITC" pitchFamily="82" charset="0"/>
                <a:cs typeface="Arial" pitchFamily="34" charset="0"/>
              </a:rPr>
              <a:t>Overview and Review</a:t>
            </a:r>
          </a:p>
        </p:txBody>
      </p:sp>
      <p:sp>
        <p:nvSpPr>
          <p:cNvPr id="4" name="TextBox 3">
            <a:extLst>
              <a:ext uri="{FF2B5EF4-FFF2-40B4-BE49-F238E27FC236}">
                <a16:creationId xmlns:a16="http://schemas.microsoft.com/office/drawing/2014/main" id="{1000419D-B2E9-B976-9A4C-2A1EE4BD4CFA}"/>
              </a:ext>
            </a:extLst>
          </p:cNvPr>
          <p:cNvSpPr txBox="1"/>
          <p:nvPr/>
        </p:nvSpPr>
        <p:spPr>
          <a:xfrm>
            <a:off x="1406806" y="3645169"/>
            <a:ext cx="6594194" cy="769441"/>
          </a:xfrm>
          <a:prstGeom prst="rect">
            <a:avLst/>
          </a:prstGeom>
          <a:solidFill>
            <a:srgbClr val="F8F8F8">
              <a:alpha val="49000"/>
            </a:srgbClr>
          </a:solidFill>
          <a:effectLst/>
        </p:spPr>
        <p:txBody>
          <a:bodyPr wrap="square" rtlCol="0">
            <a:spAutoFit/>
          </a:bodyPr>
          <a:lstStyle/>
          <a:p>
            <a:r>
              <a:rPr lang="en-US" sz="4400" b="1" spc="-50" dirty="0">
                <a:ln w="9525">
                  <a:solidFill>
                    <a:schemeClr val="accent5">
                      <a:lumMod val="50000"/>
                    </a:schemeClr>
                  </a:solidFill>
                </a:ln>
                <a:solidFill>
                  <a:schemeClr val="accent5">
                    <a:lumMod val="50000"/>
                  </a:schemeClr>
                </a:solidFill>
                <a:cs typeface="Arial" pitchFamily="34" charset="0"/>
              </a:rPr>
              <a:t>- Orogeny</a:t>
            </a:r>
          </a:p>
        </p:txBody>
      </p:sp>
      <p:sp>
        <p:nvSpPr>
          <p:cNvPr id="5" name="TextBox 4">
            <a:extLst>
              <a:ext uri="{FF2B5EF4-FFF2-40B4-BE49-F238E27FC236}">
                <a16:creationId xmlns:a16="http://schemas.microsoft.com/office/drawing/2014/main" id="{21C0E41D-95C3-B8A8-C12E-F0E7B07120A3}"/>
              </a:ext>
            </a:extLst>
          </p:cNvPr>
          <p:cNvSpPr txBox="1"/>
          <p:nvPr/>
        </p:nvSpPr>
        <p:spPr>
          <a:xfrm>
            <a:off x="1409700" y="2722640"/>
            <a:ext cx="6705600" cy="769441"/>
          </a:xfrm>
          <a:prstGeom prst="rect">
            <a:avLst/>
          </a:prstGeom>
          <a:solidFill>
            <a:srgbClr val="F8F8F8">
              <a:alpha val="49000"/>
            </a:srgbClr>
          </a:solidFill>
          <a:effectLst/>
        </p:spPr>
        <p:txBody>
          <a:bodyPr wrap="square" rtlCol="0">
            <a:spAutoFit/>
          </a:bodyPr>
          <a:lstStyle/>
          <a:p>
            <a:r>
              <a:rPr lang="en-US" sz="4400" b="1" spc="-50" dirty="0">
                <a:ln w="9525">
                  <a:solidFill>
                    <a:schemeClr val="accent5">
                      <a:lumMod val="50000"/>
                    </a:schemeClr>
                  </a:solidFill>
                </a:ln>
                <a:solidFill>
                  <a:schemeClr val="accent5">
                    <a:lumMod val="50000"/>
                  </a:schemeClr>
                </a:solidFill>
                <a:cs typeface="Arial" pitchFamily="34" charset="0"/>
              </a:rPr>
              <a:t>-  Island Arcs/Exotic Terranes</a:t>
            </a:r>
          </a:p>
        </p:txBody>
      </p:sp>
      <p:sp>
        <p:nvSpPr>
          <p:cNvPr id="8" name="TextBox 7">
            <a:extLst>
              <a:ext uri="{FF2B5EF4-FFF2-40B4-BE49-F238E27FC236}">
                <a16:creationId xmlns:a16="http://schemas.microsoft.com/office/drawing/2014/main" id="{FD3F3412-262B-12DF-C5FD-C18BFEC636A2}"/>
              </a:ext>
            </a:extLst>
          </p:cNvPr>
          <p:cNvSpPr txBox="1"/>
          <p:nvPr/>
        </p:nvSpPr>
        <p:spPr>
          <a:xfrm>
            <a:off x="1524000" y="1821359"/>
            <a:ext cx="4308194" cy="769441"/>
          </a:xfrm>
          <a:prstGeom prst="rect">
            <a:avLst/>
          </a:prstGeom>
          <a:noFill/>
          <a:effectLst>
            <a:outerShdw dist="25400" dir="5400000" algn="ctr" rotWithShape="0">
              <a:srgbClr val="0A0906"/>
            </a:outerShdw>
          </a:effectLst>
        </p:spPr>
        <p:txBody>
          <a:bodyPr wrap="square" rtlCol="0">
            <a:spAutoFit/>
          </a:bodyPr>
          <a:lstStyle/>
          <a:p>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9" name="TextBox 8">
            <a:extLst>
              <a:ext uri="{FF2B5EF4-FFF2-40B4-BE49-F238E27FC236}">
                <a16:creationId xmlns:a16="http://schemas.microsoft.com/office/drawing/2014/main" id="{F0813D41-6E10-8016-B927-8EC652371A51}"/>
              </a:ext>
            </a:extLst>
          </p:cNvPr>
          <p:cNvSpPr txBox="1"/>
          <p:nvPr/>
        </p:nvSpPr>
        <p:spPr>
          <a:xfrm>
            <a:off x="18327" y="0"/>
            <a:ext cx="9143999"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6" name="TextBox 5">
            <a:extLst>
              <a:ext uri="{FF2B5EF4-FFF2-40B4-BE49-F238E27FC236}">
                <a16:creationId xmlns:a16="http://schemas.microsoft.com/office/drawing/2014/main" id="{EE444827-E5B9-499B-F081-B838CD7CEEEC}"/>
              </a:ext>
            </a:extLst>
          </p:cNvPr>
          <p:cNvSpPr txBox="1"/>
          <p:nvPr/>
        </p:nvSpPr>
        <p:spPr>
          <a:xfrm>
            <a:off x="1447800" y="4648200"/>
            <a:ext cx="6594194" cy="769441"/>
          </a:xfrm>
          <a:prstGeom prst="rect">
            <a:avLst/>
          </a:prstGeom>
          <a:solidFill>
            <a:srgbClr val="F8F8F8">
              <a:alpha val="49000"/>
            </a:srgbClr>
          </a:solidFill>
          <a:effectLst/>
        </p:spPr>
        <p:txBody>
          <a:bodyPr wrap="square" rtlCol="0">
            <a:spAutoFit/>
          </a:bodyPr>
          <a:lstStyle/>
          <a:p>
            <a:r>
              <a:rPr lang="en-US" sz="4400" b="1" spc="-50" dirty="0">
                <a:ln w="9525">
                  <a:solidFill>
                    <a:schemeClr val="accent5">
                      <a:lumMod val="50000"/>
                    </a:schemeClr>
                  </a:solidFill>
                </a:ln>
                <a:solidFill>
                  <a:schemeClr val="accent5">
                    <a:lumMod val="50000"/>
                  </a:schemeClr>
                </a:solidFill>
                <a:cs typeface="Arial" pitchFamily="34" charset="0"/>
              </a:rPr>
              <a:t>- Volcanoes</a:t>
            </a:r>
          </a:p>
        </p:txBody>
      </p:sp>
    </p:spTree>
    <p:extLst>
      <p:ext uri="{BB962C8B-B14F-4D97-AF65-F5344CB8AC3E}">
        <p14:creationId xmlns:p14="http://schemas.microsoft.com/office/powerpoint/2010/main" val="30384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3"/>
                                        </p:tgtEl>
                                      </p:cBhvr>
                                    </p:animEffect>
                                    <p:set>
                                      <p:cBhvr>
                                        <p:cTn id="32" dur="1" fill="hold">
                                          <p:stCondLst>
                                            <p:cond delay="9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2"/>
                                        </p:tgtEl>
                                      </p:cBhvr>
                                    </p:animEffect>
                                    <p:set>
                                      <p:cBhvr>
                                        <p:cTn id="35" dur="1" fill="hold">
                                          <p:stCondLst>
                                            <p:cond delay="999"/>
                                          </p:stCondLst>
                                        </p:cTn>
                                        <p:tgtEl>
                                          <p:spTgt spid="2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4"/>
                                        </p:tgtEl>
                                      </p:cBhvr>
                                    </p:animEffect>
                                    <p:set>
                                      <p:cBhvr>
                                        <p:cTn id="41" dur="1" fill="hold">
                                          <p:stCondLst>
                                            <p:cond delay="999"/>
                                          </p:stCondLst>
                                        </p:cTn>
                                        <p:tgtEl>
                                          <p:spTgt spid="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gtEl>
                                      </p:cBhvr>
                                    </p:animEffect>
                                    <p:set>
                                      <p:cBhvr>
                                        <p:cTn id="44" dur="1" fill="hold">
                                          <p:stCondLst>
                                            <p:cond delay="999"/>
                                          </p:stCondLst>
                                        </p:cTn>
                                        <p:tgtEl>
                                          <p:spTgt spid="6"/>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42" presetClass="path" presetSubtype="0" accel="50000" decel="50000" fill="hold" grpId="2" nodeType="withEffect">
                                  <p:stCondLst>
                                    <p:cond delay="0"/>
                                  </p:stCondLst>
                                  <p:childTnLst>
                                    <p:animMotion origin="layout" path="M 3.05556E-6 2.22222E-6 L 0.11059 -0.25486 " pathEditMode="relative" rAng="0" ptsTypes="AA">
                                      <p:cBhvr>
                                        <p:cTn id="48" dur="1000" fill="hold"/>
                                        <p:tgtEl>
                                          <p:spTgt spid="8"/>
                                        </p:tgtEl>
                                        <p:attrNameLst>
                                          <p:attrName>ppt_x</p:attrName>
                                          <p:attrName>ppt_y</p:attrName>
                                        </p:attrNameLst>
                                      </p:cBhvr>
                                      <p:rCtr x="5521" y="-12755"/>
                                    </p:animMotion>
                                  </p:childTnLst>
                                </p:cTn>
                              </p:par>
                              <p:par>
                                <p:cTn id="49" presetID="10" presetClass="exit" presetSubtype="0" fill="hold" grpId="0" nodeType="withEffect">
                                  <p:stCondLst>
                                    <p:cond delay="500"/>
                                  </p:stCondLst>
                                  <p:childTnLst>
                                    <p:animEffect transition="out" filter="fade">
                                      <p:cBhvr>
                                        <p:cTn id="50" dur="1000"/>
                                        <p:tgtEl>
                                          <p:spTgt spid="18"/>
                                        </p:tgtEl>
                                      </p:cBhvr>
                                    </p:animEffect>
                                    <p:set>
                                      <p:cBhvr>
                                        <p:cTn id="51" dur="1" fill="hold">
                                          <p:stCondLst>
                                            <p:cond delay="999"/>
                                          </p:stCondLst>
                                        </p:cTn>
                                        <p:tgtEl>
                                          <p:spTgt spid="18"/>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childTnLst>
                                </p:cTn>
                              </p:par>
                              <p:par>
                                <p:cTn id="55" presetID="10" presetClass="exit" presetSubtype="0" fill="hold" grpId="0" nodeType="withEffect">
                                  <p:stCondLst>
                                    <p:cond delay="500"/>
                                  </p:stCondLst>
                                  <p:childTnLst>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8" grpId="0"/>
      <p:bldP spid="3" grpId="0"/>
      <p:bldP spid="3" grpId="1"/>
      <p:bldP spid="4" grpId="0" animBg="1"/>
      <p:bldP spid="4" grpId="1" animBg="1"/>
      <p:bldP spid="5" grpId="0" animBg="1"/>
      <p:bldP spid="5" grpId="1" animBg="1"/>
      <p:bldP spid="8" grpId="0"/>
      <p:bldP spid="8" grpId="1"/>
      <p:bldP spid="8" grpId="2"/>
      <p:bldP spid="9" grpId="0"/>
      <p:bldP spid="6" grpId="0" animBg="1"/>
      <p:bldP spid="6" grpId="1"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B57CAF-EF5E-28C8-C661-D5E0DB5698E0}"/>
              </a:ext>
            </a:extLst>
          </p:cNvPr>
          <p:cNvSpPr txBox="1"/>
          <p:nvPr/>
        </p:nvSpPr>
        <p:spPr>
          <a:xfrm>
            <a:off x="1088482" y="1600200"/>
            <a:ext cx="6967035" cy="1446550"/>
          </a:xfrm>
          <a:prstGeom prst="rect">
            <a:avLst/>
          </a:prstGeom>
          <a:noFill/>
        </p:spPr>
        <p:txBody>
          <a:bodyPr wrap="none" rtlCol="0">
            <a:spAutoFit/>
          </a:bodyPr>
          <a:lstStyle/>
          <a:p>
            <a:r>
              <a:rPr lang="en-US" sz="8800" b="1" dirty="0"/>
              <a:t>END OF PARKS</a:t>
            </a:r>
          </a:p>
        </p:txBody>
      </p:sp>
    </p:spTree>
    <p:extLst>
      <p:ext uri="{BB962C8B-B14F-4D97-AF65-F5344CB8AC3E}">
        <p14:creationId xmlns:p14="http://schemas.microsoft.com/office/powerpoint/2010/main" val="15218649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E72F42-CC76-E91E-1B02-DDEC9573920B}"/>
              </a:ext>
            </a:extLst>
          </p:cNvPr>
          <p:cNvGrpSpPr/>
          <p:nvPr/>
        </p:nvGrpSpPr>
        <p:grpSpPr>
          <a:xfrm>
            <a:off x="-16592" y="7203"/>
            <a:ext cx="9160592" cy="6811761"/>
            <a:chOff x="-16592" y="7203"/>
            <a:chExt cx="9160592" cy="6811761"/>
          </a:xfrm>
        </p:grpSpPr>
        <p:sp>
          <p:nvSpPr>
            <p:cNvPr id="11" name="TextBox 10">
              <a:extLst>
                <a:ext uri="{FF2B5EF4-FFF2-40B4-BE49-F238E27FC236}">
                  <a16:creationId xmlns:a16="http://schemas.microsoft.com/office/drawing/2014/main" id="{D4CA5819-A70C-467E-60D6-00640A854ECF}"/>
                </a:ext>
              </a:extLst>
            </p:cNvPr>
            <p:cNvSpPr txBox="1"/>
            <p:nvPr/>
          </p:nvSpPr>
          <p:spPr>
            <a:xfrm>
              <a:off x="-16592" y="7203"/>
              <a:ext cx="9139236"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International Treasures: Parks</a:t>
              </a:r>
            </a:p>
          </p:txBody>
        </p:sp>
        <p:grpSp>
          <p:nvGrpSpPr>
            <p:cNvPr id="12" name="Group 11">
              <a:extLst>
                <a:ext uri="{FF2B5EF4-FFF2-40B4-BE49-F238E27FC236}">
                  <a16:creationId xmlns:a16="http://schemas.microsoft.com/office/drawing/2014/main" id="{CB503A3F-36F9-56F6-2746-A148419104C6}"/>
                </a:ext>
              </a:extLst>
            </p:cNvPr>
            <p:cNvGrpSpPr/>
            <p:nvPr/>
          </p:nvGrpSpPr>
          <p:grpSpPr>
            <a:xfrm>
              <a:off x="0" y="838200"/>
              <a:ext cx="9144000" cy="5980764"/>
              <a:chOff x="0" y="872018"/>
              <a:chExt cx="9144000" cy="5980764"/>
            </a:xfrm>
          </p:grpSpPr>
          <p:pic>
            <p:nvPicPr>
              <p:cNvPr id="26" name="Picture 25">
                <a:extLst>
                  <a:ext uri="{FF2B5EF4-FFF2-40B4-BE49-F238E27FC236}">
                    <a16:creationId xmlns:a16="http://schemas.microsoft.com/office/drawing/2014/main" id="{5276E923-C8EF-BFF6-4094-6147DEA4B2DA}"/>
                  </a:ext>
                </a:extLst>
              </p:cNvPr>
              <p:cNvPicPr>
                <a:picLocks noChangeAspect="1"/>
              </p:cNvPicPr>
              <p:nvPr/>
            </p:nvPicPr>
            <p:blipFill rotWithShape="1">
              <a:blip r:embed="rId2"/>
              <a:srcRect l="3024" t="13027" r="6574" b="27383"/>
              <a:stretch/>
            </p:blipFill>
            <p:spPr>
              <a:xfrm>
                <a:off x="11482" y="872018"/>
                <a:ext cx="9132518" cy="5980764"/>
              </a:xfrm>
              <a:prstGeom prst="rect">
                <a:avLst/>
              </a:prstGeom>
            </p:spPr>
          </p:pic>
          <p:pic>
            <p:nvPicPr>
              <p:cNvPr id="27" name="Picture 26">
                <a:extLst>
                  <a:ext uri="{FF2B5EF4-FFF2-40B4-BE49-F238E27FC236}">
                    <a16:creationId xmlns:a16="http://schemas.microsoft.com/office/drawing/2014/main" id="{4518B426-91E7-A3D2-7FD0-7D406870E0E3}"/>
                  </a:ext>
                </a:extLst>
              </p:cNvPr>
              <p:cNvPicPr>
                <a:picLocks noChangeAspect="1"/>
              </p:cNvPicPr>
              <p:nvPr/>
            </p:nvPicPr>
            <p:blipFill rotWithShape="1">
              <a:blip r:embed="rId2"/>
              <a:srcRect l="3024" t="36985" r="90301" b="57700"/>
              <a:stretch/>
            </p:blipFill>
            <p:spPr>
              <a:xfrm>
                <a:off x="0" y="2743200"/>
                <a:ext cx="674318" cy="533400"/>
              </a:xfrm>
              <a:prstGeom prst="rect">
                <a:avLst/>
              </a:prstGeom>
            </p:spPr>
          </p:pic>
        </p:grpSp>
        <p:sp>
          <p:nvSpPr>
            <p:cNvPr id="13" name="TextBox 12">
              <a:extLst>
                <a:ext uri="{FF2B5EF4-FFF2-40B4-BE49-F238E27FC236}">
                  <a16:creationId xmlns:a16="http://schemas.microsoft.com/office/drawing/2014/main" id="{A07CB406-007F-B934-1F11-30642DEBACA9}"/>
                </a:ext>
              </a:extLst>
            </p:cNvPr>
            <p:cNvSpPr txBox="1"/>
            <p:nvPr/>
          </p:nvSpPr>
          <p:spPr>
            <a:xfrm>
              <a:off x="5079769" y="6019800"/>
              <a:ext cx="1335622" cy="584775"/>
            </a:xfrm>
            <a:prstGeom prst="rect">
              <a:avLst/>
            </a:prstGeom>
            <a:solidFill>
              <a:srgbClr val="81DEFF"/>
            </a:solidFill>
            <a:ln w="12700">
              <a:solidFill>
                <a:schemeClr val="tx1"/>
              </a:solidFill>
            </a:ln>
          </p:spPr>
          <p:txBody>
            <a:bodyPr wrap="none" rtlCol="0">
              <a:spAutoFit/>
            </a:bodyPr>
            <a:lstStyle/>
            <a:p>
              <a:r>
                <a:rPr lang="en-US" sz="3200" dirty="0"/>
                <a:t>Florida</a:t>
              </a:r>
            </a:p>
          </p:txBody>
        </p:sp>
        <p:sp>
          <p:nvSpPr>
            <p:cNvPr id="16" name="Freeform: Shape 15">
              <a:extLst>
                <a:ext uri="{FF2B5EF4-FFF2-40B4-BE49-F238E27FC236}">
                  <a16:creationId xmlns:a16="http://schemas.microsoft.com/office/drawing/2014/main" id="{F08F1421-6F35-28E9-A001-6EF09A176034}"/>
                </a:ext>
              </a:extLst>
            </p:cNvPr>
            <p:cNvSpPr/>
            <p:nvPr/>
          </p:nvSpPr>
          <p:spPr>
            <a:xfrm>
              <a:off x="5883259" y="5664740"/>
              <a:ext cx="867331" cy="921790"/>
            </a:xfrm>
            <a:custGeom>
              <a:avLst/>
              <a:gdLst>
                <a:gd name="connsiteX0" fmla="*/ 92239 w 867331"/>
                <a:gd name="connsiteY0" fmla="*/ 5958 h 921790"/>
                <a:gd name="connsiteX1" fmla="*/ 333243 w 867331"/>
                <a:gd name="connsiteY1" fmla="*/ 5958 h 921790"/>
                <a:gd name="connsiteX2" fmla="*/ 538806 w 867331"/>
                <a:gd name="connsiteY2" fmla="*/ 69753 h 921790"/>
                <a:gd name="connsiteX3" fmla="*/ 666397 w 867331"/>
                <a:gd name="connsiteY3" fmla="*/ 62665 h 921790"/>
                <a:gd name="connsiteX4" fmla="*/ 786899 w 867331"/>
                <a:gd name="connsiteY4" fmla="*/ 360376 h 921790"/>
                <a:gd name="connsiteX5" fmla="*/ 864871 w 867331"/>
                <a:gd name="connsiteY5" fmla="*/ 608469 h 921790"/>
                <a:gd name="connsiteX6" fmla="*/ 843606 w 867331"/>
                <a:gd name="connsiteY6" fmla="*/ 835297 h 921790"/>
                <a:gd name="connsiteX7" fmla="*/ 801076 w 867331"/>
                <a:gd name="connsiteY7" fmla="*/ 913269 h 921790"/>
                <a:gd name="connsiteX8" fmla="*/ 730192 w 867331"/>
                <a:gd name="connsiteY8" fmla="*/ 906181 h 921790"/>
                <a:gd name="connsiteX9" fmla="*/ 765634 w 867331"/>
                <a:gd name="connsiteY9" fmla="*/ 792767 h 921790"/>
                <a:gd name="connsiteX10" fmla="*/ 673485 w 867331"/>
                <a:gd name="connsiteY10" fmla="*/ 700618 h 921790"/>
                <a:gd name="connsiteX11" fmla="*/ 567160 w 867331"/>
                <a:gd name="connsiteY11" fmla="*/ 438348 h 921790"/>
                <a:gd name="connsiteX12" fmla="*/ 538806 w 867331"/>
                <a:gd name="connsiteY12" fmla="*/ 232786 h 921790"/>
                <a:gd name="connsiteX13" fmla="*/ 446657 w 867331"/>
                <a:gd name="connsiteY13" fmla="*/ 140637 h 921790"/>
                <a:gd name="connsiteX14" fmla="*/ 319067 w 867331"/>
                <a:gd name="connsiteY14" fmla="*/ 183167 h 921790"/>
                <a:gd name="connsiteX15" fmla="*/ 226918 w 867331"/>
                <a:gd name="connsiteY15" fmla="*/ 126460 h 921790"/>
                <a:gd name="connsiteX16" fmla="*/ 141857 w 867331"/>
                <a:gd name="connsiteY16" fmla="*/ 98107 h 921790"/>
                <a:gd name="connsiteX17" fmla="*/ 56797 w 867331"/>
                <a:gd name="connsiteY17" fmla="*/ 83930 h 921790"/>
                <a:gd name="connsiteX18" fmla="*/ 90 w 867331"/>
                <a:gd name="connsiteY18" fmla="*/ 76841 h 921790"/>
                <a:gd name="connsiteX19" fmla="*/ 42620 w 867331"/>
                <a:gd name="connsiteY19" fmla="*/ 34311 h 921790"/>
                <a:gd name="connsiteX20" fmla="*/ 92239 w 867331"/>
                <a:gd name="connsiteY20" fmla="*/ 5958 h 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31" h="921790">
                  <a:moveTo>
                    <a:pt x="92239" y="5958"/>
                  </a:moveTo>
                  <a:cubicBezTo>
                    <a:pt x="140676" y="1233"/>
                    <a:pt x="258815" y="-4674"/>
                    <a:pt x="333243" y="5958"/>
                  </a:cubicBezTo>
                  <a:cubicBezTo>
                    <a:pt x="407671" y="16590"/>
                    <a:pt x="483280" y="60302"/>
                    <a:pt x="538806" y="69753"/>
                  </a:cubicBezTo>
                  <a:cubicBezTo>
                    <a:pt x="594332" y="79204"/>
                    <a:pt x="625048" y="14228"/>
                    <a:pt x="666397" y="62665"/>
                  </a:cubicBezTo>
                  <a:cubicBezTo>
                    <a:pt x="707746" y="111102"/>
                    <a:pt x="753820" y="269409"/>
                    <a:pt x="786899" y="360376"/>
                  </a:cubicBezTo>
                  <a:cubicBezTo>
                    <a:pt x="819978" y="451343"/>
                    <a:pt x="855420" y="529316"/>
                    <a:pt x="864871" y="608469"/>
                  </a:cubicBezTo>
                  <a:cubicBezTo>
                    <a:pt x="874322" y="687622"/>
                    <a:pt x="854238" y="784497"/>
                    <a:pt x="843606" y="835297"/>
                  </a:cubicBezTo>
                  <a:cubicBezTo>
                    <a:pt x="832974" y="886097"/>
                    <a:pt x="819978" y="901455"/>
                    <a:pt x="801076" y="913269"/>
                  </a:cubicBezTo>
                  <a:cubicBezTo>
                    <a:pt x="782174" y="925083"/>
                    <a:pt x="736099" y="926265"/>
                    <a:pt x="730192" y="906181"/>
                  </a:cubicBezTo>
                  <a:cubicBezTo>
                    <a:pt x="724285" y="886097"/>
                    <a:pt x="775085" y="827028"/>
                    <a:pt x="765634" y="792767"/>
                  </a:cubicBezTo>
                  <a:cubicBezTo>
                    <a:pt x="756183" y="758507"/>
                    <a:pt x="706564" y="759688"/>
                    <a:pt x="673485" y="700618"/>
                  </a:cubicBezTo>
                  <a:cubicBezTo>
                    <a:pt x="640406" y="641548"/>
                    <a:pt x="589606" y="516320"/>
                    <a:pt x="567160" y="438348"/>
                  </a:cubicBezTo>
                  <a:cubicBezTo>
                    <a:pt x="544714" y="360376"/>
                    <a:pt x="558890" y="282404"/>
                    <a:pt x="538806" y="232786"/>
                  </a:cubicBezTo>
                  <a:cubicBezTo>
                    <a:pt x="518722" y="183168"/>
                    <a:pt x="483280" y="148907"/>
                    <a:pt x="446657" y="140637"/>
                  </a:cubicBezTo>
                  <a:cubicBezTo>
                    <a:pt x="410034" y="132367"/>
                    <a:pt x="355690" y="185530"/>
                    <a:pt x="319067" y="183167"/>
                  </a:cubicBezTo>
                  <a:cubicBezTo>
                    <a:pt x="282444" y="180804"/>
                    <a:pt x="256453" y="140637"/>
                    <a:pt x="226918" y="126460"/>
                  </a:cubicBezTo>
                  <a:cubicBezTo>
                    <a:pt x="197383" y="112283"/>
                    <a:pt x="170210" y="105195"/>
                    <a:pt x="141857" y="98107"/>
                  </a:cubicBezTo>
                  <a:cubicBezTo>
                    <a:pt x="113504" y="91019"/>
                    <a:pt x="80425" y="87474"/>
                    <a:pt x="56797" y="83930"/>
                  </a:cubicBezTo>
                  <a:cubicBezTo>
                    <a:pt x="33169" y="80386"/>
                    <a:pt x="2453" y="85111"/>
                    <a:pt x="90" y="76841"/>
                  </a:cubicBezTo>
                  <a:cubicBezTo>
                    <a:pt x="-2273" y="68571"/>
                    <a:pt x="42620" y="34311"/>
                    <a:pt x="42620" y="34311"/>
                  </a:cubicBezTo>
                  <a:cubicBezTo>
                    <a:pt x="52071" y="22497"/>
                    <a:pt x="43802" y="10683"/>
                    <a:pt x="92239" y="5958"/>
                  </a:cubicBezTo>
                  <a:close/>
                </a:path>
              </a:pathLst>
            </a:custGeom>
            <a:solidFill>
              <a:srgbClr val="FF0000">
                <a:alpha val="6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80F9E71-8D71-F6E4-1EF0-AD9D89B60D9D}"/>
                </a:ext>
              </a:extLst>
            </p:cNvPr>
            <p:cNvGrpSpPr/>
            <p:nvPr/>
          </p:nvGrpSpPr>
          <p:grpSpPr>
            <a:xfrm>
              <a:off x="3778550" y="2824769"/>
              <a:ext cx="5274567" cy="2775576"/>
              <a:chOff x="3778550" y="2824769"/>
              <a:chExt cx="5274567" cy="2775576"/>
            </a:xfrm>
          </p:grpSpPr>
          <p:sp>
            <p:nvSpPr>
              <p:cNvPr id="18" name="Freeform 45">
                <a:extLst>
                  <a:ext uri="{FF2B5EF4-FFF2-40B4-BE49-F238E27FC236}">
                    <a16:creationId xmlns:a16="http://schemas.microsoft.com/office/drawing/2014/main" id="{A6A7EDFF-8066-F051-1537-7231684A5A44}"/>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127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109D55C-EB96-9896-C48C-44F918A0E294}"/>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95C6232-248C-8EDF-770D-F372AEBC63C3}"/>
                  </a:ext>
                </a:extLst>
              </p:cNvPr>
              <p:cNvSpPr txBox="1"/>
              <p:nvPr/>
            </p:nvSpPr>
            <p:spPr>
              <a:xfrm>
                <a:off x="3778550" y="3967609"/>
                <a:ext cx="2946640" cy="584775"/>
              </a:xfrm>
              <a:prstGeom prst="rect">
                <a:avLst/>
              </a:prstGeom>
              <a:solidFill>
                <a:srgbClr val="ADDB7B"/>
              </a:solidFill>
              <a:ln w="12700">
                <a:solidFill>
                  <a:schemeClr val="tx1"/>
                </a:solidFill>
              </a:ln>
            </p:spPr>
            <p:txBody>
              <a:bodyPr wrap="none" rtlCol="0">
                <a:spAutoFit/>
              </a:bodyPr>
              <a:lstStyle/>
              <a:p>
                <a:r>
                  <a:rPr lang="en-US" sz="3200" dirty="0"/>
                  <a:t>US Appalachians</a:t>
                </a:r>
              </a:p>
            </p:txBody>
          </p:sp>
          <p:sp>
            <p:nvSpPr>
              <p:cNvPr id="25" name="TextBox 24">
                <a:extLst>
                  <a:ext uri="{FF2B5EF4-FFF2-40B4-BE49-F238E27FC236}">
                    <a16:creationId xmlns:a16="http://schemas.microsoft.com/office/drawing/2014/main" id="{D53B7AE7-12B1-99B7-D921-91B23011F9FF}"/>
                  </a:ext>
                </a:extLst>
              </p:cNvPr>
              <p:cNvSpPr txBox="1"/>
              <p:nvPr/>
            </p:nvSpPr>
            <p:spPr>
              <a:xfrm>
                <a:off x="5740012" y="2824769"/>
                <a:ext cx="2651944" cy="584775"/>
              </a:xfrm>
              <a:prstGeom prst="rect">
                <a:avLst/>
              </a:prstGeom>
              <a:solidFill>
                <a:srgbClr val="ADDB7B"/>
              </a:solidFill>
              <a:ln w="12700">
                <a:solidFill>
                  <a:schemeClr val="tx1"/>
                </a:solidFill>
              </a:ln>
            </p:spPr>
            <p:txBody>
              <a:bodyPr wrap="none" rtlCol="0">
                <a:spAutoFit/>
              </a:bodyPr>
              <a:lstStyle/>
              <a:p>
                <a:r>
                  <a:rPr lang="en-US" sz="3200" dirty="0">
                    <a:highlight>
                      <a:srgbClr val="ADDB7B"/>
                    </a:highlight>
                  </a:rPr>
                  <a:t>Newfoundland</a:t>
                </a:r>
              </a:p>
            </p:txBody>
          </p:sp>
        </p:grpSp>
      </p:grpSp>
      <p:grpSp>
        <p:nvGrpSpPr>
          <p:cNvPr id="8" name="Group 7">
            <a:extLst>
              <a:ext uri="{FF2B5EF4-FFF2-40B4-BE49-F238E27FC236}">
                <a16:creationId xmlns:a16="http://schemas.microsoft.com/office/drawing/2014/main" id="{CAFA7819-E08C-4FB6-6D2C-3A3F8F62708C}"/>
              </a:ext>
            </a:extLst>
          </p:cNvPr>
          <p:cNvGrpSpPr/>
          <p:nvPr/>
        </p:nvGrpSpPr>
        <p:grpSpPr>
          <a:xfrm>
            <a:off x="5609267" y="1017104"/>
            <a:ext cx="3154501" cy="4781448"/>
            <a:chOff x="5609267" y="1017104"/>
            <a:chExt cx="3154501" cy="4781448"/>
          </a:xfrm>
        </p:grpSpPr>
        <p:pic>
          <p:nvPicPr>
            <p:cNvPr id="6" name="Picture 5">
              <a:extLst>
                <a:ext uri="{FF2B5EF4-FFF2-40B4-BE49-F238E27FC236}">
                  <a16:creationId xmlns:a16="http://schemas.microsoft.com/office/drawing/2014/main" id="{1E673218-8271-8C79-20AA-279D0DBCC57B}"/>
                </a:ext>
              </a:extLst>
            </p:cNvPr>
            <p:cNvPicPr>
              <a:picLocks noChangeAspect="1"/>
            </p:cNvPicPr>
            <p:nvPr/>
          </p:nvPicPr>
          <p:blipFill>
            <a:blip r:embed="rId3"/>
            <a:stretch>
              <a:fillRect/>
            </a:stretch>
          </p:blipFill>
          <p:spPr>
            <a:xfrm>
              <a:off x="5609267" y="1066800"/>
              <a:ext cx="3154501" cy="4731752"/>
            </a:xfrm>
            <a:prstGeom prst="rect">
              <a:avLst/>
            </a:prstGeom>
            <a:ln w="50800">
              <a:solidFill>
                <a:srgbClr val="0A0906"/>
              </a:solidFill>
            </a:ln>
          </p:spPr>
        </p:pic>
        <p:sp>
          <p:nvSpPr>
            <p:cNvPr id="23" name="Rectangle 22"/>
            <p:cNvSpPr/>
            <p:nvPr/>
          </p:nvSpPr>
          <p:spPr>
            <a:xfrm>
              <a:off x="5918969" y="1017104"/>
              <a:ext cx="2539232" cy="523220"/>
            </a:xfrm>
            <a:prstGeom prst="rect">
              <a:avLst/>
            </a:prstGeom>
          </p:spPr>
          <p:txBody>
            <a:bodyPr wrap="square">
              <a:spAutoFit/>
            </a:bodyPr>
            <a:lstStyle/>
            <a:p>
              <a:r>
                <a:rPr lang="en-US" sz="2800" b="1" dirty="0">
                  <a:ln>
                    <a:solidFill>
                      <a:srgbClr val="FF0000"/>
                    </a:solidFill>
                  </a:ln>
                  <a:solidFill>
                    <a:srgbClr val="FF0000"/>
                  </a:solidFill>
                </a:rPr>
                <a:t>Gros </a:t>
              </a:r>
              <a:r>
                <a:rPr lang="en-US" sz="2800" b="1" dirty="0" err="1">
                  <a:ln>
                    <a:solidFill>
                      <a:srgbClr val="FF0000"/>
                    </a:solidFill>
                  </a:ln>
                  <a:solidFill>
                    <a:srgbClr val="FF0000"/>
                  </a:solidFill>
                </a:rPr>
                <a:t>Morne</a:t>
              </a:r>
              <a:r>
                <a:rPr lang="en-US" sz="2800" b="1" dirty="0">
                  <a:ln>
                    <a:solidFill>
                      <a:srgbClr val="FF0000"/>
                    </a:solidFill>
                  </a:ln>
                  <a:solidFill>
                    <a:srgbClr val="FF0000"/>
                  </a:solidFill>
                </a:rPr>
                <a:t> NP </a:t>
              </a:r>
            </a:p>
          </p:txBody>
        </p:sp>
      </p:grpSp>
      <p:sp>
        <p:nvSpPr>
          <p:cNvPr id="21" name="Rectangle 20"/>
          <p:cNvSpPr/>
          <p:nvPr/>
        </p:nvSpPr>
        <p:spPr>
          <a:xfrm>
            <a:off x="4577787" y="-11208"/>
            <a:ext cx="4379469" cy="923330"/>
          </a:xfrm>
          <a:prstGeom prst="rect">
            <a:avLst/>
          </a:prstGeom>
        </p:spPr>
        <p:txBody>
          <a:bodyPr wrap="none">
            <a:spAutoFit/>
          </a:bodyPr>
          <a:lstStyle/>
          <a:p>
            <a:r>
              <a:rPr lang="en-US" sz="5400" b="1" spc="-50" dirty="0">
                <a:solidFill>
                  <a:schemeClr val="accent5">
                    <a:lumMod val="50000"/>
                  </a:schemeClr>
                </a:solidFill>
                <a:effectLst>
                  <a:outerShdw dist="50800" dir="7200000" algn="ctr" rotWithShape="0">
                    <a:schemeClr val="tx1"/>
                  </a:outerShdw>
                </a:effectLst>
                <a:cs typeface="Arial" pitchFamily="34" charset="0"/>
              </a:rPr>
              <a:t>Newfoundland</a:t>
            </a:r>
            <a:endParaRPr lang="en-US" sz="5400" dirty="0"/>
          </a:p>
        </p:txBody>
      </p:sp>
      <p:grpSp>
        <p:nvGrpSpPr>
          <p:cNvPr id="7" name="Group 6">
            <a:extLst>
              <a:ext uri="{FF2B5EF4-FFF2-40B4-BE49-F238E27FC236}">
                <a16:creationId xmlns:a16="http://schemas.microsoft.com/office/drawing/2014/main" id="{57367DDD-9ADE-E48D-9526-E98E381418DB}"/>
              </a:ext>
            </a:extLst>
          </p:cNvPr>
          <p:cNvGrpSpPr/>
          <p:nvPr/>
        </p:nvGrpSpPr>
        <p:grpSpPr>
          <a:xfrm>
            <a:off x="76199" y="829482"/>
            <a:ext cx="5148469" cy="3106450"/>
            <a:chOff x="76199" y="829482"/>
            <a:chExt cx="5148469" cy="3106450"/>
          </a:xfrm>
        </p:grpSpPr>
        <p:pic>
          <p:nvPicPr>
            <p:cNvPr id="3" name="Picture 2">
              <a:extLst>
                <a:ext uri="{FF2B5EF4-FFF2-40B4-BE49-F238E27FC236}">
                  <a16:creationId xmlns:a16="http://schemas.microsoft.com/office/drawing/2014/main" id="{73861CA3-C3E2-9B1D-8598-FAB09D018B70}"/>
                </a:ext>
              </a:extLst>
            </p:cNvPr>
            <p:cNvPicPr>
              <a:picLocks noChangeAspect="1"/>
            </p:cNvPicPr>
            <p:nvPr/>
          </p:nvPicPr>
          <p:blipFill rotWithShape="1">
            <a:blip r:embed="rId4"/>
            <a:srcRect r="108" b="20549"/>
            <a:stretch/>
          </p:blipFill>
          <p:spPr>
            <a:xfrm>
              <a:off x="76199" y="922353"/>
              <a:ext cx="5148469" cy="3013579"/>
            </a:xfrm>
            <a:prstGeom prst="rect">
              <a:avLst/>
            </a:prstGeom>
            <a:ln w="50800">
              <a:solidFill>
                <a:srgbClr val="0A0906"/>
              </a:solidFill>
            </a:ln>
          </p:spPr>
        </p:pic>
        <p:sp>
          <p:nvSpPr>
            <p:cNvPr id="22" name="Rectangle 21"/>
            <p:cNvSpPr/>
            <p:nvPr/>
          </p:nvSpPr>
          <p:spPr>
            <a:xfrm>
              <a:off x="100831" y="829482"/>
              <a:ext cx="4568741" cy="523220"/>
            </a:xfrm>
            <a:prstGeom prst="rect">
              <a:avLst/>
            </a:prstGeom>
          </p:spPr>
          <p:txBody>
            <a:bodyPr wrap="square">
              <a:spAutoFit/>
            </a:bodyPr>
            <a:lstStyle/>
            <a:p>
              <a:r>
                <a:rPr lang="en-US" sz="2800" b="1" dirty="0" err="1">
                  <a:ln>
                    <a:solidFill>
                      <a:srgbClr val="FF0000"/>
                    </a:solidFill>
                  </a:ln>
                  <a:solidFill>
                    <a:srgbClr val="FF0000"/>
                  </a:solidFill>
                </a:rPr>
                <a:t>L’anse</a:t>
              </a:r>
              <a:r>
                <a:rPr lang="en-US" sz="2800" b="1" dirty="0">
                  <a:ln>
                    <a:solidFill>
                      <a:srgbClr val="FF0000"/>
                    </a:solidFill>
                  </a:ln>
                  <a:solidFill>
                    <a:srgbClr val="FF0000"/>
                  </a:solidFill>
                </a:rPr>
                <a:t> Aux Meadows NHS</a:t>
              </a:r>
            </a:p>
          </p:txBody>
        </p:sp>
      </p:grpSp>
      <p:sp>
        <p:nvSpPr>
          <p:cNvPr id="14" name="Rectangle 13"/>
          <p:cNvSpPr/>
          <p:nvPr/>
        </p:nvSpPr>
        <p:spPr>
          <a:xfrm>
            <a:off x="228600" y="76200"/>
            <a:ext cx="4724400" cy="609600"/>
          </a:xfrm>
          <a:prstGeom prst="rect">
            <a:avLst/>
          </a:prstGeom>
          <a:noFill/>
        </p:spPr>
        <p:txBody>
          <a:bodyPr wrap="square">
            <a:noAutofit/>
          </a:bodyPr>
          <a:lstStyle/>
          <a:p>
            <a:r>
              <a:rPr lang="en-US" sz="4800" b="1" dirty="0">
                <a:ln>
                  <a:solidFill>
                    <a:schemeClr val="accent5">
                      <a:lumMod val="50000"/>
                    </a:schemeClr>
                  </a:solidFill>
                </a:ln>
                <a:solidFill>
                  <a:srgbClr val="FF0000"/>
                </a:solidFill>
                <a:effectLst>
                  <a:outerShdw dist="50800" dir="7200000" algn="ctr" rotWithShape="0">
                    <a:schemeClr val="tx1"/>
                  </a:outerShdw>
                </a:effectLst>
              </a:rPr>
              <a:t>NEXT WEEK . . . .</a:t>
            </a:r>
          </a:p>
        </p:txBody>
      </p:sp>
      <p:sp>
        <p:nvSpPr>
          <p:cNvPr id="4" name="Rectangle 3">
            <a:extLst>
              <a:ext uri="{FF2B5EF4-FFF2-40B4-BE49-F238E27FC236}">
                <a16:creationId xmlns:a16="http://schemas.microsoft.com/office/drawing/2014/main" id="{E49B8FB5-5E37-7B2C-0A6F-09CF99DF96A5}"/>
              </a:ext>
            </a:extLst>
          </p:cNvPr>
          <p:cNvSpPr/>
          <p:nvPr/>
        </p:nvSpPr>
        <p:spPr>
          <a:xfrm rot="242862">
            <a:off x="241855" y="2759353"/>
            <a:ext cx="2895600" cy="440505"/>
          </a:xfrm>
          <a:prstGeom prst="rect">
            <a:avLst/>
          </a:prstGeom>
        </p:spPr>
        <p:txBody>
          <a:bodyPr wrap="square">
            <a:spAutoFit/>
          </a:bodyPr>
          <a:lstStyle/>
          <a:p>
            <a:pPr>
              <a:lnSpc>
                <a:spcPts val="2500"/>
              </a:lnSpc>
            </a:pPr>
            <a:r>
              <a:rPr lang="en-US" sz="2800" dirty="0">
                <a:ln w="12700">
                  <a:solidFill>
                    <a:schemeClr val="bg1"/>
                  </a:solidFill>
                </a:ln>
                <a:solidFill>
                  <a:schemeClr val="bg1"/>
                </a:solidFill>
                <a:latin typeface="Tempus Sans ITC" pitchFamily="82" charset="0"/>
              </a:rPr>
              <a:t>two worlds meet</a:t>
            </a:r>
          </a:p>
        </p:txBody>
      </p:sp>
      <p:grpSp>
        <p:nvGrpSpPr>
          <p:cNvPr id="9" name="Group 8">
            <a:extLst>
              <a:ext uri="{FF2B5EF4-FFF2-40B4-BE49-F238E27FC236}">
                <a16:creationId xmlns:a16="http://schemas.microsoft.com/office/drawing/2014/main" id="{3E65DC59-74F0-6143-22B6-1229F37DE803}"/>
              </a:ext>
            </a:extLst>
          </p:cNvPr>
          <p:cNvGrpSpPr/>
          <p:nvPr/>
        </p:nvGrpSpPr>
        <p:grpSpPr>
          <a:xfrm>
            <a:off x="762000" y="3705025"/>
            <a:ext cx="5469823" cy="3076775"/>
            <a:chOff x="762000" y="3589240"/>
            <a:chExt cx="5469823" cy="3076775"/>
          </a:xfrm>
        </p:grpSpPr>
        <p:pic>
          <p:nvPicPr>
            <p:cNvPr id="2" name="Picture 1">
              <a:extLst>
                <a:ext uri="{FF2B5EF4-FFF2-40B4-BE49-F238E27FC236}">
                  <a16:creationId xmlns:a16="http://schemas.microsoft.com/office/drawing/2014/main" id="{6182A48D-E7FB-F17C-8F14-07BA89C864FA}"/>
                </a:ext>
              </a:extLst>
            </p:cNvPr>
            <p:cNvPicPr>
              <a:picLocks noChangeAspect="1"/>
            </p:cNvPicPr>
            <p:nvPr/>
          </p:nvPicPr>
          <p:blipFill>
            <a:blip r:embed="rId5"/>
            <a:stretch>
              <a:fillRect/>
            </a:stretch>
          </p:blipFill>
          <p:spPr>
            <a:xfrm>
              <a:off x="762000" y="3589240"/>
              <a:ext cx="5469823" cy="3076775"/>
            </a:xfrm>
            <a:prstGeom prst="rect">
              <a:avLst/>
            </a:prstGeom>
            <a:ln w="50800">
              <a:solidFill>
                <a:srgbClr val="0A0906"/>
              </a:solidFill>
            </a:ln>
          </p:spPr>
        </p:pic>
        <p:sp>
          <p:nvSpPr>
            <p:cNvPr id="24" name="Rectangle 23"/>
            <p:cNvSpPr/>
            <p:nvPr/>
          </p:nvSpPr>
          <p:spPr>
            <a:xfrm>
              <a:off x="3824832" y="6025887"/>
              <a:ext cx="2406991" cy="523220"/>
            </a:xfrm>
            <a:prstGeom prst="rect">
              <a:avLst/>
            </a:prstGeom>
          </p:spPr>
          <p:txBody>
            <a:bodyPr wrap="square">
              <a:spAutoFit/>
            </a:bodyPr>
            <a:lstStyle/>
            <a:p>
              <a:r>
                <a:rPr lang="en-US" sz="2800" b="1" dirty="0">
                  <a:ln>
                    <a:solidFill>
                      <a:srgbClr val="FF0000"/>
                    </a:solidFill>
                  </a:ln>
                  <a:solidFill>
                    <a:srgbClr val="FF0000"/>
                  </a:solidFill>
                </a:rPr>
                <a:t>Terra Nova NP </a:t>
              </a:r>
            </a:p>
          </p:txBody>
        </p:sp>
      </p:grpSp>
      <p:sp>
        <p:nvSpPr>
          <p:cNvPr id="15" name="Rectangle 14"/>
          <p:cNvSpPr/>
          <p:nvPr/>
        </p:nvSpPr>
        <p:spPr>
          <a:xfrm rot="1139474">
            <a:off x="3117069" y="4500074"/>
            <a:ext cx="2895600" cy="440505"/>
          </a:xfrm>
          <a:prstGeom prst="rect">
            <a:avLst/>
          </a:prstGeom>
        </p:spPr>
        <p:txBody>
          <a:bodyPr wrap="square">
            <a:spAutoFit/>
          </a:bodyPr>
          <a:lstStyle/>
          <a:p>
            <a:pPr>
              <a:lnSpc>
                <a:spcPts val="2500"/>
              </a:lnSpc>
            </a:pPr>
            <a:r>
              <a:rPr lang="en-US" sz="2800" dirty="0">
                <a:ln w="12700">
                  <a:solidFill>
                    <a:schemeClr val="bg1"/>
                  </a:solidFill>
                </a:ln>
                <a:solidFill>
                  <a:schemeClr val="bg1"/>
                </a:solidFill>
                <a:latin typeface="Tempus Sans ITC" pitchFamily="82" charset="0"/>
              </a:rPr>
              <a:t>dark sky preserve</a:t>
            </a:r>
          </a:p>
        </p:txBody>
      </p:sp>
      <p:sp>
        <p:nvSpPr>
          <p:cNvPr id="10" name="Rectangle 9">
            <a:extLst>
              <a:ext uri="{FF2B5EF4-FFF2-40B4-BE49-F238E27FC236}">
                <a16:creationId xmlns:a16="http://schemas.microsoft.com/office/drawing/2014/main" id="{19AD20E2-2B19-A2BD-58AE-F4FBED999B70}"/>
              </a:ext>
            </a:extLst>
          </p:cNvPr>
          <p:cNvSpPr/>
          <p:nvPr/>
        </p:nvSpPr>
        <p:spPr>
          <a:xfrm>
            <a:off x="5638801" y="1540695"/>
            <a:ext cx="3124968" cy="440505"/>
          </a:xfrm>
          <a:prstGeom prst="rect">
            <a:avLst/>
          </a:prstGeom>
          <a:noFill/>
          <a:effectLst/>
        </p:spPr>
        <p:txBody>
          <a:bodyPr wrap="square">
            <a:spAutoFit/>
          </a:bodyPr>
          <a:lstStyle/>
          <a:p>
            <a:pPr algn="ctr">
              <a:lnSpc>
                <a:spcPts val="2500"/>
              </a:lnSpc>
            </a:pPr>
            <a:r>
              <a:rPr lang="en-US" sz="2800" b="1" dirty="0">
                <a:ln w="12700">
                  <a:noFill/>
                </a:ln>
                <a:solidFill>
                  <a:srgbClr val="0A0906"/>
                </a:solidFill>
                <a:latin typeface="Tempus Sans ITC" pitchFamily="82" charset="0"/>
              </a:rPr>
              <a:t>step on the </a:t>
            </a:r>
            <a:r>
              <a:rPr lang="en-US" sz="2800" b="1" dirty="0">
                <a:ln w="12700">
                  <a:noFill/>
                </a:ln>
                <a:latin typeface="Tempus Sans ITC" pitchFamily="82" charset="0"/>
              </a:rPr>
              <a:t>Mantle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4" grpId="0"/>
      <p:bldP spid="15" grpId="0"/>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a:effectLst>
                  <a:outerShdw blurRad="38100" dist="38100" dir="2700000" algn="tl">
                    <a:srgbClr val="000000">
                      <a:alpha val="43137"/>
                    </a:srgbClr>
                  </a:outerShdw>
                </a:effectLst>
                <a:latin typeface="Corbel" pitchFamily="34" charset="0"/>
                <a:cs typeface="+mn-cs"/>
              </a:rPr>
              <a:t>All class material is on our website</a:t>
            </a:r>
          </a:p>
        </p:txBody>
      </p:sp>
      <p:sp>
        <p:nvSpPr>
          <p:cNvPr id="3" name="TextBox 4"/>
          <p:cNvSpPr txBox="1">
            <a:spLocks noChangeArrowheads="1"/>
          </p:cNvSpPr>
          <p:nvPr/>
        </p:nvSpPr>
        <p:spPr bwMode="auto">
          <a:xfrm>
            <a:off x="0" y="3200400"/>
            <a:ext cx="9144000" cy="677863"/>
          </a:xfrm>
          <a:prstGeom prst="rect">
            <a:avLst/>
          </a:prstGeom>
          <a:solidFill>
            <a:schemeClr val="accent5">
              <a:lumMod val="50000"/>
            </a:schemeClr>
          </a:solidFill>
          <a:ln w="9525">
            <a:noFill/>
            <a:miter lim="800000"/>
            <a:headEnd/>
            <a:tailEnd/>
          </a:ln>
        </p:spPr>
        <p:txBody>
          <a:bodyPr>
            <a:spAutoFit/>
          </a:bodyPr>
          <a:lstStyle/>
          <a:p>
            <a:pPr algn="ctr"/>
            <a:r>
              <a:rPr lang="en-US" sz="3800" b="1" dirty="0">
                <a:solidFill>
                  <a:schemeClr val="bg1"/>
                </a:solidFill>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a:t>Sandi &amp; Rocky</a:t>
            </a:r>
          </a:p>
          <a:p>
            <a:pPr algn="r"/>
            <a:r>
              <a:rPr lang="en-US" sz="2400" b="1" dirty="0"/>
              <a:t>The Vagabonds</a:t>
            </a:r>
          </a:p>
        </p:txBody>
      </p:sp>
      <p:sp>
        <p:nvSpPr>
          <p:cNvPr id="9" name="TextBox 8"/>
          <p:cNvSpPr txBox="1"/>
          <p:nvPr/>
        </p:nvSpPr>
        <p:spPr>
          <a:xfrm>
            <a:off x="0" y="0"/>
            <a:ext cx="9144000" cy="707886"/>
          </a:xfrm>
          <a:prstGeom prst="rect">
            <a:avLst/>
          </a:prstGeom>
          <a:noFill/>
          <a:ln w="50800">
            <a:solidFill>
              <a:schemeClr val="tx1"/>
            </a:solidFill>
          </a:ln>
        </p:spPr>
        <p:txBody>
          <a:bodyPr wrap="square" rtlCol="0">
            <a:spAutoFit/>
          </a:bodyPr>
          <a:lstStyle/>
          <a:p>
            <a:pPr algn="ctr"/>
            <a:r>
              <a:rPr lang="en-US" sz="4000" b="1" dirty="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423505"/>
            <a:ext cx="9144000" cy="978729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strike="noStrike" cap="none" normalizeH="0" baseline="0" dirty="0">
                <a:ln>
                  <a:noFill/>
                </a:ln>
                <a:solidFill>
                  <a:schemeClr val="tx1"/>
                </a:solidFill>
                <a:effectLst/>
                <a:ea typeface="Calibri" pitchFamily="34" charset="0"/>
                <a:cs typeface="Times New Roman" pitchFamily="18" charset="0"/>
              </a:rPr>
              <a:t>REFERENCES</a:t>
            </a:r>
          </a:p>
          <a:p>
            <a:endParaRPr lang="en-US" i="1" dirty="0"/>
          </a:p>
          <a:p>
            <a:pPr algn="ctr"/>
            <a:r>
              <a:rPr lang="en-US" dirty="0"/>
              <a:t>WEBSITES</a:t>
            </a:r>
            <a:endParaRPr lang="en-US" dirty="0">
              <a:ea typeface="Calibri" pitchFamily="34" charset="0"/>
              <a:cs typeface="Times New Roman" pitchFamily="18" charset="0"/>
            </a:endParaRPr>
          </a:p>
          <a:p>
            <a:r>
              <a:rPr lang="en-US" dirty="0">
                <a:solidFill>
                  <a:srgbClr val="0000CC"/>
                </a:solidFill>
                <a:cs typeface="Calibri"/>
                <a:hlinkClick r:id="rId4">
                  <a:extLst>
                    <a:ext uri="{A12FA001-AC4F-418D-AE19-62706E023703}">
                      <ahyp:hlinkClr xmlns:ahyp="http://schemas.microsoft.com/office/drawing/2018/hyperlinkcolor" val="tx"/>
                    </a:ext>
                  </a:extLst>
                </a:hlinkClick>
              </a:rPr>
              <a:t>https://www.geolsoc.org.uk/Plate-Tectonics/Chap2-What-is-a-Plate</a:t>
            </a:r>
            <a:endParaRPr lang="en-US" dirty="0">
              <a:solidFill>
                <a:srgbClr val="0000CC"/>
              </a:solidFill>
              <a:cs typeface="Calibri"/>
            </a:endParaRPr>
          </a:p>
          <a:p>
            <a:r>
              <a:rPr lang="en-US" dirty="0">
                <a:solidFill>
                  <a:srgbClr val="0000CC"/>
                </a:solidFill>
                <a:cs typeface="Calibri"/>
                <a:hlinkClick r:id="rId5">
                  <a:extLst>
                    <a:ext uri="{A12FA001-AC4F-418D-AE19-62706E023703}">
                      <ahyp:hlinkClr xmlns:ahyp="http://schemas.microsoft.com/office/drawing/2018/hyperlinkcolor" val="tx"/>
                    </a:ext>
                  </a:extLst>
                </a:hlinkClick>
              </a:rPr>
              <a:t>https://en.wikipedia.org/wiki/Mantle_(geology)</a:t>
            </a:r>
            <a:endParaRPr lang="en-US" dirty="0">
              <a:solidFill>
                <a:srgbClr val="0000CC"/>
              </a:solidFill>
              <a:cs typeface="Calibri"/>
            </a:endParaRPr>
          </a:p>
          <a:p>
            <a:r>
              <a:rPr lang="en-US" dirty="0">
                <a:solidFill>
                  <a:srgbClr val="0000CC"/>
                </a:solidFill>
                <a:cs typeface="Calibri"/>
                <a:hlinkClick r:id="rId6">
                  <a:extLst>
                    <a:ext uri="{A12FA001-AC4F-418D-AE19-62706E023703}">
                      <ahyp:hlinkClr xmlns:ahyp="http://schemas.microsoft.com/office/drawing/2018/hyperlinkcolor" val="tx"/>
                    </a:ext>
                  </a:extLst>
                </a:hlinkClick>
              </a:rPr>
              <a:t>https://en.wikipedia.org/wiki/Terrane</a:t>
            </a:r>
            <a:endParaRPr lang="en-US" dirty="0">
              <a:solidFill>
                <a:srgbClr val="0000CC"/>
              </a:solidFill>
              <a:cs typeface="Calibri"/>
            </a:endParaRPr>
          </a:p>
          <a:p>
            <a:r>
              <a:rPr lang="en-US" u="sng" dirty="0">
                <a:solidFill>
                  <a:srgbClr val="0000CC"/>
                </a:solidFill>
                <a:cs typeface="Calibri"/>
              </a:rPr>
              <a:t>https://courses.lumenlearning.com/suny-geophysical/chapter/the-composition-and-structure-of-earth/</a:t>
            </a:r>
          </a:p>
          <a:p>
            <a:r>
              <a:rPr lang="en-US" dirty="0">
                <a:solidFill>
                  <a:srgbClr val="0000CC"/>
                </a:solidFill>
                <a:cs typeface="Calibri"/>
                <a:hlinkClick r:id="rId7">
                  <a:extLst>
                    <a:ext uri="{A12FA001-AC4F-418D-AE19-62706E023703}">
                      <ahyp:hlinkClr xmlns:ahyp="http://schemas.microsoft.com/office/drawing/2018/hyperlinkcolor" val="tx"/>
                    </a:ext>
                  </a:extLst>
                </a:hlinkClick>
              </a:rPr>
              <a:t>https://geo.libretexts.org/Bookshelves/Geology/Physical_Geology_(Earle)/10%3A_Plate_Tectonics/10.05%3A_Mechanisms_for_Plate_Motion</a:t>
            </a:r>
            <a:endParaRPr lang="en-US" dirty="0">
              <a:solidFill>
                <a:srgbClr val="0000CC"/>
              </a:solidFill>
              <a:cs typeface="Calibri"/>
            </a:endParaRPr>
          </a:p>
          <a:p>
            <a:r>
              <a:rPr lang="en-US" dirty="0">
                <a:solidFill>
                  <a:srgbClr val="0000CC"/>
                </a:solidFill>
                <a:hlinkClick r:id="rId8">
                  <a:extLst>
                    <a:ext uri="{A12FA001-AC4F-418D-AE19-62706E023703}">
                      <ahyp:hlinkClr xmlns:ahyp="http://schemas.microsoft.com/office/drawing/2018/hyperlinkcolor" val="tx"/>
                    </a:ext>
                  </a:extLst>
                </a:hlinkClick>
              </a:rPr>
              <a:t>https://www.d-maps.com/m/america/facatlamnord/facatlamnord07.gif</a:t>
            </a:r>
            <a:endParaRPr lang="en-US" dirty="0">
              <a:solidFill>
                <a:srgbClr val="0000CC"/>
              </a:solidFill>
            </a:endParaRPr>
          </a:p>
          <a:p>
            <a:r>
              <a:rPr lang="en-US" dirty="0">
                <a:solidFill>
                  <a:srgbClr val="0000CC"/>
                </a:solidFill>
                <a:hlinkClick r:id="rId9">
                  <a:extLst>
                    <a:ext uri="{A12FA001-AC4F-418D-AE19-62706E023703}">
                      <ahyp:hlinkClr xmlns:ahyp="http://schemas.microsoft.com/office/drawing/2018/hyperlinkcolor" val="tx"/>
                    </a:ext>
                  </a:extLst>
                </a:hlinkClick>
              </a:rPr>
              <a:t>https://www.wwftc.com/wp-content/uploads/2020/06/map-of-north-america1.gif</a:t>
            </a:r>
            <a:endParaRPr lang="en-US" dirty="0">
              <a:solidFill>
                <a:srgbClr val="0000CC"/>
              </a:solidFill>
            </a:endParaRPr>
          </a:p>
          <a:p>
            <a:r>
              <a:rPr lang="en-US" dirty="0">
                <a:solidFill>
                  <a:srgbClr val="0000CC"/>
                </a:solidFill>
                <a:hlinkClick r:id="rId10">
                  <a:extLst>
                    <a:ext uri="{A12FA001-AC4F-418D-AE19-62706E023703}">
                      <ahyp:hlinkClr xmlns:ahyp="http://schemas.microsoft.com/office/drawing/2018/hyperlinkcolor" val="tx"/>
                    </a:ext>
                  </a:extLst>
                </a:hlinkClick>
              </a:rPr>
              <a:t>https://www.worldatlas.com/webimage/countrys/nanewlnd.gif</a:t>
            </a:r>
            <a:endParaRPr lang="en-US" dirty="0">
              <a:solidFill>
                <a:srgbClr val="0000CC"/>
              </a:solidFill>
            </a:endParaRPr>
          </a:p>
          <a:p>
            <a:r>
              <a:rPr lang="en-US" dirty="0">
                <a:solidFill>
                  <a:srgbClr val="0000CC"/>
                </a:solidFill>
                <a:hlinkClick r:id="rId11">
                  <a:extLst>
                    <a:ext uri="{A12FA001-AC4F-418D-AE19-62706E023703}">
                      <ahyp:hlinkClr xmlns:ahyp="http://schemas.microsoft.com/office/drawing/2018/hyperlinkcolor" val="tx"/>
                    </a:ext>
                  </a:extLst>
                </a:hlinkClick>
              </a:rPr>
              <a:t>https://www.worldatlas.com/webimage/countrys/nalnd3.htm</a:t>
            </a:r>
            <a:endParaRPr lang="en-US" dirty="0">
              <a:solidFill>
                <a:srgbClr val="0000CC"/>
              </a:solidFill>
            </a:endParaRPr>
          </a:p>
          <a:p>
            <a:r>
              <a:rPr lang="en-US" dirty="0">
                <a:solidFill>
                  <a:srgbClr val="0000CC"/>
                </a:solidFill>
                <a:hlinkClick r:id="rId10">
                  <a:extLst>
                    <a:ext uri="{A12FA001-AC4F-418D-AE19-62706E023703}">
                      <ahyp:hlinkClr xmlns:ahyp="http://schemas.microsoft.com/office/drawing/2018/hyperlinkcolor" val="tx"/>
                    </a:ext>
                  </a:extLst>
                </a:hlinkClick>
              </a:rPr>
              <a:t>https://www.worldatlas.com/webimage/countrys/nanewlnd.gif</a:t>
            </a:r>
            <a:endParaRPr lang="en-US" dirty="0">
              <a:solidFill>
                <a:srgbClr val="0000CC"/>
              </a:solidFill>
            </a:endParaRPr>
          </a:p>
          <a:p>
            <a:r>
              <a:rPr lang="en-US" dirty="0">
                <a:solidFill>
                  <a:srgbClr val="0000CC"/>
                </a:solidFill>
                <a:cs typeface="Calibri"/>
                <a:hlinkClick r:id="rId12">
                  <a:extLst>
                    <a:ext uri="{A12FA001-AC4F-418D-AE19-62706E023703}">
                      <ahyp:hlinkClr xmlns:ahyp="http://schemas.microsoft.com/office/drawing/2018/hyperlinkcolor" val="tx"/>
                    </a:ext>
                  </a:extLst>
                </a:hlinkClick>
              </a:rPr>
              <a:t>https://en.wikipedia.org/wiki/Newfoundland_and_Labrador</a:t>
            </a:r>
            <a:endParaRPr lang="en-US" dirty="0">
              <a:solidFill>
                <a:srgbClr val="0000CC"/>
              </a:solidFill>
              <a:cs typeface="Calibri"/>
            </a:endParaRPr>
          </a:p>
          <a:p>
            <a:r>
              <a:rPr lang="en-US" dirty="0">
                <a:solidFill>
                  <a:srgbClr val="0000CC"/>
                </a:solidFill>
                <a:cs typeface="Calibri"/>
                <a:hlinkClick r:id="rId13">
                  <a:extLst>
                    <a:ext uri="{A12FA001-AC4F-418D-AE19-62706E023703}">
                      <ahyp:hlinkClr xmlns:ahyp="http://schemas.microsoft.com/office/drawing/2018/hyperlinkcolor" val="tx"/>
                    </a:ext>
                  </a:extLst>
                </a:hlinkClick>
              </a:rPr>
              <a:t>https://en.wikipedia.org/wiki/Avalonia</a:t>
            </a:r>
            <a:endParaRPr lang="en-US" dirty="0">
              <a:solidFill>
                <a:srgbClr val="0000CC"/>
              </a:solidFill>
              <a:cs typeface="Calibri"/>
            </a:endParaRPr>
          </a:p>
          <a:p>
            <a:r>
              <a:rPr lang="en-US" dirty="0">
                <a:solidFill>
                  <a:srgbClr val="0000CC"/>
                </a:solidFill>
                <a:cs typeface="Calibri"/>
                <a:hlinkClick r:id="rId14">
                  <a:extLst>
                    <a:ext uri="{A12FA001-AC4F-418D-AE19-62706E023703}">
                      <ahyp:hlinkClr xmlns:ahyp="http://schemas.microsoft.com/office/drawing/2018/hyperlinkcolor" val="tx"/>
                    </a:ext>
                  </a:extLst>
                </a:hlinkClick>
              </a:rPr>
              <a:t>https://parks.canada.ca/lhn-nhs/nl/meadows</a:t>
            </a:r>
          </a:p>
          <a:p>
            <a:r>
              <a:rPr lang="en-US" dirty="0">
                <a:solidFill>
                  <a:srgbClr val="0000CC"/>
                </a:solidFill>
                <a:cs typeface="Calibri"/>
                <a:hlinkClick r:id="rId14">
                  <a:extLst>
                    <a:ext uri="{A12FA001-AC4F-418D-AE19-62706E023703}">
                      <ahyp:hlinkClr xmlns:ahyp="http://schemas.microsoft.com/office/drawing/2018/hyperlinkcolor" val="tx"/>
                    </a:ext>
                  </a:extLst>
                </a:hlinkClick>
              </a:rPr>
              <a:t>https://parks.canada.ca/pn-np/nl/grosmorne</a:t>
            </a:r>
            <a:endParaRPr lang="en-US" dirty="0">
              <a:solidFill>
                <a:srgbClr val="0000CC"/>
              </a:solidFill>
              <a:cs typeface="Calibri"/>
            </a:endParaRPr>
          </a:p>
          <a:p>
            <a:r>
              <a:rPr lang="en-US" dirty="0">
                <a:solidFill>
                  <a:srgbClr val="0000CC"/>
                </a:solidFill>
                <a:cs typeface="Calibri"/>
                <a:hlinkClick r:id="rId15">
                  <a:extLst>
                    <a:ext uri="{A12FA001-AC4F-418D-AE19-62706E023703}">
                      <ahyp:hlinkClr xmlns:ahyp="http://schemas.microsoft.com/office/drawing/2018/hyperlinkcolor" val="tx"/>
                    </a:ext>
                  </a:extLst>
                </a:hlinkClick>
              </a:rPr>
              <a:t>https://parks.canada.ca/pn-np/nl/terranova</a:t>
            </a:r>
            <a:endParaRPr lang="en-US" dirty="0">
              <a:solidFill>
                <a:srgbClr val="0000CC"/>
              </a:solidFill>
              <a:cs typeface="Calibri"/>
            </a:endParaRPr>
          </a:p>
          <a:p>
            <a:r>
              <a:rPr lang="en-US" dirty="0">
                <a:solidFill>
                  <a:srgbClr val="0000CC"/>
                </a:solidFill>
                <a:cs typeface="Calibri"/>
                <a:hlinkClick r:id="rId16">
                  <a:extLst>
                    <a:ext uri="{A12FA001-AC4F-418D-AE19-62706E023703}">
                      <ahyp:hlinkClr xmlns:ahyp="http://schemas.microsoft.com/office/drawing/2018/hyperlinkcolor" val="tx"/>
                    </a:ext>
                  </a:extLst>
                </a:hlinkClick>
              </a:rPr>
              <a:t>https://www.legendsofamerica.com/wp-content/uploads/2019/01/ATTrailMap-nps.jpg</a:t>
            </a:r>
            <a:endParaRPr lang="en-US" dirty="0">
              <a:solidFill>
                <a:srgbClr val="0000CC"/>
              </a:solidFill>
              <a:cs typeface="Calibri"/>
            </a:endParaRPr>
          </a:p>
          <a:p>
            <a:r>
              <a:rPr lang="en-US" dirty="0">
                <a:solidFill>
                  <a:srgbClr val="0000CC"/>
                </a:solidFill>
                <a:cs typeface="Calibri"/>
                <a:hlinkClick r:id="rId17">
                  <a:extLst>
                    <a:ext uri="{A12FA001-AC4F-418D-AE19-62706E023703}">
                      <ahyp:hlinkClr xmlns:ahyp="http://schemas.microsoft.com/office/drawing/2018/hyperlinkcolor" val="tx"/>
                    </a:ext>
                  </a:extLst>
                </a:hlinkClick>
              </a:rPr>
              <a:t>https://en.wikipedia.org/wiki/Florence_Bascom</a:t>
            </a:r>
            <a:endParaRPr lang="en-US" dirty="0">
              <a:solidFill>
                <a:srgbClr val="0000CC"/>
              </a:solidFill>
              <a:cs typeface="Calibri"/>
            </a:endParaRPr>
          </a:p>
          <a:p>
            <a:r>
              <a:rPr lang="en-US" dirty="0">
                <a:solidFill>
                  <a:srgbClr val="0000CC"/>
                </a:solidFill>
                <a:cs typeface="Calibri"/>
                <a:hlinkClick r:id="rId18">
                  <a:extLst>
                    <a:ext uri="{A12FA001-AC4F-418D-AE19-62706E023703}">
                      <ahyp:hlinkClr xmlns:ahyp="http://schemas.microsoft.com/office/drawing/2018/hyperlinkcolor" val="tx"/>
                    </a:ext>
                  </a:extLst>
                </a:hlinkClick>
              </a:rPr>
              <a:t>https://www.nps.gov/shen/learn/historyculture/ccc.htm</a:t>
            </a:r>
            <a:endParaRPr lang="en-US" dirty="0">
              <a:solidFill>
                <a:srgbClr val="0000CC"/>
              </a:solidFill>
              <a:cs typeface="Calibri"/>
            </a:endParaRPr>
          </a:p>
          <a:p>
            <a:r>
              <a:rPr lang="en-US" dirty="0">
                <a:solidFill>
                  <a:srgbClr val="0000CC"/>
                </a:solidFill>
                <a:cs typeface="Calibri"/>
                <a:hlinkClick r:id="rId19">
                  <a:extLst>
                    <a:ext uri="{A12FA001-AC4F-418D-AE19-62706E023703}">
                      <ahyp:hlinkClr xmlns:ahyp="http://schemas.microsoft.com/office/drawing/2018/hyperlinkcolor" val="tx"/>
                    </a:ext>
                  </a:extLst>
                </a:hlinkClick>
              </a:rPr>
              <a:t>https://www.snp.guide/p/civilian-conservation-corps-ccc.html</a:t>
            </a:r>
            <a:endParaRPr lang="en-US" dirty="0">
              <a:solidFill>
                <a:srgbClr val="0000CC"/>
              </a:solidFill>
              <a:cs typeface="Calibri"/>
            </a:endParaRPr>
          </a:p>
          <a:p>
            <a:r>
              <a:rPr lang="en-US" dirty="0">
                <a:solidFill>
                  <a:srgbClr val="0000CC"/>
                </a:solidFill>
                <a:hlinkClick r:id="rId20">
                  <a:extLst>
                    <a:ext uri="{A12FA001-AC4F-418D-AE19-62706E023703}">
                      <ahyp:hlinkClr xmlns:ahyp="http://schemas.microsoft.com/office/drawing/2018/hyperlinkcolor" val="tx"/>
                    </a:ext>
                  </a:extLst>
                </a:hlinkClick>
              </a:rPr>
              <a:t>https://www.nps.gov/neri/learn/historyculture/carter-g-woodson.htm</a:t>
            </a:r>
            <a:endParaRPr lang="en-US" dirty="0">
              <a:solidFill>
                <a:srgbClr val="0000CC"/>
              </a:solidFill>
            </a:endParaRPr>
          </a:p>
          <a:p>
            <a:r>
              <a:rPr lang="en-US" dirty="0">
                <a:solidFill>
                  <a:srgbClr val="0000CC"/>
                </a:solidFill>
                <a:hlinkClick r:id="rId21">
                  <a:extLst>
                    <a:ext uri="{A12FA001-AC4F-418D-AE19-62706E023703}">
                      <ahyp:hlinkClr xmlns:ahyp="http://schemas.microsoft.com/office/drawing/2018/hyperlinkcolor" val="tx"/>
                    </a:ext>
                  </a:extLst>
                </a:hlinkClick>
              </a:rPr>
              <a:t>https://www.usgs.gov/geology-and-ecology-of-national-parks/geology-and-hydrology-everglades-national-park</a:t>
            </a:r>
            <a:endParaRPr lang="en-US" dirty="0">
              <a:solidFill>
                <a:srgbClr val="0000CC"/>
              </a:solidFill>
            </a:endParaRPr>
          </a:p>
          <a:p>
            <a:r>
              <a:rPr lang="en-US" dirty="0">
                <a:solidFill>
                  <a:srgbClr val="0000CC"/>
                </a:solidFill>
                <a:hlinkClick r:id="rId22">
                  <a:extLst>
                    <a:ext uri="{A12FA001-AC4F-418D-AE19-62706E023703}">
                      <ahyp:hlinkClr xmlns:ahyp="http://schemas.microsoft.com/office/drawing/2018/hyperlinkcolor" val="tx"/>
                    </a:ext>
                  </a:extLst>
                </a:hlinkClick>
              </a:rPr>
              <a:t>https://www.nps.gov/articles/nps-geodiversity-atlas-biscayne-national-park-florida.htm</a:t>
            </a:r>
            <a:endParaRPr lang="en-US" dirty="0">
              <a:solidFill>
                <a:srgbClr val="0000CC"/>
              </a:solidFill>
            </a:endParaRPr>
          </a:p>
          <a:p>
            <a:r>
              <a:rPr lang="en-US" dirty="0">
                <a:solidFill>
                  <a:srgbClr val="0000CC"/>
                </a:solidFill>
                <a:hlinkClick r:id="rId23">
                  <a:extLst>
                    <a:ext uri="{A12FA001-AC4F-418D-AE19-62706E023703}">
                      <ahyp:hlinkClr xmlns:ahyp="http://schemas.microsoft.com/office/drawing/2018/hyperlinkcolor" val="tx"/>
                    </a:ext>
                  </a:extLst>
                </a:hlinkClick>
              </a:rPr>
              <a:t>https://edis.ifas.ufl.edu/publication/UW208</a:t>
            </a:r>
            <a:endParaRPr lang="en-US" dirty="0">
              <a:solidFill>
                <a:srgbClr val="0000CC"/>
              </a:solidFill>
            </a:endParaRPr>
          </a:p>
          <a:p>
            <a:r>
              <a:rPr lang="en-US" dirty="0">
                <a:solidFill>
                  <a:srgbClr val="0000CC"/>
                </a:solidFill>
                <a:hlinkClick r:id="rId24">
                  <a:extLst>
                    <a:ext uri="{A12FA001-AC4F-418D-AE19-62706E023703}">
                      <ahyp:hlinkClr xmlns:ahyp="http://schemas.microsoft.com/office/drawing/2018/hyperlinkcolor" val="tx"/>
                    </a:ext>
                  </a:extLst>
                </a:hlinkClick>
              </a:rPr>
              <a:t>https://taketones.com/tags/mountain</a:t>
            </a:r>
            <a:endParaRPr lang="en-US" dirty="0">
              <a:solidFill>
                <a:srgbClr val="0000CC"/>
              </a:solidFill>
            </a:endParaRPr>
          </a:p>
          <a:p>
            <a:r>
              <a:rPr lang="en-US" dirty="0">
                <a:solidFill>
                  <a:srgbClr val="0000CC"/>
                </a:solidFill>
                <a:hlinkClick r:id="rId25">
                  <a:extLst>
                    <a:ext uri="{A12FA001-AC4F-418D-AE19-62706E023703}">
                      <ahyp:hlinkClr xmlns:ahyp="http://schemas.microsoft.com/office/drawing/2018/hyperlinkcolor" val="tx"/>
                    </a:ext>
                  </a:extLst>
                </a:hlinkClick>
              </a:rPr>
              <a:t>https://appalachiantrail.org/explore/hike-the-a-t/thru-hiking/2000-milers/</a:t>
            </a:r>
            <a:endParaRPr lang="en-US" dirty="0">
              <a:solidFill>
                <a:srgbClr val="0000CC"/>
              </a:solidFill>
            </a:endParaRPr>
          </a:p>
          <a:p>
            <a:r>
              <a:rPr lang="en-US" dirty="0">
                <a:solidFill>
                  <a:srgbClr val="0000CC"/>
                </a:solidFill>
                <a:hlinkClick r:id="rId26">
                  <a:extLst>
                    <a:ext uri="{A12FA001-AC4F-418D-AE19-62706E023703}">
                      <ahyp:hlinkClr xmlns:ahyp="http://schemas.microsoft.com/office/drawing/2018/hyperlinkcolor" val="tx"/>
                    </a:ext>
                  </a:extLst>
                </a:hlinkClick>
              </a:rPr>
              <a:t>https://antigravitygear.com/wp-content/uploads/2016/07/Anatomy-of-a-PPF-1.png</a:t>
            </a:r>
            <a:endParaRPr lang="en-US" dirty="0">
              <a:solidFill>
                <a:srgbClr val="0000CC"/>
              </a:solidFill>
            </a:endParaRPr>
          </a:p>
          <a:p>
            <a:endParaRPr lang="en-US" dirty="0">
              <a:solidFill>
                <a:srgbClr val="0000CC"/>
              </a:solidFill>
            </a:endParaRPr>
          </a:p>
          <a:p>
            <a:endParaRPr lang="en-US" dirty="0">
              <a:solidFill>
                <a:srgbClr val="0000CC"/>
              </a:solidFill>
            </a:endParaRPr>
          </a:p>
          <a:p>
            <a:endParaRPr lang="en-US" dirty="0">
              <a:solidFill>
                <a:srgbClr val="0000CC"/>
              </a:solidFill>
            </a:endParaRPr>
          </a:p>
        </p:txBody>
      </p:sp>
      <p:pic>
        <p:nvPicPr>
          <p:cNvPr id="150530" name="Picture 2" descr="Fairy"/>
          <p:cNvPicPr>
            <a:picLocks noChangeAspect="1" noChangeArrowheads="1"/>
          </p:cNvPicPr>
          <p:nvPr/>
        </p:nvPicPr>
        <p:blipFill>
          <a:blip r:embed="rId27"/>
          <a:srcRect/>
          <a:stretch>
            <a:fillRect/>
          </a:stretch>
        </p:blipFill>
        <p:spPr bwMode="auto">
          <a:xfrm>
            <a:off x="155575" y="-136525"/>
            <a:ext cx="9525" cy="9525"/>
          </a:xfrm>
          <a:prstGeom prst="rect">
            <a:avLst/>
          </a:prstGeom>
          <a:noFill/>
        </p:spPr>
      </p:pic>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a:t>WEBSITE:  www.VagabondGeology.com</a:t>
            </a:r>
          </a:p>
        </p:txBody>
      </p:sp>
      <p:pic>
        <p:nvPicPr>
          <p:cNvPr id="4" name="Picture 3">
            <a:extLst>
              <a:ext uri="{FF2B5EF4-FFF2-40B4-BE49-F238E27FC236}">
                <a16:creationId xmlns:a16="http://schemas.microsoft.com/office/drawing/2014/main" id="{AE35A7A0-FBD3-3748-D45C-0C6762C03301}"/>
              </a:ext>
            </a:extLst>
          </p:cNvPr>
          <p:cNvPicPr>
            <a:picLocks noChangeAspect="1"/>
          </p:cNvPicPr>
          <p:nvPr/>
        </p:nvPicPr>
        <p:blipFill>
          <a:blip r:embed="rId28"/>
          <a:stretch>
            <a:fillRect/>
          </a:stretch>
        </p:blipFill>
        <p:spPr>
          <a:xfrm>
            <a:off x="0" y="739481"/>
            <a:ext cx="9220200" cy="6400800"/>
          </a:xfrm>
          <a:prstGeom prst="rect">
            <a:avLst/>
          </a:prstGeom>
          <a:ln w="50800">
            <a:solidFill>
              <a:srgbClr val="0A0906"/>
            </a:solidFill>
          </a:ln>
        </p:spPr>
      </p:pic>
      <p:sp>
        <p:nvSpPr>
          <p:cNvPr id="2" name="TextBox 1">
            <a:extLst>
              <a:ext uri="{FF2B5EF4-FFF2-40B4-BE49-F238E27FC236}">
                <a16:creationId xmlns:a16="http://schemas.microsoft.com/office/drawing/2014/main" id="{BE5CC47E-A8D9-0DB7-EFD0-6101DB88A494}"/>
              </a:ext>
            </a:extLst>
          </p:cNvPr>
          <p:cNvSpPr txBox="1"/>
          <p:nvPr/>
        </p:nvSpPr>
        <p:spPr>
          <a:xfrm rot="1059311">
            <a:off x="1377651" y="2520604"/>
            <a:ext cx="7472110" cy="1200329"/>
          </a:xfrm>
          <a:prstGeom prst="rect">
            <a:avLst/>
          </a:prstGeom>
          <a:noFill/>
        </p:spPr>
        <p:txBody>
          <a:bodyPr wrap="none" rtlCol="0">
            <a:spAutoFit/>
          </a:bodyPr>
          <a:lstStyle/>
          <a:p>
            <a:r>
              <a:rPr lang="en-US" sz="7200" dirty="0">
                <a:solidFill>
                  <a:schemeClr val="bg1">
                    <a:lumMod val="65000"/>
                  </a:schemeClr>
                </a:solidFill>
                <a:latin typeface="Tempus Sans ITC" panose="04020404030D07020202" pitchFamily="82" charset="0"/>
              </a:rPr>
              <a:t>See you next week!</a:t>
            </a:r>
          </a:p>
        </p:txBody>
      </p:sp>
      <p:pic>
        <p:nvPicPr>
          <p:cNvPr id="5" name="spring-cheer-15342">
            <a:hlinkClick r:id="" action="ppaction://media"/>
            <a:extLst>
              <a:ext uri="{FF2B5EF4-FFF2-40B4-BE49-F238E27FC236}">
                <a16:creationId xmlns:a16="http://schemas.microsoft.com/office/drawing/2014/main" id="{9374955A-9EB0-D385-C66F-42208D4456FC}"/>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02616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6"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025"/>
                                        </p:tgtEl>
                                        <p:attrNameLst>
                                          <p:attrName>style.visibility</p:attrName>
                                        </p:attrNameLst>
                                      </p:cBhvr>
                                      <p:to>
                                        <p:strVal val="visible"/>
                                      </p:to>
                                    </p:set>
                                    <p:animEffect transition="in" filter="fade">
                                      <p:cBhvr>
                                        <p:cTn id="9" dur="1000"/>
                                        <p:tgtEl>
                                          <p:spTgt spid="1025"/>
                                        </p:tgtEl>
                                      </p:cBhvr>
                                    </p:animEffect>
                                  </p:childTnLst>
                                </p:cTn>
                              </p:par>
                              <p:par>
                                <p:cTn id="10" presetID="64" presetClass="path" presetSubtype="0" accel="50000" fill="hold" grpId="1" nodeType="withEffect">
                                  <p:stCondLst>
                                    <p:cond delay="1000"/>
                                  </p:stCondLst>
                                  <p:childTnLst>
                                    <p:animMotion origin="layout" path="M 0 -1.48148E-6 L 0 -0.37847 " pathEditMode="relative" rAng="0" ptsTypes="AA">
                                      <p:cBhvr>
                                        <p:cTn id="11" dur="10000" fill="hold"/>
                                        <p:tgtEl>
                                          <p:spTgt spid="1025"/>
                                        </p:tgtEl>
                                        <p:attrNameLst>
                                          <p:attrName>ppt_x</p:attrName>
                                          <p:attrName>ppt_y</p:attrName>
                                        </p:attrNameLst>
                                      </p:cBhvr>
                                      <p:rCtr x="0" y="-18935"/>
                                    </p:animMotion>
                                  </p:childTnLst>
                                </p:cTn>
                              </p:par>
                              <p:par>
                                <p:cTn id="12" presetID="10" presetClass="entr" presetSubtype="0" fill="hold" nodeType="withEffect">
                                  <p:stCondLst>
                                    <p:cond delay="1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xit" presetSubtype="0" fill="hold" grpId="2" nodeType="withEffect">
                                  <p:stCondLst>
                                    <p:cond delay="13000"/>
                                  </p:stCondLst>
                                  <p:childTnLst>
                                    <p:animEffect transition="out" filter="fade">
                                      <p:cBhvr>
                                        <p:cTn id="16" dur="2000"/>
                                        <p:tgtEl>
                                          <p:spTgt spid="1025"/>
                                        </p:tgtEl>
                                      </p:cBhvr>
                                    </p:animEffect>
                                    <p:set>
                                      <p:cBhvr>
                                        <p:cTn id="17" dur="1" fill="hold">
                                          <p:stCondLst>
                                            <p:cond delay="1999"/>
                                          </p:stCondLst>
                                        </p:cTn>
                                        <p:tgtEl>
                                          <p:spTgt spid="1025"/>
                                        </p:tgtEl>
                                        <p:attrNameLst>
                                          <p:attrName>style.visibility</p:attrName>
                                        </p:attrNameLst>
                                      </p:cBhvr>
                                      <p:to>
                                        <p:strVal val="hidden"/>
                                      </p:to>
                                    </p:set>
                                  </p:childTnLst>
                                </p:cTn>
                              </p:par>
                              <p:par>
                                <p:cTn id="18" presetID="10" presetClass="entr" presetSubtype="0" fill="hold" grpId="0" nodeType="withEffect">
                                  <p:stCondLst>
                                    <p:cond delay="15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1025" grpId="0" animBg="1"/>
      <p:bldP spid="1025" grpId="1" animBg="1"/>
      <p:bldP spid="1025" grpId="2" animBg="1"/>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OF COPYRIGHTED MATERIALS</a:t>
            </a:r>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a:solidFill>
                  <a:schemeClr val="bg1"/>
                </a:solidFill>
              </a:rPr>
              <a:t>FAIR USE NOTICE</a:t>
            </a:r>
          </a:p>
          <a:p>
            <a:endParaRPr lang="en-US" dirty="0">
              <a:solidFill>
                <a:schemeClr val="bg1"/>
              </a:solidFill>
            </a:endParaRPr>
          </a:p>
          <a:p>
            <a:r>
              <a:rPr lang="en-US" dirty="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a:solidFill>
                <a:schemeClr val="bg1"/>
              </a:solidFill>
            </a:endParaRPr>
          </a:p>
          <a:p>
            <a:r>
              <a:rPr lang="en-US" dirty="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a:solidFill>
                <a:schemeClr val="bg1"/>
              </a:solidFill>
            </a:endParaRPr>
          </a:p>
          <a:p>
            <a:r>
              <a:rPr lang="en-US" dirty="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a:solidFill>
                <a:schemeClr val="bg1"/>
              </a:solidFill>
            </a:endParaRPr>
          </a:p>
          <a:p>
            <a:r>
              <a:rPr lang="en-US" dirty="0">
                <a:solidFill>
                  <a:schemeClr val="bg1"/>
                </a:solidFill>
              </a:rPr>
              <a:t>The lecturer(s) gains no profit from included content, so it falls under “Fair Use” guidelines: https://www.copyright.gov/title17/92chap1.html#107</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E7D144-B1D1-5E0D-41C1-68397931663A}"/>
              </a:ext>
            </a:extLst>
          </p:cNvPr>
          <p:cNvSpPr/>
          <p:nvPr/>
        </p:nvSpPr>
        <p:spPr>
          <a:xfrm>
            <a:off x="-76200"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E51525-7518-CD6A-2F55-A2D3B604477A}"/>
              </a:ext>
            </a:extLst>
          </p:cNvPr>
          <p:cNvSpPr txBox="1"/>
          <p:nvPr/>
        </p:nvSpPr>
        <p:spPr>
          <a:xfrm>
            <a:off x="18327" y="0"/>
            <a:ext cx="9143999"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  Tectonic Plates</a:t>
            </a:r>
          </a:p>
        </p:txBody>
      </p:sp>
      <p:grpSp>
        <p:nvGrpSpPr>
          <p:cNvPr id="20" name="Group 19"/>
          <p:cNvGrpSpPr/>
          <p:nvPr/>
        </p:nvGrpSpPr>
        <p:grpSpPr>
          <a:xfrm>
            <a:off x="0" y="685800"/>
            <a:ext cx="9144000" cy="6215063"/>
            <a:chOff x="0" y="0"/>
            <a:chExt cx="9144000" cy="6215063"/>
          </a:xfrm>
        </p:grpSpPr>
        <p:sp>
          <p:nvSpPr>
            <p:cNvPr id="19" name="Rectangle 18"/>
            <p:cNvSpPr/>
            <p:nvPr/>
          </p:nvSpPr>
          <p:spPr>
            <a:xfrm>
              <a:off x="0" y="0"/>
              <a:ext cx="9144000" cy="621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32482" y="609600"/>
              <a:ext cx="8890856" cy="5605463"/>
              <a:chOff x="32482" y="609600"/>
              <a:chExt cx="8890856" cy="5605463"/>
            </a:xfrm>
          </p:grpSpPr>
          <p:pic>
            <p:nvPicPr>
              <p:cNvPr id="11" name="Picture 4" descr="000"/>
              <p:cNvPicPr>
                <a:picLocks noChangeAspect="1" noChangeArrowheads="1"/>
              </p:cNvPicPr>
              <p:nvPr/>
            </p:nvPicPr>
            <p:blipFill>
              <a:blip r:embed="rId2"/>
              <a:srcRect/>
              <a:stretch>
                <a:fillRect/>
              </a:stretch>
            </p:blipFill>
            <p:spPr bwMode="auto">
              <a:xfrm>
                <a:off x="220663" y="609600"/>
                <a:ext cx="8702675" cy="5605463"/>
              </a:xfrm>
              <a:prstGeom prst="rect">
                <a:avLst/>
              </a:prstGeom>
              <a:noFill/>
              <a:ln w="9525">
                <a:noFill/>
                <a:miter lim="800000"/>
                <a:headEnd/>
                <a:tailEnd/>
              </a:ln>
            </p:spPr>
          </p:pic>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2482" y="5257800"/>
                <a:ext cx="8806718" cy="914400"/>
                <a:chOff x="32482" y="5257800"/>
                <a:chExt cx="8806718" cy="914400"/>
              </a:xfrm>
            </p:grpSpPr>
            <p:sp>
              <p:nvSpPr>
                <p:cNvPr id="14" name="Rectangle 13"/>
                <p:cNvSpPr/>
                <p:nvPr/>
              </p:nvSpPr>
              <p:spPr>
                <a:xfrm>
                  <a:off x="6355830" y="5336498"/>
                  <a:ext cx="2483370" cy="835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2482" y="5257800"/>
                  <a:ext cx="1409075" cy="66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4" name="Picture 3" descr="world.bmp">
            <a:extLst>
              <a:ext uri="{FF2B5EF4-FFF2-40B4-BE49-F238E27FC236}">
                <a16:creationId xmlns:a16="http://schemas.microsoft.com/office/drawing/2014/main" id="{B56304A9-11EE-4EA5-C599-F67FAFF98302}"/>
              </a:ext>
            </a:extLst>
          </p:cNvPr>
          <p:cNvPicPr>
            <a:picLocks/>
          </p:cNvPicPr>
          <p:nvPr/>
        </p:nvPicPr>
        <p:blipFill rotWithShape="1">
          <a:blip r:embed="rId3" cstate="print"/>
          <a:srcRect l="1" b="3143"/>
          <a:stretch/>
        </p:blipFill>
        <p:spPr>
          <a:xfrm>
            <a:off x="1" y="1371600"/>
            <a:ext cx="9143999" cy="5461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55" presetClass="exit" presetSubtype="0" fill="hold" nodeType="withEffect">
                                  <p:stCondLst>
                                    <p:cond delay="0"/>
                                  </p:stCondLst>
                                  <p:childTnLst>
                                    <p:anim calcmode="lin" valueType="num">
                                      <p:cBhvr>
                                        <p:cTn id="9" dur="1000"/>
                                        <p:tgtEl>
                                          <p:spTgt spid="4"/>
                                        </p:tgtEl>
                                        <p:attrNameLst>
                                          <p:attrName>ppt_w</p:attrName>
                                        </p:attrNameLst>
                                      </p:cBhvr>
                                      <p:tavLst>
                                        <p:tav tm="0">
                                          <p:val>
                                            <p:strVal val="ppt_w"/>
                                          </p:val>
                                        </p:tav>
                                        <p:tav tm="100000">
                                          <p:val>
                                            <p:strVal val="ppt_w*0.70"/>
                                          </p:val>
                                        </p:tav>
                                      </p:tavLst>
                                    </p:anim>
                                    <p:anim calcmode="lin" valueType="num">
                                      <p:cBhvr>
                                        <p:cTn id="10" dur="1000"/>
                                        <p:tgtEl>
                                          <p:spTgt spid="4"/>
                                        </p:tgtEl>
                                        <p:attrNameLst>
                                          <p:attrName>ppt_h</p:attrName>
                                        </p:attrNameLst>
                                      </p:cBhvr>
                                      <p:tavLst>
                                        <p:tav tm="0">
                                          <p:val>
                                            <p:strVal val="ppt_h"/>
                                          </p:val>
                                        </p:tav>
                                        <p:tav tm="100000">
                                          <p:val>
                                            <p:strVal val="ppt_h"/>
                                          </p:val>
                                        </p:tav>
                                      </p:tavLst>
                                    </p:anim>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A6824-0B07-E193-F9E5-701236A18344}"/>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777D6D-64F1-948B-674C-0DD9FC2382A2}"/>
              </a:ext>
            </a:extLst>
          </p:cNvPr>
          <p:cNvSpPr txBox="1"/>
          <p:nvPr/>
        </p:nvSpPr>
        <p:spPr>
          <a:xfrm>
            <a:off x="18327" y="0"/>
            <a:ext cx="9143999"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  Tectonic Plates</a:t>
            </a:r>
          </a:p>
        </p:txBody>
      </p:sp>
      <p:grpSp>
        <p:nvGrpSpPr>
          <p:cNvPr id="2" name="Group 8"/>
          <p:cNvGrpSpPr/>
          <p:nvPr/>
        </p:nvGrpSpPr>
        <p:grpSpPr>
          <a:xfrm>
            <a:off x="220663" y="1307592"/>
            <a:ext cx="8702675" cy="5605463"/>
            <a:chOff x="220663" y="625475"/>
            <a:chExt cx="8702675" cy="5605463"/>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9"/>
          <p:cNvGrpSpPr/>
          <p:nvPr/>
        </p:nvGrpSpPr>
        <p:grpSpPr>
          <a:xfrm>
            <a:off x="-1246" y="5943600"/>
            <a:ext cx="8916646" cy="944381"/>
            <a:chOff x="32482" y="5336498"/>
            <a:chExt cx="8916646" cy="944381"/>
          </a:xfrm>
          <a:solidFill>
            <a:schemeClr val="bg1"/>
          </a:solidFill>
        </p:grpSpPr>
        <p:sp useBgFill="1">
          <p:nvSpPr>
            <p:cNvPr id="11" name="Rectangle 10"/>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396459"/>
              <a:ext cx="2605787" cy="6595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035324" y="1408560"/>
            <a:ext cx="6017663" cy="4230240"/>
            <a:chOff x="2035324" y="770546"/>
            <a:chExt cx="6017663" cy="4230240"/>
          </a:xfrm>
        </p:grpSpPr>
        <p:grpSp>
          <p:nvGrpSpPr>
            <p:cNvPr id="15" name="Group 18"/>
            <p:cNvGrpSpPr/>
            <p:nvPr/>
          </p:nvGrpSpPr>
          <p:grpSpPr>
            <a:xfrm>
              <a:off x="2035324" y="922946"/>
              <a:ext cx="1726250" cy="3490957"/>
              <a:chOff x="2035324" y="922946"/>
              <a:chExt cx="1726250" cy="3490957"/>
            </a:xfrm>
          </p:grpSpPr>
          <p:sp>
            <p:nvSpPr>
              <p:cNvPr id="29" name="Freeform 2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057400" y="1219200"/>
                <a:ext cx="1210588" cy="646331"/>
              </a:xfrm>
              <a:prstGeom prst="rect">
                <a:avLst/>
              </a:prstGeom>
              <a:noFill/>
              <a:ln>
                <a:noFill/>
              </a:ln>
            </p:spPr>
            <p:txBody>
              <a:bodyPr wrap="none" rtlCol="0">
                <a:spAutoFit/>
              </a:bodyPr>
              <a:lstStyle/>
              <a:p>
                <a:r>
                  <a:rPr lang="en-US" b="1" dirty="0">
                    <a:solidFill>
                      <a:schemeClr val="bg1"/>
                    </a:solidFill>
                  </a:rPr>
                  <a:t>        North </a:t>
                </a:r>
              </a:p>
              <a:p>
                <a:r>
                  <a:rPr lang="en-US" b="1" dirty="0">
                    <a:solidFill>
                      <a:schemeClr val="bg1"/>
                    </a:solidFill>
                  </a:rPr>
                  <a:t>America</a:t>
                </a:r>
              </a:p>
            </p:txBody>
          </p:sp>
          <p:sp>
            <p:nvSpPr>
              <p:cNvPr id="31" name="TextBox 30"/>
              <p:cNvSpPr txBox="1"/>
              <p:nvPr/>
            </p:nvSpPr>
            <p:spPr>
              <a:xfrm>
                <a:off x="2624407" y="2590800"/>
                <a:ext cx="973600" cy="646331"/>
              </a:xfrm>
              <a:prstGeom prst="rect">
                <a:avLst/>
              </a:prstGeom>
              <a:noFill/>
              <a:ln>
                <a:noFill/>
              </a:ln>
            </p:spPr>
            <p:txBody>
              <a:bodyPr wrap="none" rtlCol="0">
                <a:spAutoFit/>
              </a:bodyPr>
              <a:lstStyle/>
              <a:p>
                <a:pPr algn="ctr"/>
                <a:r>
                  <a:rPr lang="en-US" b="1" dirty="0">
                    <a:solidFill>
                      <a:schemeClr val="bg1"/>
                    </a:solidFill>
                  </a:rPr>
                  <a:t>South</a:t>
                </a:r>
              </a:p>
              <a:p>
                <a:pPr algn="ctr"/>
                <a:r>
                  <a:rPr lang="en-US" b="1" dirty="0">
                    <a:solidFill>
                      <a:schemeClr val="bg1"/>
                    </a:solidFill>
                  </a:rPr>
                  <a:t>America</a:t>
                </a:r>
              </a:p>
            </p:txBody>
          </p:sp>
        </p:grpSp>
        <p:grpSp>
          <p:nvGrpSpPr>
            <p:cNvPr id="16" name="Group 23"/>
            <p:cNvGrpSpPr/>
            <p:nvPr/>
          </p:nvGrpSpPr>
          <p:grpSpPr>
            <a:xfrm>
              <a:off x="4142232" y="1682496"/>
              <a:ext cx="1657885" cy="2159237"/>
              <a:chOff x="4142232" y="1682496"/>
              <a:chExt cx="1657885" cy="2159237"/>
            </a:xfrm>
            <a:solidFill>
              <a:schemeClr val="accent6">
                <a:lumMod val="50000"/>
              </a:schemeClr>
            </a:solidFill>
          </p:grpSpPr>
          <p:sp>
            <p:nvSpPr>
              <p:cNvPr id="27" name="Freeform 26"/>
              <p:cNvSpPr/>
              <p:nvPr/>
            </p:nvSpPr>
            <p:spPr>
              <a:xfrm>
                <a:off x="4142232" y="1682496"/>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72000" y="2133600"/>
                <a:ext cx="744371" cy="369332"/>
              </a:xfrm>
              <a:prstGeom prst="rect">
                <a:avLst/>
              </a:prstGeom>
              <a:grpFill/>
              <a:ln>
                <a:noFill/>
              </a:ln>
            </p:spPr>
            <p:txBody>
              <a:bodyPr wrap="none" rtlCol="0">
                <a:spAutoFit/>
              </a:bodyPr>
              <a:lstStyle/>
              <a:p>
                <a:pPr algn="ctr"/>
                <a:r>
                  <a:rPr lang="en-US" b="1" dirty="0">
                    <a:solidFill>
                      <a:schemeClr val="bg1"/>
                    </a:solidFill>
                  </a:rPr>
                  <a:t>Africa</a:t>
                </a:r>
              </a:p>
            </p:txBody>
          </p:sp>
        </p:grpSp>
        <p:grpSp>
          <p:nvGrpSpPr>
            <p:cNvPr id="18" name="Group 26"/>
            <p:cNvGrpSpPr/>
            <p:nvPr/>
          </p:nvGrpSpPr>
          <p:grpSpPr>
            <a:xfrm>
              <a:off x="4365477" y="770546"/>
              <a:ext cx="2951147" cy="1841619"/>
              <a:chOff x="4365477" y="770546"/>
              <a:chExt cx="2951147" cy="1841619"/>
            </a:xfrm>
            <a:solidFill>
              <a:schemeClr val="accent6">
                <a:lumMod val="50000"/>
              </a:schemeClr>
            </a:solidFill>
          </p:grpSpPr>
          <p:sp>
            <p:nvSpPr>
              <p:cNvPr id="25" name="Freeform 2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486400" y="1295400"/>
                <a:ext cx="872098" cy="369332"/>
              </a:xfrm>
              <a:prstGeom prst="rect">
                <a:avLst/>
              </a:prstGeom>
              <a:grpFill/>
              <a:ln>
                <a:noFill/>
              </a:ln>
            </p:spPr>
            <p:txBody>
              <a:bodyPr wrap="none" rtlCol="0">
                <a:spAutoFit/>
              </a:bodyPr>
              <a:lstStyle/>
              <a:p>
                <a:pPr algn="ctr"/>
                <a:r>
                  <a:rPr lang="en-US" b="1" dirty="0">
                    <a:solidFill>
                      <a:schemeClr val="bg1"/>
                    </a:solidFill>
                  </a:rPr>
                  <a:t>Eurasia</a:t>
                </a:r>
              </a:p>
            </p:txBody>
          </p:sp>
        </p:grpSp>
        <p:grpSp>
          <p:nvGrpSpPr>
            <p:cNvPr id="19" name="Group 29"/>
            <p:cNvGrpSpPr/>
            <p:nvPr/>
          </p:nvGrpSpPr>
          <p:grpSpPr>
            <a:xfrm>
              <a:off x="7003279" y="3133458"/>
              <a:ext cx="1049708" cy="813275"/>
              <a:chOff x="7003279" y="3133458"/>
              <a:chExt cx="1049708" cy="813275"/>
            </a:xfrm>
            <a:solidFill>
              <a:schemeClr val="accent6">
                <a:lumMod val="50000"/>
              </a:schemeClr>
            </a:solidFill>
          </p:grpSpPr>
          <p:sp>
            <p:nvSpPr>
              <p:cNvPr id="23" name="Freeform 2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467600" y="3352800"/>
                <a:ext cx="538930" cy="369332"/>
              </a:xfrm>
              <a:prstGeom prst="rect">
                <a:avLst/>
              </a:prstGeom>
              <a:grpFill/>
              <a:ln>
                <a:noFill/>
              </a:ln>
            </p:spPr>
            <p:txBody>
              <a:bodyPr wrap="none" rtlCol="0">
                <a:spAutoFit/>
              </a:bodyPr>
              <a:lstStyle/>
              <a:p>
                <a:pPr algn="ctr"/>
                <a:r>
                  <a:rPr lang="en-US" b="1" dirty="0">
                    <a:solidFill>
                      <a:schemeClr val="bg1"/>
                    </a:solidFill>
                  </a:rPr>
                  <a:t>Aus</a:t>
                </a:r>
              </a:p>
            </p:txBody>
          </p:sp>
        </p:grpSp>
        <p:grpSp>
          <p:nvGrpSpPr>
            <p:cNvPr id="20" name="Group 32"/>
            <p:cNvGrpSpPr/>
            <p:nvPr/>
          </p:nvGrpSpPr>
          <p:grpSpPr>
            <a:xfrm>
              <a:off x="4132881" y="4538421"/>
              <a:ext cx="2435817" cy="462365"/>
              <a:chOff x="4132881" y="4538421"/>
              <a:chExt cx="2435817" cy="462365"/>
            </a:xfrm>
          </p:grpSpPr>
          <p:sp>
            <p:nvSpPr>
              <p:cNvPr id="21" name="Freeform 2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48200" y="4572000"/>
                <a:ext cx="1156728" cy="369332"/>
              </a:xfrm>
              <a:prstGeom prst="rect">
                <a:avLst/>
              </a:prstGeom>
              <a:noFill/>
            </p:spPr>
            <p:txBody>
              <a:bodyPr wrap="none" rtlCol="0">
                <a:spAutoFit/>
              </a:bodyPr>
              <a:lstStyle/>
              <a:p>
                <a:pPr algn="ctr"/>
                <a:r>
                  <a:rPr lang="en-US" b="1" dirty="0">
                    <a:solidFill>
                      <a:schemeClr val="bg1"/>
                    </a:solidFill>
                  </a:rPr>
                  <a:t>Antarctica</a:t>
                </a:r>
              </a:p>
            </p:txBody>
          </p:sp>
        </p:grpSp>
      </p:grpSp>
      <p:grpSp>
        <p:nvGrpSpPr>
          <p:cNvPr id="17" name="Group 16">
            <a:extLst>
              <a:ext uri="{FF2B5EF4-FFF2-40B4-BE49-F238E27FC236}">
                <a16:creationId xmlns:a16="http://schemas.microsoft.com/office/drawing/2014/main" id="{8CEAE2C6-802C-A069-DA40-78143C6BBB7C}"/>
              </a:ext>
            </a:extLst>
          </p:cNvPr>
          <p:cNvGrpSpPr/>
          <p:nvPr/>
        </p:nvGrpSpPr>
        <p:grpSpPr>
          <a:xfrm>
            <a:off x="1219324" y="5650992"/>
            <a:ext cx="6476876" cy="646331"/>
            <a:chOff x="1219324" y="5740391"/>
            <a:chExt cx="5573570" cy="646331"/>
          </a:xfrm>
        </p:grpSpPr>
        <p:sp>
          <p:nvSpPr>
            <p:cNvPr id="32" name="TextBox 1">
              <a:extLst>
                <a:ext uri="{FF2B5EF4-FFF2-40B4-BE49-F238E27FC236}">
                  <a16:creationId xmlns:a16="http://schemas.microsoft.com/office/drawing/2014/main" id="{17F15EEB-98D3-8427-5F4C-F33D14F44E39}"/>
                </a:ext>
              </a:extLst>
            </p:cNvPr>
            <p:cNvSpPr txBox="1">
              <a:spLocks noChangeArrowheads="1"/>
            </p:cNvSpPr>
            <p:nvPr/>
          </p:nvSpPr>
          <p:spPr bwMode="auto">
            <a:xfrm>
              <a:off x="1219324" y="5740391"/>
              <a:ext cx="5573570" cy="646331"/>
            </a:xfrm>
            <a:prstGeom prst="rect">
              <a:avLst/>
            </a:prstGeom>
            <a:noFill/>
            <a:ln w="9525">
              <a:noFill/>
              <a:miter lim="800000"/>
              <a:headEnd/>
              <a:tailEnd/>
            </a:ln>
          </p:spPr>
          <p:txBody>
            <a:bodyPr wrap="square">
              <a:spAutoFit/>
            </a:bodyPr>
            <a:lstStyle/>
            <a:p>
              <a:r>
                <a:rPr lang="en-US" sz="3600" b="1" dirty="0"/>
                <a:t> focus on the land masses:</a:t>
              </a:r>
            </a:p>
          </p:txBody>
        </p:sp>
        <p:sp>
          <p:nvSpPr>
            <p:cNvPr id="33" name="Rectangle 32">
              <a:extLst>
                <a:ext uri="{FF2B5EF4-FFF2-40B4-BE49-F238E27FC236}">
                  <a16:creationId xmlns:a16="http://schemas.microsoft.com/office/drawing/2014/main" id="{4CC2D79D-72EA-59E0-6832-7FA391046597}"/>
                </a:ext>
              </a:extLst>
            </p:cNvPr>
            <p:cNvSpPr/>
            <p:nvPr/>
          </p:nvSpPr>
          <p:spPr>
            <a:xfrm>
              <a:off x="5743731" y="5886695"/>
              <a:ext cx="914400" cy="329466"/>
            </a:xfrm>
            <a:prstGeom prst="rect">
              <a:avLst/>
            </a:prstGeom>
            <a:solidFill>
              <a:srgbClr val="864300"/>
            </a:solidFill>
            <a:ln>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EE05B7-D47A-DB02-F786-0C5188D9F380}"/>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0" y="684089"/>
            <a:ext cx="9144000" cy="6289510"/>
            <a:chOff x="0" y="0"/>
            <a:chExt cx="9144000" cy="6289510"/>
          </a:xfrm>
        </p:grpSpPr>
        <p:sp>
          <p:nvSpPr>
            <p:cNvPr id="3" name="Rectangle 2"/>
            <p:cNvSpPr/>
            <p:nvPr/>
          </p:nvSpPr>
          <p:spPr>
            <a:xfrm>
              <a:off x="0" y="0"/>
              <a:ext cx="9144000" cy="6289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32482" y="625475"/>
              <a:ext cx="8890856" cy="5650753"/>
              <a:chOff x="32482" y="625475"/>
              <a:chExt cx="8890856" cy="5650753"/>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939730"/>
                <a:chOff x="32482" y="5336498"/>
                <a:chExt cx="8806718" cy="939730"/>
              </a:xfrm>
            </p:grpSpPr>
            <p:sp>
              <p:nvSpPr>
                <p:cNvPr id="9" name="Rectangle 8"/>
                <p:cNvSpPr/>
                <p:nvPr/>
              </p:nvSpPr>
              <p:spPr>
                <a:xfrm>
                  <a:off x="6355830" y="5336498"/>
                  <a:ext cx="2483370" cy="93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5" name="Group 34"/>
          <p:cNvGrpSpPr/>
          <p:nvPr/>
        </p:nvGrpSpPr>
        <p:grpSpPr>
          <a:xfrm>
            <a:off x="2035324" y="1408560"/>
            <a:ext cx="6017663" cy="4230240"/>
            <a:chOff x="2035324" y="770546"/>
            <a:chExt cx="6017663" cy="4230240"/>
          </a:xfrm>
        </p:grpSpPr>
        <p:grpSp>
          <p:nvGrpSpPr>
            <p:cNvPr id="36" name="Group 18"/>
            <p:cNvGrpSpPr/>
            <p:nvPr/>
          </p:nvGrpSpPr>
          <p:grpSpPr>
            <a:xfrm>
              <a:off x="2035324" y="922946"/>
              <a:ext cx="1726250" cy="3490957"/>
              <a:chOff x="2035324" y="922946"/>
              <a:chExt cx="1726250" cy="3490957"/>
            </a:xfrm>
          </p:grpSpPr>
          <p:sp>
            <p:nvSpPr>
              <p:cNvPr id="49" name="Freeform 4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057400" y="1219200"/>
                <a:ext cx="1210588" cy="646331"/>
              </a:xfrm>
              <a:prstGeom prst="rect">
                <a:avLst/>
              </a:prstGeom>
              <a:noFill/>
              <a:ln>
                <a:noFill/>
              </a:ln>
            </p:spPr>
            <p:txBody>
              <a:bodyPr wrap="none" rtlCol="0">
                <a:spAutoFit/>
              </a:bodyPr>
              <a:lstStyle/>
              <a:p>
                <a:r>
                  <a:rPr lang="en-US" b="1" dirty="0">
                    <a:solidFill>
                      <a:schemeClr val="bg1"/>
                    </a:solidFill>
                  </a:rPr>
                  <a:t>        North </a:t>
                </a:r>
              </a:p>
              <a:p>
                <a:r>
                  <a:rPr lang="en-US" b="1" dirty="0">
                    <a:solidFill>
                      <a:schemeClr val="bg1"/>
                    </a:solidFill>
                  </a:rPr>
                  <a:t>America</a:t>
                </a:r>
              </a:p>
            </p:txBody>
          </p:sp>
          <p:sp>
            <p:nvSpPr>
              <p:cNvPr id="51" name="TextBox 50"/>
              <p:cNvSpPr txBox="1"/>
              <p:nvPr/>
            </p:nvSpPr>
            <p:spPr>
              <a:xfrm>
                <a:off x="2624407" y="2590800"/>
                <a:ext cx="973600" cy="646331"/>
              </a:xfrm>
              <a:prstGeom prst="rect">
                <a:avLst/>
              </a:prstGeom>
              <a:noFill/>
              <a:ln>
                <a:noFill/>
              </a:ln>
            </p:spPr>
            <p:txBody>
              <a:bodyPr wrap="none" rtlCol="0">
                <a:spAutoFit/>
              </a:bodyPr>
              <a:lstStyle/>
              <a:p>
                <a:pPr algn="ctr"/>
                <a:r>
                  <a:rPr lang="en-US" b="1" dirty="0">
                    <a:solidFill>
                      <a:schemeClr val="bg1"/>
                    </a:solidFill>
                  </a:rPr>
                  <a:t>South</a:t>
                </a:r>
              </a:p>
              <a:p>
                <a:pPr algn="ctr"/>
                <a:r>
                  <a:rPr lang="en-US" b="1" dirty="0">
                    <a:solidFill>
                      <a:schemeClr val="bg1"/>
                    </a:solidFill>
                  </a:rPr>
                  <a:t>America</a:t>
                </a:r>
              </a:p>
            </p:txBody>
          </p:sp>
        </p:grpSp>
        <p:grpSp>
          <p:nvGrpSpPr>
            <p:cNvPr id="37" name="Group 23"/>
            <p:cNvGrpSpPr/>
            <p:nvPr/>
          </p:nvGrpSpPr>
          <p:grpSpPr>
            <a:xfrm>
              <a:off x="4140437" y="1686370"/>
              <a:ext cx="1657885" cy="2159237"/>
              <a:chOff x="4140437" y="1686370"/>
              <a:chExt cx="1657885" cy="2159237"/>
            </a:xfrm>
            <a:solidFill>
              <a:schemeClr val="accent6">
                <a:lumMod val="50000"/>
              </a:schemeClr>
            </a:solidFill>
          </p:grpSpPr>
          <p:sp>
            <p:nvSpPr>
              <p:cNvPr id="47" name="Freeform 46"/>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4572000" y="2133600"/>
                <a:ext cx="744371" cy="369332"/>
              </a:xfrm>
              <a:prstGeom prst="rect">
                <a:avLst/>
              </a:prstGeom>
              <a:grpFill/>
              <a:ln>
                <a:noFill/>
              </a:ln>
            </p:spPr>
            <p:txBody>
              <a:bodyPr wrap="none" rtlCol="0">
                <a:spAutoFit/>
              </a:bodyPr>
              <a:lstStyle/>
              <a:p>
                <a:pPr algn="ctr"/>
                <a:r>
                  <a:rPr lang="en-US" b="1" dirty="0">
                    <a:solidFill>
                      <a:schemeClr val="bg1"/>
                    </a:solidFill>
                  </a:rPr>
                  <a:t>Africa</a:t>
                </a:r>
              </a:p>
            </p:txBody>
          </p:sp>
        </p:grpSp>
        <p:grpSp>
          <p:nvGrpSpPr>
            <p:cNvPr id="38" name="Group 26"/>
            <p:cNvGrpSpPr/>
            <p:nvPr/>
          </p:nvGrpSpPr>
          <p:grpSpPr>
            <a:xfrm>
              <a:off x="4365477" y="770546"/>
              <a:ext cx="2951147" cy="1841619"/>
              <a:chOff x="4365477" y="770546"/>
              <a:chExt cx="2951147" cy="1841619"/>
            </a:xfrm>
            <a:solidFill>
              <a:schemeClr val="accent6">
                <a:lumMod val="50000"/>
              </a:schemeClr>
            </a:solidFill>
          </p:grpSpPr>
          <p:sp>
            <p:nvSpPr>
              <p:cNvPr id="45" name="Freeform 4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486400" y="1295400"/>
                <a:ext cx="872098" cy="369332"/>
              </a:xfrm>
              <a:prstGeom prst="rect">
                <a:avLst/>
              </a:prstGeom>
              <a:grpFill/>
              <a:ln>
                <a:noFill/>
              </a:ln>
            </p:spPr>
            <p:txBody>
              <a:bodyPr wrap="none" rtlCol="0">
                <a:spAutoFit/>
              </a:bodyPr>
              <a:lstStyle/>
              <a:p>
                <a:pPr algn="ctr"/>
                <a:r>
                  <a:rPr lang="en-US" b="1" dirty="0">
                    <a:solidFill>
                      <a:schemeClr val="bg1"/>
                    </a:solidFill>
                  </a:rPr>
                  <a:t>Eurasia</a:t>
                </a:r>
              </a:p>
            </p:txBody>
          </p:sp>
        </p:grpSp>
        <p:grpSp>
          <p:nvGrpSpPr>
            <p:cNvPr id="39" name="Group 29"/>
            <p:cNvGrpSpPr/>
            <p:nvPr/>
          </p:nvGrpSpPr>
          <p:grpSpPr>
            <a:xfrm>
              <a:off x="7003279" y="3133458"/>
              <a:ext cx="1049708" cy="813275"/>
              <a:chOff x="7003279" y="3133458"/>
              <a:chExt cx="1049708" cy="813275"/>
            </a:xfrm>
            <a:solidFill>
              <a:schemeClr val="accent6">
                <a:lumMod val="50000"/>
              </a:schemeClr>
            </a:solidFill>
          </p:grpSpPr>
          <p:sp>
            <p:nvSpPr>
              <p:cNvPr id="43" name="Freeform 4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7467600" y="3352800"/>
                <a:ext cx="538930" cy="369332"/>
              </a:xfrm>
              <a:prstGeom prst="rect">
                <a:avLst/>
              </a:prstGeom>
              <a:grpFill/>
              <a:ln>
                <a:noFill/>
              </a:ln>
            </p:spPr>
            <p:txBody>
              <a:bodyPr wrap="none" rtlCol="0">
                <a:spAutoFit/>
              </a:bodyPr>
              <a:lstStyle/>
              <a:p>
                <a:pPr algn="ctr"/>
                <a:r>
                  <a:rPr lang="en-US" b="1" dirty="0">
                    <a:solidFill>
                      <a:schemeClr val="bg1"/>
                    </a:solidFill>
                  </a:rPr>
                  <a:t>Aus</a:t>
                </a:r>
              </a:p>
            </p:txBody>
          </p:sp>
        </p:grpSp>
        <p:grpSp>
          <p:nvGrpSpPr>
            <p:cNvPr id="40" name="Group 32"/>
            <p:cNvGrpSpPr/>
            <p:nvPr/>
          </p:nvGrpSpPr>
          <p:grpSpPr>
            <a:xfrm>
              <a:off x="4132881" y="4538421"/>
              <a:ext cx="2435817" cy="462365"/>
              <a:chOff x="4132881" y="4538421"/>
              <a:chExt cx="2435817" cy="462365"/>
            </a:xfrm>
          </p:grpSpPr>
          <p:sp>
            <p:nvSpPr>
              <p:cNvPr id="41" name="Freeform 4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648200" y="4572000"/>
                <a:ext cx="1156728" cy="369332"/>
              </a:xfrm>
              <a:prstGeom prst="rect">
                <a:avLst/>
              </a:prstGeom>
              <a:noFill/>
            </p:spPr>
            <p:txBody>
              <a:bodyPr wrap="none" rtlCol="0">
                <a:spAutoFit/>
              </a:bodyPr>
              <a:lstStyle/>
              <a:p>
                <a:pPr algn="ctr"/>
                <a:r>
                  <a:rPr lang="en-US" b="1" dirty="0">
                    <a:solidFill>
                      <a:schemeClr val="bg1"/>
                    </a:solidFill>
                  </a:rPr>
                  <a:t>Antarctica</a:t>
                </a:r>
              </a:p>
            </p:txBody>
          </p:sp>
        </p:grpSp>
      </p:grpSp>
      <p:grpSp>
        <p:nvGrpSpPr>
          <p:cNvPr id="55" name="Group 9"/>
          <p:cNvGrpSpPr/>
          <p:nvPr/>
        </p:nvGrpSpPr>
        <p:grpSpPr>
          <a:xfrm>
            <a:off x="8713" y="5950520"/>
            <a:ext cx="8949128" cy="1023079"/>
            <a:chOff x="0" y="5257800"/>
            <a:chExt cx="8949128" cy="1023079"/>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B3DC1469-6A47-54C0-611D-08F161850294}"/>
              </a:ext>
            </a:extLst>
          </p:cNvPr>
          <p:cNvSpPr txBox="1"/>
          <p:nvPr/>
        </p:nvSpPr>
        <p:spPr>
          <a:xfrm>
            <a:off x="18327" y="0"/>
            <a:ext cx="9143999"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  Tectonic Plates</a:t>
            </a:r>
          </a:p>
        </p:txBody>
      </p:sp>
      <p:grpSp>
        <p:nvGrpSpPr>
          <p:cNvPr id="34" name="Group 33">
            <a:extLst>
              <a:ext uri="{FF2B5EF4-FFF2-40B4-BE49-F238E27FC236}">
                <a16:creationId xmlns:a16="http://schemas.microsoft.com/office/drawing/2014/main" id="{1387B74A-503A-1F34-18F0-698528EFC276}"/>
              </a:ext>
            </a:extLst>
          </p:cNvPr>
          <p:cNvGrpSpPr/>
          <p:nvPr/>
        </p:nvGrpSpPr>
        <p:grpSpPr>
          <a:xfrm>
            <a:off x="1219325" y="5650992"/>
            <a:ext cx="6318379" cy="646331"/>
            <a:chOff x="1219325" y="5740391"/>
            <a:chExt cx="5615878" cy="646331"/>
          </a:xfrm>
        </p:grpSpPr>
        <p:sp>
          <p:nvSpPr>
            <p:cNvPr id="15" name="TextBox 1">
              <a:extLst>
                <a:ext uri="{FF2B5EF4-FFF2-40B4-BE49-F238E27FC236}">
                  <a16:creationId xmlns:a16="http://schemas.microsoft.com/office/drawing/2014/main" id="{9F8DA856-5DF1-3147-6E3D-76A8E67C658B}"/>
                </a:ext>
              </a:extLst>
            </p:cNvPr>
            <p:cNvSpPr txBox="1">
              <a:spLocks noChangeArrowheads="1"/>
            </p:cNvSpPr>
            <p:nvPr/>
          </p:nvSpPr>
          <p:spPr bwMode="auto">
            <a:xfrm>
              <a:off x="1219325" y="5740391"/>
              <a:ext cx="4754610" cy="646331"/>
            </a:xfrm>
            <a:prstGeom prst="rect">
              <a:avLst/>
            </a:prstGeom>
            <a:noFill/>
            <a:ln w="9525">
              <a:noFill/>
              <a:miter lim="800000"/>
              <a:headEnd/>
              <a:tailEnd/>
            </a:ln>
          </p:spPr>
          <p:txBody>
            <a:bodyPr wrap="square">
              <a:spAutoFit/>
            </a:bodyPr>
            <a:lstStyle/>
            <a:p>
              <a:r>
                <a:rPr lang="en-US" sz="3600" b="1" dirty="0"/>
                <a:t> focus on the land masses:</a:t>
              </a:r>
            </a:p>
          </p:txBody>
        </p:sp>
        <p:sp>
          <p:nvSpPr>
            <p:cNvPr id="8" name="Rectangle 7">
              <a:extLst>
                <a:ext uri="{FF2B5EF4-FFF2-40B4-BE49-F238E27FC236}">
                  <a16:creationId xmlns:a16="http://schemas.microsoft.com/office/drawing/2014/main" id="{6BEF92D3-00A9-E825-543E-80388CE073B2}"/>
                </a:ext>
              </a:extLst>
            </p:cNvPr>
            <p:cNvSpPr/>
            <p:nvPr/>
          </p:nvSpPr>
          <p:spPr>
            <a:xfrm>
              <a:off x="5892432" y="5888184"/>
              <a:ext cx="942771" cy="329466"/>
            </a:xfrm>
            <a:prstGeom prst="rect">
              <a:avLst/>
            </a:prstGeom>
            <a:solidFill>
              <a:srgbClr val="864300"/>
            </a:solidFill>
            <a:ln>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52" name="Group 51">
            <a:extLst>
              <a:ext uri="{FF2B5EF4-FFF2-40B4-BE49-F238E27FC236}">
                <a16:creationId xmlns:a16="http://schemas.microsoft.com/office/drawing/2014/main" id="{B714ED04-A3FE-6E84-7531-229EF4D54369}"/>
              </a:ext>
            </a:extLst>
          </p:cNvPr>
          <p:cNvGrpSpPr/>
          <p:nvPr/>
        </p:nvGrpSpPr>
        <p:grpSpPr>
          <a:xfrm>
            <a:off x="2547983" y="6107626"/>
            <a:ext cx="4933702" cy="646331"/>
            <a:chOff x="2472039" y="6197025"/>
            <a:chExt cx="4265057" cy="646331"/>
          </a:xfrm>
        </p:grpSpPr>
        <p:sp>
          <p:nvSpPr>
            <p:cNvPr id="12" name="TextBox 1">
              <a:extLst>
                <a:ext uri="{FF2B5EF4-FFF2-40B4-BE49-F238E27FC236}">
                  <a16:creationId xmlns:a16="http://schemas.microsoft.com/office/drawing/2014/main" id="{70D4D5BE-2FF0-9188-D89B-37E806D01147}"/>
                </a:ext>
              </a:extLst>
            </p:cNvPr>
            <p:cNvSpPr txBox="1">
              <a:spLocks noChangeArrowheads="1"/>
            </p:cNvSpPr>
            <p:nvPr/>
          </p:nvSpPr>
          <p:spPr bwMode="auto">
            <a:xfrm>
              <a:off x="2472039" y="6197025"/>
              <a:ext cx="4050482" cy="646331"/>
            </a:xfrm>
            <a:prstGeom prst="rect">
              <a:avLst/>
            </a:prstGeom>
            <a:noFill/>
            <a:ln w="9525">
              <a:noFill/>
              <a:miter lim="800000"/>
              <a:headEnd/>
              <a:tailEnd/>
            </a:ln>
          </p:spPr>
          <p:txBody>
            <a:bodyPr wrap="square">
              <a:spAutoFit/>
            </a:bodyPr>
            <a:lstStyle/>
            <a:p>
              <a:r>
                <a:rPr lang="en-US" sz="3600" b="1" dirty="0"/>
                <a:t>the tectonic plates:</a:t>
              </a:r>
            </a:p>
          </p:txBody>
        </p:sp>
        <p:cxnSp>
          <p:nvCxnSpPr>
            <p:cNvPr id="33" name="Straight Connector 32">
              <a:extLst>
                <a:ext uri="{FF2B5EF4-FFF2-40B4-BE49-F238E27FC236}">
                  <a16:creationId xmlns:a16="http://schemas.microsoft.com/office/drawing/2014/main" id="{E01FB1C3-676E-034C-1FF2-F3E78108DA6E}"/>
                </a:ext>
              </a:extLst>
            </p:cNvPr>
            <p:cNvCxnSpPr/>
            <p:nvPr/>
          </p:nvCxnSpPr>
          <p:spPr>
            <a:xfrm>
              <a:off x="5868572" y="6553200"/>
              <a:ext cx="868524" cy="0"/>
            </a:xfrm>
            <a:prstGeom prst="line">
              <a:avLst/>
            </a:prstGeom>
            <a:ln w="82550" cap="rnd">
              <a:solidFill>
                <a:srgbClr val="C0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44774" y="1293689"/>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3" name="Oval 52">
            <a:extLst>
              <a:ext uri="{FF2B5EF4-FFF2-40B4-BE49-F238E27FC236}">
                <a16:creationId xmlns:a16="http://schemas.microsoft.com/office/drawing/2014/main" id="{F6345A27-BCF0-37A4-4559-3BEBCD3EC4D0}"/>
              </a:ext>
            </a:extLst>
          </p:cNvPr>
          <p:cNvSpPr/>
          <p:nvPr/>
        </p:nvSpPr>
        <p:spPr>
          <a:xfrm>
            <a:off x="3172728" y="6096000"/>
            <a:ext cx="3304272" cy="662994"/>
          </a:xfrm>
          <a:prstGeom prst="ellipse">
            <a:avLst/>
          </a:prstGeom>
          <a:noFill/>
          <a:ln w="63500">
            <a:solidFill>
              <a:srgbClr val="C00000"/>
            </a:solidFill>
          </a:ln>
          <a:effectLst>
            <a:outerShdw dist="25400" dir="7200000" algn="ctr" rotWithShape="0">
              <a:srgbClr val="0A090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holding a cracked egg&#10;&#10;Description automatically generated">
            <a:extLst>
              <a:ext uri="{FF2B5EF4-FFF2-40B4-BE49-F238E27FC236}">
                <a16:creationId xmlns:a16="http://schemas.microsoft.com/office/drawing/2014/main" id="{06C16644-FFAD-B3A4-A54A-D84B0DA2346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48" r="24275"/>
          <a:stretch/>
        </p:blipFill>
        <p:spPr>
          <a:xfrm>
            <a:off x="141349" y="795824"/>
            <a:ext cx="4330153" cy="4192268"/>
          </a:xfrm>
          <a:prstGeom prst="rect">
            <a:avLst/>
          </a:prstGeom>
          <a:ln w="508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35"/>
                                        </p:tgtEl>
                                      </p:cBhvr>
                                    </p:animEffect>
                                    <p:set>
                                      <p:cBhvr>
                                        <p:cTn id="17" dur="1" fill="hold">
                                          <p:stCondLst>
                                            <p:cond delay="999"/>
                                          </p:stCondLst>
                                        </p:cTn>
                                        <p:tgtEl>
                                          <p:spTgt spid="35"/>
                                        </p:tgtEl>
                                        <p:attrNameLst>
                                          <p:attrName>style.visibility</p:attrName>
                                        </p:attrNameLst>
                                      </p:cBhvr>
                                      <p:to>
                                        <p:strVal val="hidden"/>
                                      </p:to>
                                    </p:se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10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064754-622F-2B9E-EF35-794E541F249D}"/>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C503F8E7-BA1A-9BBA-8A28-C10921AC835F}"/>
              </a:ext>
            </a:extLst>
          </p:cNvPr>
          <p:cNvGrpSpPr/>
          <p:nvPr/>
        </p:nvGrpSpPr>
        <p:grpSpPr>
          <a:xfrm>
            <a:off x="0" y="0"/>
            <a:ext cx="9162326" cy="6973599"/>
            <a:chOff x="0" y="0"/>
            <a:chExt cx="9162326" cy="6973599"/>
          </a:xfrm>
        </p:grpSpPr>
        <p:sp>
          <p:nvSpPr>
            <p:cNvPr id="14" name="TextBox 13">
              <a:extLst>
                <a:ext uri="{FF2B5EF4-FFF2-40B4-BE49-F238E27FC236}">
                  <a16:creationId xmlns:a16="http://schemas.microsoft.com/office/drawing/2014/main" id="{B3DC1469-6A47-54C0-611D-08F161850294}"/>
                </a:ext>
              </a:extLst>
            </p:cNvPr>
            <p:cNvSpPr txBox="1"/>
            <p:nvPr/>
          </p:nvSpPr>
          <p:spPr>
            <a:xfrm>
              <a:off x="18327" y="0"/>
              <a:ext cx="9143999"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  Tectonic Plates</a:t>
              </a:r>
            </a:p>
          </p:txBody>
        </p:sp>
        <p:grpSp>
          <p:nvGrpSpPr>
            <p:cNvPr id="10" name="Group 9">
              <a:extLst>
                <a:ext uri="{FF2B5EF4-FFF2-40B4-BE49-F238E27FC236}">
                  <a16:creationId xmlns:a16="http://schemas.microsoft.com/office/drawing/2014/main" id="{8A1D476F-C323-4D43-9403-0AFBD1B099DC}"/>
                </a:ext>
              </a:extLst>
            </p:cNvPr>
            <p:cNvGrpSpPr/>
            <p:nvPr/>
          </p:nvGrpSpPr>
          <p:grpSpPr>
            <a:xfrm>
              <a:off x="0" y="684089"/>
              <a:ext cx="9144000" cy="6289510"/>
              <a:chOff x="0" y="684089"/>
              <a:chExt cx="9144000" cy="6289510"/>
            </a:xfrm>
          </p:grpSpPr>
          <p:grpSp>
            <p:nvGrpSpPr>
              <p:cNvPr id="2" name="Group 1"/>
              <p:cNvGrpSpPr/>
              <p:nvPr/>
            </p:nvGrpSpPr>
            <p:grpSpPr>
              <a:xfrm>
                <a:off x="0" y="684089"/>
                <a:ext cx="9144000" cy="6289510"/>
                <a:chOff x="0" y="0"/>
                <a:chExt cx="9144000" cy="6289510"/>
              </a:xfrm>
            </p:grpSpPr>
            <p:sp>
              <p:nvSpPr>
                <p:cNvPr id="3" name="Rectangle 2"/>
                <p:cNvSpPr/>
                <p:nvPr/>
              </p:nvSpPr>
              <p:spPr>
                <a:xfrm>
                  <a:off x="0" y="0"/>
                  <a:ext cx="9144000" cy="6289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32482" y="625475"/>
                  <a:ext cx="8890856" cy="5650753"/>
                  <a:chOff x="32482" y="625475"/>
                  <a:chExt cx="8890856" cy="5650753"/>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939730"/>
                    <a:chOff x="32482" y="5336498"/>
                    <a:chExt cx="8806718" cy="939730"/>
                  </a:xfrm>
                </p:grpSpPr>
                <p:sp>
                  <p:nvSpPr>
                    <p:cNvPr id="9" name="Rectangle 8"/>
                    <p:cNvSpPr/>
                    <p:nvPr/>
                  </p:nvSpPr>
                  <p:spPr>
                    <a:xfrm>
                      <a:off x="6355830" y="5336498"/>
                      <a:ext cx="2483370" cy="93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 name="Group 9"/>
              <p:cNvGrpSpPr/>
              <p:nvPr/>
            </p:nvGrpSpPr>
            <p:grpSpPr>
              <a:xfrm>
                <a:off x="8713" y="5950520"/>
                <a:ext cx="8949128" cy="1023079"/>
                <a:chOff x="0" y="5257800"/>
                <a:chExt cx="8949128" cy="1023079"/>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1387B74A-503A-1F34-18F0-698528EFC276}"/>
                  </a:ext>
                </a:extLst>
              </p:cNvPr>
              <p:cNvGrpSpPr/>
              <p:nvPr/>
            </p:nvGrpSpPr>
            <p:grpSpPr>
              <a:xfrm>
                <a:off x="1219325" y="5650992"/>
                <a:ext cx="6318379" cy="646331"/>
                <a:chOff x="1219325" y="5740391"/>
                <a:chExt cx="5615878" cy="646331"/>
              </a:xfrm>
            </p:grpSpPr>
            <p:sp>
              <p:nvSpPr>
                <p:cNvPr id="15" name="TextBox 1">
                  <a:extLst>
                    <a:ext uri="{FF2B5EF4-FFF2-40B4-BE49-F238E27FC236}">
                      <a16:creationId xmlns:a16="http://schemas.microsoft.com/office/drawing/2014/main" id="{9F8DA856-5DF1-3147-6E3D-76A8E67C658B}"/>
                    </a:ext>
                  </a:extLst>
                </p:cNvPr>
                <p:cNvSpPr txBox="1">
                  <a:spLocks noChangeArrowheads="1"/>
                </p:cNvSpPr>
                <p:nvPr/>
              </p:nvSpPr>
              <p:spPr bwMode="auto">
                <a:xfrm>
                  <a:off x="1219325" y="5740391"/>
                  <a:ext cx="4754610" cy="646331"/>
                </a:xfrm>
                <a:prstGeom prst="rect">
                  <a:avLst/>
                </a:prstGeom>
                <a:noFill/>
                <a:ln w="9525">
                  <a:noFill/>
                  <a:miter lim="800000"/>
                  <a:headEnd/>
                  <a:tailEnd/>
                </a:ln>
              </p:spPr>
              <p:txBody>
                <a:bodyPr wrap="square">
                  <a:spAutoFit/>
                </a:bodyPr>
                <a:lstStyle/>
                <a:p>
                  <a:r>
                    <a:rPr lang="en-US" sz="3600" b="1" dirty="0"/>
                    <a:t> focus on the land masses:</a:t>
                  </a:r>
                </a:p>
              </p:txBody>
            </p:sp>
            <p:sp>
              <p:nvSpPr>
                <p:cNvPr id="8" name="Rectangle 7">
                  <a:extLst>
                    <a:ext uri="{FF2B5EF4-FFF2-40B4-BE49-F238E27FC236}">
                      <a16:creationId xmlns:a16="http://schemas.microsoft.com/office/drawing/2014/main" id="{6BEF92D3-00A9-E825-543E-80388CE073B2}"/>
                    </a:ext>
                  </a:extLst>
                </p:cNvPr>
                <p:cNvSpPr/>
                <p:nvPr/>
              </p:nvSpPr>
              <p:spPr>
                <a:xfrm>
                  <a:off x="5892432" y="5888184"/>
                  <a:ext cx="942771" cy="329466"/>
                </a:xfrm>
                <a:prstGeom prst="rect">
                  <a:avLst/>
                </a:prstGeom>
                <a:solidFill>
                  <a:srgbClr val="864300"/>
                </a:solidFill>
                <a:ln>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52" name="Group 51">
                <a:extLst>
                  <a:ext uri="{FF2B5EF4-FFF2-40B4-BE49-F238E27FC236}">
                    <a16:creationId xmlns:a16="http://schemas.microsoft.com/office/drawing/2014/main" id="{B714ED04-A3FE-6E84-7531-229EF4D54369}"/>
                  </a:ext>
                </a:extLst>
              </p:cNvPr>
              <p:cNvGrpSpPr/>
              <p:nvPr/>
            </p:nvGrpSpPr>
            <p:grpSpPr>
              <a:xfrm>
                <a:off x="2547983" y="6107626"/>
                <a:ext cx="4933702" cy="646331"/>
                <a:chOff x="2472039" y="6197025"/>
                <a:chExt cx="4265057" cy="646331"/>
              </a:xfrm>
            </p:grpSpPr>
            <p:sp>
              <p:nvSpPr>
                <p:cNvPr id="12" name="TextBox 1">
                  <a:extLst>
                    <a:ext uri="{FF2B5EF4-FFF2-40B4-BE49-F238E27FC236}">
                      <a16:creationId xmlns:a16="http://schemas.microsoft.com/office/drawing/2014/main" id="{70D4D5BE-2FF0-9188-D89B-37E806D01147}"/>
                    </a:ext>
                  </a:extLst>
                </p:cNvPr>
                <p:cNvSpPr txBox="1">
                  <a:spLocks noChangeArrowheads="1"/>
                </p:cNvSpPr>
                <p:nvPr/>
              </p:nvSpPr>
              <p:spPr bwMode="auto">
                <a:xfrm>
                  <a:off x="2472039" y="6197025"/>
                  <a:ext cx="4050482" cy="646331"/>
                </a:xfrm>
                <a:prstGeom prst="rect">
                  <a:avLst/>
                </a:prstGeom>
                <a:noFill/>
                <a:ln w="9525">
                  <a:noFill/>
                  <a:miter lim="800000"/>
                  <a:headEnd/>
                  <a:tailEnd/>
                </a:ln>
              </p:spPr>
              <p:txBody>
                <a:bodyPr wrap="square">
                  <a:spAutoFit/>
                </a:bodyPr>
                <a:lstStyle/>
                <a:p>
                  <a:r>
                    <a:rPr lang="en-US" sz="3600" b="1" dirty="0"/>
                    <a:t>the tectonic plates:</a:t>
                  </a:r>
                </a:p>
              </p:txBody>
            </p:sp>
            <p:cxnSp>
              <p:nvCxnSpPr>
                <p:cNvPr id="33" name="Straight Connector 32">
                  <a:extLst>
                    <a:ext uri="{FF2B5EF4-FFF2-40B4-BE49-F238E27FC236}">
                      <a16:creationId xmlns:a16="http://schemas.microsoft.com/office/drawing/2014/main" id="{E01FB1C3-676E-034C-1FF2-F3E78108DA6E}"/>
                    </a:ext>
                  </a:extLst>
                </p:cNvPr>
                <p:cNvCxnSpPr/>
                <p:nvPr/>
              </p:nvCxnSpPr>
              <p:spPr>
                <a:xfrm>
                  <a:off x="5868572" y="6553200"/>
                  <a:ext cx="868524" cy="0"/>
                </a:xfrm>
                <a:prstGeom prst="line">
                  <a:avLst/>
                </a:prstGeom>
                <a:ln w="82550" cap="rnd">
                  <a:solidFill>
                    <a:srgbClr val="C0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44774" y="1293689"/>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3" name="Oval 52">
                <a:extLst>
                  <a:ext uri="{FF2B5EF4-FFF2-40B4-BE49-F238E27FC236}">
                    <a16:creationId xmlns:a16="http://schemas.microsoft.com/office/drawing/2014/main" id="{F6345A27-BCF0-37A4-4559-3BEBCD3EC4D0}"/>
                  </a:ext>
                </a:extLst>
              </p:cNvPr>
              <p:cNvSpPr/>
              <p:nvPr/>
            </p:nvSpPr>
            <p:spPr>
              <a:xfrm>
                <a:off x="3172728" y="6096000"/>
                <a:ext cx="3304272" cy="662994"/>
              </a:xfrm>
              <a:prstGeom prst="ellipse">
                <a:avLst/>
              </a:prstGeom>
              <a:noFill/>
              <a:ln w="63500">
                <a:solidFill>
                  <a:srgbClr val="C00000"/>
                </a:solidFill>
              </a:ln>
              <a:effectLst>
                <a:outerShdw dist="25400" dir="7200000" algn="ctr" rotWithShape="0">
                  <a:srgbClr val="0A090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Picture 2" descr="http://www.worldatlas.com/aatlas/infopage/tectonic.gif">
            <a:extLst>
              <a:ext uri="{FF2B5EF4-FFF2-40B4-BE49-F238E27FC236}">
                <a16:creationId xmlns:a16="http://schemas.microsoft.com/office/drawing/2014/main" id="{11045A15-434D-E243-E281-59CA999CCEBB}"/>
              </a:ext>
            </a:extLst>
          </p:cNvPr>
          <p:cNvPicPr>
            <a:picLocks noChangeAspect="1" noChangeArrowheads="1"/>
          </p:cNvPicPr>
          <p:nvPr/>
        </p:nvPicPr>
        <p:blipFill>
          <a:blip r:embed="rId3"/>
          <a:srcRect l="1052" t="1579" r="1649" b="5252"/>
          <a:stretch>
            <a:fillRect/>
          </a:stretch>
        </p:blipFill>
        <p:spPr bwMode="auto">
          <a:xfrm>
            <a:off x="-76200" y="1066800"/>
            <a:ext cx="9144000" cy="4572000"/>
          </a:xfrm>
          <a:prstGeom prst="rect">
            <a:avLst/>
          </a:prstGeom>
          <a:noFill/>
          <a:ln w="38100">
            <a:solidFill>
              <a:schemeClr val="tx1"/>
            </a:solidFill>
          </a:ln>
        </p:spPr>
      </p:pic>
      <p:sp>
        <p:nvSpPr>
          <p:cNvPr id="59" name="Oval 58">
            <a:extLst>
              <a:ext uri="{FF2B5EF4-FFF2-40B4-BE49-F238E27FC236}">
                <a16:creationId xmlns:a16="http://schemas.microsoft.com/office/drawing/2014/main" id="{9C52856F-3F87-7DB5-10F5-933255D410F9}"/>
              </a:ext>
            </a:extLst>
          </p:cNvPr>
          <p:cNvSpPr/>
          <p:nvPr/>
        </p:nvSpPr>
        <p:spPr>
          <a:xfrm>
            <a:off x="1295400" y="19050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306E2E-B346-1FBE-98D9-4015BA7F3C99}"/>
              </a:ext>
            </a:extLst>
          </p:cNvPr>
          <p:cNvSpPr/>
          <p:nvPr/>
        </p:nvSpPr>
        <p:spPr>
          <a:xfrm>
            <a:off x="76200" y="40386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8B6BB0A-6AF4-C5F9-7B69-44A143808153}"/>
              </a:ext>
            </a:extLst>
          </p:cNvPr>
          <p:cNvSpPr/>
          <p:nvPr/>
        </p:nvSpPr>
        <p:spPr>
          <a:xfrm>
            <a:off x="2667000" y="4114800"/>
            <a:ext cx="10668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ED0A193-9A2A-EC3B-63C4-FABA017E8A29}"/>
              </a:ext>
            </a:extLst>
          </p:cNvPr>
          <p:cNvSpPr/>
          <p:nvPr/>
        </p:nvSpPr>
        <p:spPr>
          <a:xfrm>
            <a:off x="4191000" y="33528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92C1B36-427D-4FA8-D7EE-9DB99CF12BA6}"/>
              </a:ext>
            </a:extLst>
          </p:cNvPr>
          <p:cNvSpPr/>
          <p:nvPr/>
        </p:nvSpPr>
        <p:spPr>
          <a:xfrm>
            <a:off x="5867400" y="1752600"/>
            <a:ext cx="1295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AEFEC6F-125D-411E-BF84-DA0A5EE86495}"/>
              </a:ext>
            </a:extLst>
          </p:cNvPr>
          <p:cNvSpPr/>
          <p:nvPr/>
        </p:nvSpPr>
        <p:spPr>
          <a:xfrm>
            <a:off x="6477000" y="4038600"/>
            <a:ext cx="19812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7DD216D-D747-AE8E-D9D9-0829A1B3B296}"/>
              </a:ext>
            </a:extLst>
          </p:cNvPr>
          <p:cNvSpPr/>
          <p:nvPr/>
        </p:nvSpPr>
        <p:spPr>
          <a:xfrm>
            <a:off x="4724400" y="5181600"/>
            <a:ext cx="2438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erson holding a cracked egg&#10;&#10;Description automatically generated">
            <a:extLst>
              <a:ext uri="{FF2B5EF4-FFF2-40B4-BE49-F238E27FC236}">
                <a16:creationId xmlns:a16="http://schemas.microsoft.com/office/drawing/2014/main" id="{C46674B5-6648-9E6E-34D7-0A6EA35D6D0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248" r="24275"/>
          <a:stretch/>
        </p:blipFill>
        <p:spPr>
          <a:xfrm>
            <a:off x="141349" y="795824"/>
            <a:ext cx="4330153" cy="4192268"/>
          </a:xfrm>
          <a:prstGeom prst="rect">
            <a:avLst/>
          </a:prstGeom>
          <a:ln w="50800">
            <a:solidFill>
              <a:schemeClr val="bg1"/>
            </a:solidFill>
          </a:ln>
        </p:spPr>
      </p:pic>
    </p:spTree>
    <p:extLst>
      <p:ext uri="{BB962C8B-B14F-4D97-AF65-F5344CB8AC3E}">
        <p14:creationId xmlns:p14="http://schemas.microsoft.com/office/powerpoint/2010/main" val="36046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53" presetClass="exit" presetSubtype="32" fill="hold" nodeType="withEffect">
                                  <p:stCondLst>
                                    <p:cond delay="0"/>
                                  </p:stCondLst>
                                  <p:childTnLst>
                                    <p:anim calcmode="lin" valueType="num">
                                      <p:cBhvr>
                                        <p:cTn id="9" dur="500"/>
                                        <p:tgtEl>
                                          <p:spTgt spid="38"/>
                                        </p:tgtEl>
                                        <p:attrNameLst>
                                          <p:attrName>ppt_w</p:attrName>
                                        </p:attrNameLst>
                                      </p:cBhvr>
                                      <p:tavLst>
                                        <p:tav tm="0">
                                          <p:val>
                                            <p:strVal val="ppt_w"/>
                                          </p:val>
                                        </p:tav>
                                        <p:tav tm="100000">
                                          <p:val>
                                            <p:fltVal val="0"/>
                                          </p:val>
                                        </p:tav>
                                      </p:tavLst>
                                    </p:anim>
                                    <p:anim calcmode="lin" valueType="num">
                                      <p:cBhvr>
                                        <p:cTn id="10" dur="500"/>
                                        <p:tgtEl>
                                          <p:spTgt spid="38"/>
                                        </p:tgtEl>
                                        <p:attrNameLst>
                                          <p:attrName>ppt_h</p:attrName>
                                        </p:attrNameLst>
                                      </p:cBhvr>
                                      <p:tavLst>
                                        <p:tav tm="0">
                                          <p:val>
                                            <p:strVal val="ppt_h"/>
                                          </p:val>
                                        </p:tav>
                                        <p:tav tm="100000">
                                          <p:val>
                                            <p:fltVal val="0"/>
                                          </p:val>
                                        </p:tav>
                                      </p:tavLst>
                                    </p:anim>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par>
                                <p:cTn id="13" presetID="55" presetClass="entr" presetSubtype="0"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1000" fill="hold"/>
                                        <p:tgtEl>
                                          <p:spTgt spid="57"/>
                                        </p:tgtEl>
                                        <p:attrNameLst>
                                          <p:attrName>ppt_w</p:attrName>
                                        </p:attrNameLst>
                                      </p:cBhvr>
                                      <p:tavLst>
                                        <p:tav tm="0">
                                          <p:val>
                                            <p:strVal val="#ppt_w*0.70"/>
                                          </p:val>
                                        </p:tav>
                                        <p:tav tm="100000">
                                          <p:val>
                                            <p:strVal val="#ppt_w"/>
                                          </p:val>
                                        </p:tav>
                                      </p:tavLst>
                                    </p:anim>
                                    <p:anim calcmode="lin" valueType="num">
                                      <p:cBhvr>
                                        <p:cTn id="16" dur="1000" fill="hold"/>
                                        <p:tgtEl>
                                          <p:spTgt spid="57"/>
                                        </p:tgtEl>
                                        <p:attrNameLst>
                                          <p:attrName>ppt_h</p:attrName>
                                        </p:attrNameLst>
                                      </p:cBhvr>
                                      <p:tavLst>
                                        <p:tav tm="0">
                                          <p:val>
                                            <p:strVal val="#ppt_h"/>
                                          </p:val>
                                        </p:tav>
                                        <p:tav tm="100000">
                                          <p:val>
                                            <p:strVal val="#ppt_h"/>
                                          </p:val>
                                        </p:tav>
                                      </p:tavLst>
                                    </p:anim>
                                    <p:animEffect transition="in" filter="fade">
                                      <p:cBhvr>
                                        <p:cTn id="17" dur="1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1000"/>
                                        <p:tgtEl>
                                          <p:spTgt spid="60"/>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1000"/>
                                        <p:tgtEl>
                                          <p:spTgt spid="59"/>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1000"/>
                                        <p:tgtEl>
                                          <p:spTgt spid="61"/>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1000"/>
                                        <p:tgtEl>
                                          <p:spTgt spid="62"/>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1000"/>
                                        <p:tgtEl>
                                          <p:spTgt spid="63"/>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1000"/>
                                        <p:tgtEl>
                                          <p:spTgt spid="64"/>
                                        </p:tgtEl>
                                      </p:cBhvr>
                                    </p:animEffect>
                                  </p:childTnLst>
                                </p:cTn>
                              </p:par>
                            </p:childTnLst>
                          </p:cTn>
                        </p:par>
                        <p:par>
                          <p:cTn id="43" fill="hold">
                            <p:stCondLst>
                              <p:cond delay="6000"/>
                            </p:stCondLst>
                            <p:childTnLst>
                              <p:par>
                                <p:cTn id="44" presetID="22" presetClass="entr" presetSubtype="8"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064754-622F-2B9E-EF35-794E541F249D}"/>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66F4DE7-C8E1-8F6C-81AF-DE87212C7426}"/>
              </a:ext>
            </a:extLst>
          </p:cNvPr>
          <p:cNvGrpSpPr/>
          <p:nvPr/>
        </p:nvGrpSpPr>
        <p:grpSpPr>
          <a:xfrm>
            <a:off x="0" y="1250948"/>
            <a:ext cx="9358859" cy="5619752"/>
            <a:chOff x="0" y="1250948"/>
            <a:chExt cx="9358859" cy="5619752"/>
          </a:xfrm>
        </p:grpSpPr>
        <p:grpSp>
          <p:nvGrpSpPr>
            <p:cNvPr id="35" name="Group 34">
              <a:extLst>
                <a:ext uri="{FF2B5EF4-FFF2-40B4-BE49-F238E27FC236}">
                  <a16:creationId xmlns:a16="http://schemas.microsoft.com/office/drawing/2014/main" id="{D430E5B9-A74E-9BF7-10AA-77FAA3D2EF5C}"/>
                </a:ext>
              </a:extLst>
            </p:cNvPr>
            <p:cNvGrpSpPr/>
            <p:nvPr/>
          </p:nvGrpSpPr>
          <p:grpSpPr>
            <a:xfrm>
              <a:off x="0" y="1250948"/>
              <a:ext cx="9358859" cy="5619752"/>
              <a:chOff x="0" y="1238248"/>
              <a:chExt cx="9358859" cy="5619752"/>
            </a:xfrm>
          </p:grpSpPr>
          <p:grpSp>
            <p:nvGrpSpPr>
              <p:cNvPr id="36" name="Group 40">
                <a:extLst>
                  <a:ext uri="{FF2B5EF4-FFF2-40B4-BE49-F238E27FC236}">
                    <a16:creationId xmlns:a16="http://schemas.microsoft.com/office/drawing/2014/main" id="{99F5EF22-EADA-7BED-3C1A-AC25BB58D3D6}"/>
                  </a:ext>
                </a:extLst>
              </p:cNvPr>
              <p:cNvGrpSpPr/>
              <p:nvPr/>
            </p:nvGrpSpPr>
            <p:grpSpPr>
              <a:xfrm>
                <a:off x="0" y="1238248"/>
                <a:ext cx="9358859" cy="5619752"/>
                <a:chOff x="0" y="1238248"/>
                <a:chExt cx="9358859" cy="5619752"/>
              </a:xfrm>
            </p:grpSpPr>
            <p:pic>
              <p:nvPicPr>
                <p:cNvPr id="40" name="Picture 2" descr="http://theresilientearth.com/files/images/earths_structure-USGS.jpg">
                  <a:extLst>
                    <a:ext uri="{FF2B5EF4-FFF2-40B4-BE49-F238E27FC236}">
                      <a16:creationId xmlns:a16="http://schemas.microsoft.com/office/drawing/2014/main" id="{AAFA208C-FED1-5D11-93E9-B30BC59CC0D9}"/>
                    </a:ext>
                  </a:extLst>
                </p:cNvPr>
                <p:cNvPicPr>
                  <a:picLocks noChangeAspect="1" noChangeArrowheads="1"/>
                </p:cNvPicPr>
                <p:nvPr/>
              </p:nvPicPr>
              <p:blipFill>
                <a:blip r:embed="rId2" cstate="print"/>
                <a:srcRect/>
                <a:stretch>
                  <a:fillRect/>
                </a:stretch>
              </p:blipFill>
              <p:spPr bwMode="auto">
                <a:xfrm>
                  <a:off x="0" y="1238248"/>
                  <a:ext cx="9144000" cy="5619752"/>
                </a:xfrm>
                <a:prstGeom prst="rect">
                  <a:avLst/>
                </a:prstGeom>
                <a:noFill/>
              </p:spPr>
            </p:pic>
            <p:sp>
              <p:nvSpPr>
                <p:cNvPr id="41" name="Freeform 42">
                  <a:extLst>
                    <a:ext uri="{FF2B5EF4-FFF2-40B4-BE49-F238E27FC236}">
                      <a16:creationId xmlns:a16="http://schemas.microsoft.com/office/drawing/2014/main" id="{41433A91-3A3E-D971-F28C-FE07D7767B13}"/>
                    </a:ext>
                  </a:extLst>
                </p:cNvPr>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631B815-EB03-5DB1-3409-4913EAB9A09F}"/>
                  </a:ext>
                </a:extLst>
              </p:cNvPr>
              <p:cNvGrpSpPr/>
              <p:nvPr/>
            </p:nvGrpSpPr>
            <p:grpSpPr>
              <a:xfrm>
                <a:off x="3282961" y="2423616"/>
                <a:ext cx="1672836" cy="246058"/>
                <a:chOff x="3282961" y="2423616"/>
                <a:chExt cx="1672836" cy="246058"/>
              </a:xfrm>
            </p:grpSpPr>
            <p:pic>
              <p:nvPicPr>
                <p:cNvPr id="38" name="Picture 37" descr="http://theresilientearth.com/files/images/earths_structure-USGS.jpg">
                  <a:extLst>
                    <a:ext uri="{FF2B5EF4-FFF2-40B4-BE49-F238E27FC236}">
                      <a16:creationId xmlns:a16="http://schemas.microsoft.com/office/drawing/2014/main" id="{C5380957-C6A7-0DD6-566A-B10FC3D43997}"/>
                    </a:ext>
                  </a:extLst>
                </p:cNvPr>
                <p:cNvPicPr>
                  <a:picLocks noChangeAspect="1" noChangeArrowheads="1"/>
                </p:cNvPicPr>
                <p:nvPr/>
              </p:nvPicPr>
              <p:blipFill>
                <a:blip r:embed="rId2" cstate="print"/>
                <a:srcRect l="31667" t="18644" r="53833" b="78305"/>
                <a:stretch>
                  <a:fillRect/>
                </a:stretch>
              </p:blipFill>
              <p:spPr bwMode="auto">
                <a:xfrm rot="21080991">
                  <a:off x="3282961" y="2432615"/>
                  <a:ext cx="995664" cy="237059"/>
                </a:xfrm>
                <a:prstGeom prst="rect">
                  <a:avLst/>
                </a:prstGeom>
                <a:noFill/>
              </p:spPr>
            </p:pic>
            <p:pic>
              <p:nvPicPr>
                <p:cNvPr id="39" name="Picture 38" descr="http://theresilientearth.com/files/images/earths_structure-USGS.jpg">
                  <a:extLst>
                    <a:ext uri="{FF2B5EF4-FFF2-40B4-BE49-F238E27FC236}">
                      <a16:creationId xmlns:a16="http://schemas.microsoft.com/office/drawing/2014/main" id="{B470D962-FB1F-5399-E323-CEC20542DA7A}"/>
                    </a:ext>
                  </a:extLst>
                </p:cNvPr>
                <p:cNvPicPr>
                  <a:picLocks noChangeAspect="1" noChangeArrowheads="1"/>
                </p:cNvPicPr>
                <p:nvPr/>
              </p:nvPicPr>
              <p:blipFill>
                <a:blip r:embed="rId2" cstate="print"/>
                <a:srcRect l="31667" t="18644" r="53833" b="78305"/>
                <a:stretch>
                  <a:fillRect/>
                </a:stretch>
              </p:blipFill>
              <p:spPr bwMode="auto">
                <a:xfrm rot="300000">
                  <a:off x="4191549" y="2423616"/>
                  <a:ext cx="764248" cy="237059"/>
                </a:xfrm>
                <a:prstGeom prst="rect">
                  <a:avLst/>
                </a:prstGeom>
                <a:noFill/>
              </p:spPr>
            </p:pic>
          </p:grpSp>
        </p:grpSp>
        <p:sp>
          <p:nvSpPr>
            <p:cNvPr id="2" name="Freeform: Shape 1">
              <a:extLst>
                <a:ext uri="{FF2B5EF4-FFF2-40B4-BE49-F238E27FC236}">
                  <a16:creationId xmlns:a16="http://schemas.microsoft.com/office/drawing/2014/main" id="{4E7C74EF-F44A-32EC-8B69-52F96598ACF0}"/>
                </a:ext>
              </a:extLst>
            </p:cNvPr>
            <p:cNvSpPr/>
            <p:nvPr/>
          </p:nvSpPr>
          <p:spPr>
            <a:xfrm>
              <a:off x="770561" y="2054217"/>
              <a:ext cx="1704590" cy="509951"/>
            </a:xfrm>
            <a:custGeom>
              <a:avLst/>
              <a:gdLst>
                <a:gd name="connsiteX0" fmla="*/ 1458289 w 1704590"/>
                <a:gd name="connsiteY0" fmla="*/ 368943 h 509951"/>
                <a:gd name="connsiteX1" fmla="*/ 1698319 w 1704590"/>
                <a:gd name="connsiteY1" fmla="*/ 151773 h 509951"/>
                <a:gd name="connsiteX2" fmla="*/ 1481149 w 1704590"/>
                <a:gd name="connsiteY2" fmla="*/ 14613 h 509951"/>
                <a:gd name="connsiteX3" fmla="*/ 63829 w 1704590"/>
                <a:gd name="connsiteY3" fmla="*/ 37473 h 509951"/>
                <a:gd name="connsiteX4" fmla="*/ 280999 w 1704590"/>
                <a:gd name="connsiteY4" fmla="*/ 311793 h 509951"/>
                <a:gd name="connsiteX5" fmla="*/ 612469 w 1704590"/>
                <a:gd name="connsiteY5" fmla="*/ 300363 h 509951"/>
                <a:gd name="connsiteX6" fmla="*/ 703909 w 1704590"/>
                <a:gd name="connsiteY6" fmla="*/ 494673 h 509951"/>
                <a:gd name="connsiteX7" fmla="*/ 978229 w 1704590"/>
                <a:gd name="connsiteY7" fmla="*/ 494673 h 509951"/>
                <a:gd name="connsiteX8" fmla="*/ 1263979 w 1704590"/>
                <a:gd name="connsiteY8" fmla="*/ 471813 h 509951"/>
                <a:gd name="connsiteX9" fmla="*/ 1458289 w 1704590"/>
                <a:gd name="connsiteY9" fmla="*/ 368943 h 50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590" h="509951">
                  <a:moveTo>
                    <a:pt x="1458289" y="368943"/>
                  </a:moveTo>
                  <a:cubicBezTo>
                    <a:pt x="1530679" y="315603"/>
                    <a:pt x="1694509" y="210828"/>
                    <a:pt x="1698319" y="151773"/>
                  </a:cubicBezTo>
                  <a:cubicBezTo>
                    <a:pt x="1702129" y="92718"/>
                    <a:pt x="1753564" y="33663"/>
                    <a:pt x="1481149" y="14613"/>
                  </a:cubicBezTo>
                  <a:cubicBezTo>
                    <a:pt x="1208734" y="-4437"/>
                    <a:pt x="263854" y="-12057"/>
                    <a:pt x="63829" y="37473"/>
                  </a:cubicBezTo>
                  <a:cubicBezTo>
                    <a:pt x="-136196" y="87003"/>
                    <a:pt x="189559" y="267978"/>
                    <a:pt x="280999" y="311793"/>
                  </a:cubicBezTo>
                  <a:cubicBezTo>
                    <a:pt x="372439" y="355608"/>
                    <a:pt x="541984" y="269883"/>
                    <a:pt x="612469" y="300363"/>
                  </a:cubicBezTo>
                  <a:cubicBezTo>
                    <a:pt x="682954" y="330843"/>
                    <a:pt x="642949" y="462288"/>
                    <a:pt x="703909" y="494673"/>
                  </a:cubicBezTo>
                  <a:cubicBezTo>
                    <a:pt x="764869" y="527058"/>
                    <a:pt x="884884" y="498483"/>
                    <a:pt x="978229" y="494673"/>
                  </a:cubicBezTo>
                  <a:cubicBezTo>
                    <a:pt x="1071574" y="490863"/>
                    <a:pt x="1191589" y="490863"/>
                    <a:pt x="1263979" y="471813"/>
                  </a:cubicBezTo>
                  <a:cubicBezTo>
                    <a:pt x="1336369" y="452763"/>
                    <a:pt x="1385899" y="422283"/>
                    <a:pt x="1458289" y="3689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2" descr="http://www.worldatlas.com/aatlas/infopage/tectonic.gif">
            <a:extLst>
              <a:ext uri="{FF2B5EF4-FFF2-40B4-BE49-F238E27FC236}">
                <a16:creationId xmlns:a16="http://schemas.microsoft.com/office/drawing/2014/main" id="{11045A15-434D-E243-E281-59CA999CCEBB}"/>
              </a:ext>
            </a:extLst>
          </p:cNvPr>
          <p:cNvPicPr>
            <a:picLocks noChangeAspect="1" noChangeArrowheads="1"/>
          </p:cNvPicPr>
          <p:nvPr/>
        </p:nvPicPr>
        <p:blipFill>
          <a:blip r:embed="rId3"/>
          <a:srcRect l="1052" t="1579" r="1649" b="5252"/>
          <a:stretch>
            <a:fillRect/>
          </a:stretch>
        </p:blipFill>
        <p:spPr bwMode="auto">
          <a:xfrm>
            <a:off x="-76200" y="1066800"/>
            <a:ext cx="9144000" cy="4572000"/>
          </a:xfrm>
          <a:prstGeom prst="rect">
            <a:avLst/>
          </a:prstGeom>
          <a:noFill/>
          <a:ln w="38100">
            <a:solidFill>
              <a:schemeClr val="tx1"/>
            </a:solidFill>
          </a:ln>
        </p:spPr>
      </p:pic>
      <p:sp>
        <p:nvSpPr>
          <p:cNvPr id="59" name="Oval 58">
            <a:extLst>
              <a:ext uri="{FF2B5EF4-FFF2-40B4-BE49-F238E27FC236}">
                <a16:creationId xmlns:a16="http://schemas.microsoft.com/office/drawing/2014/main" id="{9C52856F-3F87-7DB5-10F5-933255D410F9}"/>
              </a:ext>
            </a:extLst>
          </p:cNvPr>
          <p:cNvSpPr/>
          <p:nvPr/>
        </p:nvSpPr>
        <p:spPr>
          <a:xfrm>
            <a:off x="1295400" y="19050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306E2E-B346-1FBE-98D9-4015BA7F3C99}"/>
              </a:ext>
            </a:extLst>
          </p:cNvPr>
          <p:cNvSpPr/>
          <p:nvPr/>
        </p:nvSpPr>
        <p:spPr>
          <a:xfrm>
            <a:off x="76200" y="40386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8B6BB0A-6AF4-C5F9-7B69-44A143808153}"/>
              </a:ext>
            </a:extLst>
          </p:cNvPr>
          <p:cNvSpPr/>
          <p:nvPr/>
        </p:nvSpPr>
        <p:spPr>
          <a:xfrm>
            <a:off x="2667000" y="4114800"/>
            <a:ext cx="10668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ED0A193-9A2A-EC3B-63C4-FABA017E8A29}"/>
              </a:ext>
            </a:extLst>
          </p:cNvPr>
          <p:cNvSpPr/>
          <p:nvPr/>
        </p:nvSpPr>
        <p:spPr>
          <a:xfrm>
            <a:off x="4191000" y="33528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92C1B36-427D-4FA8-D7EE-9DB99CF12BA6}"/>
              </a:ext>
            </a:extLst>
          </p:cNvPr>
          <p:cNvSpPr/>
          <p:nvPr/>
        </p:nvSpPr>
        <p:spPr>
          <a:xfrm>
            <a:off x="5867400" y="1752600"/>
            <a:ext cx="1295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AEFEC6F-125D-411E-BF84-DA0A5EE86495}"/>
              </a:ext>
            </a:extLst>
          </p:cNvPr>
          <p:cNvSpPr/>
          <p:nvPr/>
        </p:nvSpPr>
        <p:spPr>
          <a:xfrm>
            <a:off x="6477000" y="4038600"/>
            <a:ext cx="19812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7DD216D-D747-AE8E-D9D9-0829A1B3B296}"/>
              </a:ext>
            </a:extLst>
          </p:cNvPr>
          <p:cNvSpPr/>
          <p:nvPr/>
        </p:nvSpPr>
        <p:spPr>
          <a:xfrm>
            <a:off x="4724400" y="5181600"/>
            <a:ext cx="2438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0D636A-B882-0E04-B12C-E4F43099697E}"/>
              </a:ext>
            </a:extLst>
          </p:cNvPr>
          <p:cNvSpPr txBox="1"/>
          <p:nvPr/>
        </p:nvSpPr>
        <p:spPr>
          <a:xfrm>
            <a:off x="-76200" y="5936159"/>
            <a:ext cx="9144000" cy="769441"/>
          </a:xfrm>
          <a:prstGeom prst="rect">
            <a:avLst/>
          </a:prstGeom>
          <a:solidFill>
            <a:schemeClr val="bg1"/>
          </a:solidFill>
        </p:spPr>
        <p:txBody>
          <a:bodyPr wrap="square" rtlCol="0">
            <a:spAutoFit/>
          </a:bodyPr>
          <a:lstStyle/>
          <a:p>
            <a:pPr algn="ctr"/>
            <a:r>
              <a:rPr lang="en-US" sz="4400" b="1" spc="-150" dirty="0">
                <a:ln w="25400">
                  <a:solidFill>
                    <a:schemeClr val="tx1"/>
                  </a:solidFill>
                </a:ln>
                <a:solidFill>
                  <a:srgbClr val="FF0000"/>
                </a:solidFill>
                <a:latin typeface="Tempus Sans ITC" pitchFamily="82" charset="0"/>
              </a:rPr>
              <a:t>What are these tectonic  plates?</a:t>
            </a:r>
          </a:p>
        </p:txBody>
      </p:sp>
      <p:sp>
        <p:nvSpPr>
          <p:cNvPr id="42" name="TextBox 41">
            <a:extLst>
              <a:ext uri="{FF2B5EF4-FFF2-40B4-BE49-F238E27FC236}">
                <a16:creationId xmlns:a16="http://schemas.microsoft.com/office/drawing/2014/main" id="{97D8292B-2C2B-7B12-7266-7D1DB5925A33}"/>
              </a:ext>
            </a:extLst>
          </p:cNvPr>
          <p:cNvSpPr txBox="1"/>
          <p:nvPr/>
        </p:nvSpPr>
        <p:spPr>
          <a:xfrm>
            <a:off x="0" y="0"/>
            <a:ext cx="9144000" cy="584775"/>
          </a:xfrm>
          <a:prstGeom prst="rect">
            <a:avLst/>
          </a:prstGeom>
          <a:noFill/>
        </p:spPr>
        <p:txBody>
          <a:bodyPr wrap="square" rtlCol="0">
            <a:spAutoFit/>
          </a:bodyPr>
          <a:lstStyle/>
          <a:p>
            <a:pPr algn="ctr"/>
            <a:r>
              <a:rPr lang="en-US" sz="3200" b="1" dirty="0">
                <a:latin typeface="Arial" pitchFamily="34" charset="0"/>
                <a:cs typeface="Arial" pitchFamily="34" charset="0"/>
              </a:rPr>
              <a:t>3-D Schematic View of the Earth</a:t>
            </a:r>
          </a:p>
        </p:txBody>
      </p:sp>
    </p:spTree>
    <p:extLst>
      <p:ext uri="{BB962C8B-B14F-4D97-AF65-F5344CB8AC3E}">
        <p14:creationId xmlns:p14="http://schemas.microsoft.com/office/powerpoint/2010/main" val="422353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7"/>
                                        </p:tgtEl>
                                      </p:cBhvr>
                                    </p:animEffect>
                                    <p:set>
                                      <p:cBhvr>
                                        <p:cTn id="12" dur="1" fill="hold">
                                          <p:stCondLst>
                                            <p:cond delay="999"/>
                                          </p:stCondLst>
                                        </p:cTn>
                                        <p:tgtEl>
                                          <p:spTgt spid="5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9"/>
                                        </p:tgtEl>
                                      </p:cBhvr>
                                    </p:animEffect>
                                    <p:set>
                                      <p:cBhvr>
                                        <p:cTn id="15" dur="1" fill="hold">
                                          <p:stCondLst>
                                            <p:cond delay="999"/>
                                          </p:stCondLst>
                                        </p:cTn>
                                        <p:tgtEl>
                                          <p:spTgt spid="5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60"/>
                                        </p:tgtEl>
                                      </p:cBhvr>
                                    </p:animEffect>
                                    <p:set>
                                      <p:cBhvr>
                                        <p:cTn id="18" dur="1" fill="hold">
                                          <p:stCondLst>
                                            <p:cond delay="999"/>
                                          </p:stCondLst>
                                        </p:cTn>
                                        <p:tgtEl>
                                          <p:spTgt spid="6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61"/>
                                        </p:tgtEl>
                                      </p:cBhvr>
                                    </p:animEffect>
                                    <p:set>
                                      <p:cBhvr>
                                        <p:cTn id="21" dur="1" fill="hold">
                                          <p:stCondLst>
                                            <p:cond delay="999"/>
                                          </p:stCondLst>
                                        </p:cTn>
                                        <p:tgtEl>
                                          <p:spTgt spid="61"/>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62"/>
                                        </p:tgtEl>
                                      </p:cBhvr>
                                    </p:animEffect>
                                    <p:set>
                                      <p:cBhvr>
                                        <p:cTn id="24" dur="1" fill="hold">
                                          <p:stCondLst>
                                            <p:cond delay="999"/>
                                          </p:stCondLst>
                                        </p:cTn>
                                        <p:tgtEl>
                                          <p:spTgt spid="6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64"/>
                                        </p:tgtEl>
                                      </p:cBhvr>
                                    </p:animEffect>
                                    <p:set>
                                      <p:cBhvr>
                                        <p:cTn id="30" dur="1" fill="hold">
                                          <p:stCondLst>
                                            <p:cond delay="999"/>
                                          </p:stCondLst>
                                        </p:cTn>
                                        <p:tgtEl>
                                          <p:spTgt spid="64"/>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63"/>
                                        </p:tgtEl>
                                      </p:cBhvr>
                                    </p:animEffect>
                                    <p:set>
                                      <p:cBhvr>
                                        <p:cTn id="33" dur="1" fill="hold">
                                          <p:stCondLst>
                                            <p:cond delay="999"/>
                                          </p:stCondLst>
                                        </p:cTn>
                                        <p:tgtEl>
                                          <p:spTgt spid="6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
                                        </p:tgtEl>
                                      </p:cBhvr>
                                    </p:animEffect>
                                    <p:set>
                                      <p:cBhvr>
                                        <p:cTn id="36" dur="1" fill="hold">
                                          <p:stCondLst>
                                            <p:cond delay="999"/>
                                          </p:stCondLst>
                                        </p:cTn>
                                        <p:tgtEl>
                                          <p:spTgt spid="13"/>
                                        </p:tgtEl>
                                        <p:attrNameLst>
                                          <p:attrName>style.visibility</p:attrName>
                                        </p:attrNameLst>
                                      </p:cBhvr>
                                      <p:to>
                                        <p:strVal val="hidden"/>
                                      </p:to>
                                    </p:set>
                                  </p:childTnLst>
                                </p:cTn>
                              </p:par>
                            </p:childTnLst>
                          </p:cTn>
                        </p:par>
                        <p:par>
                          <p:cTn id="37" fill="hold">
                            <p:stCondLst>
                              <p:cond delay="1000"/>
                            </p:stCondLst>
                            <p:childTnLst>
                              <p:par>
                                <p:cTn id="38" presetID="53"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1000" fill="hold"/>
                                        <p:tgtEl>
                                          <p:spTgt spid="42"/>
                                        </p:tgtEl>
                                        <p:attrNameLst>
                                          <p:attrName>ppt_w</p:attrName>
                                        </p:attrNameLst>
                                      </p:cBhvr>
                                      <p:tavLst>
                                        <p:tav tm="0">
                                          <p:val>
                                            <p:fltVal val="0"/>
                                          </p:val>
                                        </p:tav>
                                        <p:tav tm="100000">
                                          <p:val>
                                            <p:strVal val="#ppt_w"/>
                                          </p:val>
                                        </p:tav>
                                      </p:tavLst>
                                    </p:anim>
                                    <p:anim calcmode="lin" valueType="num">
                                      <p:cBhvr>
                                        <p:cTn id="41" dur="1000" fill="hold"/>
                                        <p:tgtEl>
                                          <p:spTgt spid="42"/>
                                        </p:tgtEl>
                                        <p:attrNameLst>
                                          <p:attrName>ppt_h</p:attrName>
                                        </p:attrNameLst>
                                      </p:cBhvr>
                                      <p:tavLst>
                                        <p:tav tm="0">
                                          <p:val>
                                            <p:fltVal val="0"/>
                                          </p:val>
                                        </p:tav>
                                        <p:tav tm="100000">
                                          <p:val>
                                            <p:strVal val="#ppt_h"/>
                                          </p:val>
                                        </p:tav>
                                      </p:tavLst>
                                    </p:anim>
                                    <p:animEffect transition="in" filter="fade">
                                      <p:cBhvr>
                                        <p:cTn id="42" dur="10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13" grpId="0" animBg="1"/>
      <p:bldP spid="13" grpId="1"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BE6CC4-2638-43A8-4F08-3FD37403C64B}"/>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0" y="0"/>
            <a:ext cx="9144000" cy="584775"/>
          </a:xfrm>
          <a:prstGeom prst="rect">
            <a:avLst/>
          </a:prstGeom>
          <a:noFill/>
        </p:spPr>
        <p:txBody>
          <a:bodyPr wrap="square" rtlCol="0">
            <a:spAutoFit/>
          </a:bodyPr>
          <a:lstStyle/>
          <a:p>
            <a:pPr algn="ctr"/>
            <a:r>
              <a:rPr lang="en-US" sz="3200" b="1" dirty="0">
                <a:latin typeface="Arial" pitchFamily="34" charset="0"/>
                <a:cs typeface="Arial" pitchFamily="34" charset="0"/>
              </a:rPr>
              <a:t>3-D Schematic View of the Earth</a:t>
            </a:r>
          </a:p>
        </p:txBody>
      </p:sp>
      <p:sp>
        <p:nvSpPr>
          <p:cNvPr id="9" name="TextBox 8">
            <a:extLst>
              <a:ext uri="{FF2B5EF4-FFF2-40B4-BE49-F238E27FC236}">
                <a16:creationId xmlns:a16="http://schemas.microsoft.com/office/drawing/2014/main" id="{425FF186-9A4E-09F3-33EC-866D3D0B2082}"/>
              </a:ext>
            </a:extLst>
          </p:cNvPr>
          <p:cNvSpPr txBox="1"/>
          <p:nvPr/>
        </p:nvSpPr>
        <p:spPr>
          <a:xfrm>
            <a:off x="2667000" y="-73152"/>
            <a:ext cx="6190496" cy="830997"/>
          </a:xfrm>
          <a:prstGeom prst="rect">
            <a:avLst/>
          </a:prstGeom>
          <a:noFill/>
          <a:effectLst>
            <a:outerShdw dist="25400" dir="5400000" algn="ctr" rotWithShape="0">
              <a:srgbClr val="0A0906"/>
            </a:outerShdw>
          </a:effectLst>
        </p:spPr>
        <p:txBody>
          <a:bodyPr wrap="square" rtlCol="0">
            <a:spAutoFit/>
          </a:bodyPr>
          <a:lstStyle/>
          <a:p>
            <a:r>
              <a:rPr lang="en-US" sz="4800" b="1" spc="-50" dirty="0">
                <a:ln w="9525">
                  <a:solidFill>
                    <a:schemeClr val="accent5">
                      <a:lumMod val="50000"/>
                    </a:schemeClr>
                  </a:solidFill>
                </a:ln>
                <a:solidFill>
                  <a:srgbClr val="864300"/>
                </a:solidFill>
                <a:cs typeface="Arial" pitchFamily="34" charset="0"/>
              </a:rPr>
              <a:t>Tectonic Plates</a:t>
            </a:r>
          </a:p>
        </p:txBody>
      </p:sp>
      <p:sp>
        <p:nvSpPr>
          <p:cNvPr id="55" name="Rectangle 54"/>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133600" y="5327066"/>
            <a:ext cx="1143001" cy="23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5999" y="4503632"/>
            <a:ext cx="1105465" cy="36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681728" y="5108224"/>
            <a:ext cx="685800" cy="454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281713">
            <a:off x="5105400" y="4038599"/>
            <a:ext cx="762000" cy="43261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2590800" y="833735"/>
            <a:ext cx="1674829" cy="803517"/>
            <a:chOff x="2587877" y="833735"/>
            <a:chExt cx="1674829" cy="803517"/>
          </a:xfrm>
        </p:grpSpPr>
        <p:sp>
          <p:nvSpPr>
            <p:cNvPr id="18" name="Down Arrow 17"/>
            <p:cNvSpPr/>
            <p:nvPr/>
          </p:nvSpPr>
          <p:spPr>
            <a:xfrm rot="18780910">
              <a:off x="3711244" y="1085790"/>
              <a:ext cx="370357" cy="732567"/>
            </a:xfrm>
            <a:prstGeom prst="downArrow">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87877" y="833735"/>
              <a:ext cx="1125629" cy="461665"/>
            </a:xfrm>
            <a:prstGeom prst="rect">
              <a:avLst/>
            </a:prstGeom>
            <a:solidFill>
              <a:schemeClr val="accent1">
                <a:lumMod val="20000"/>
                <a:lumOff val="80000"/>
              </a:schemeClr>
            </a:solidFill>
            <a:ln w="38100">
              <a:solidFill>
                <a:schemeClr val="tx1"/>
              </a:solidFill>
            </a:ln>
          </p:spPr>
          <p:txBody>
            <a:bodyPr wrap="none" rtlCol="0">
              <a:spAutoFit/>
            </a:bodyPr>
            <a:lstStyle/>
            <a:p>
              <a:r>
                <a:rPr lang="en-US" sz="2400" b="1" dirty="0">
                  <a:latin typeface="Arial" pitchFamily="34" charset="0"/>
                  <a:cs typeface="Arial" pitchFamily="34" charset="0"/>
                </a:rPr>
                <a:t>Ocean</a:t>
              </a:r>
            </a:p>
          </p:txBody>
        </p:sp>
      </p:grpSp>
      <p:grpSp>
        <p:nvGrpSpPr>
          <p:cNvPr id="38" name="Group 37"/>
          <p:cNvGrpSpPr/>
          <p:nvPr/>
        </p:nvGrpSpPr>
        <p:grpSpPr>
          <a:xfrm rot="17291036">
            <a:off x="1144560" y="3645177"/>
            <a:ext cx="1195601" cy="430887"/>
            <a:chOff x="1933372" y="5105400"/>
            <a:chExt cx="1195601" cy="430887"/>
          </a:xfrm>
        </p:grpSpPr>
        <p:sp>
          <p:nvSpPr>
            <p:cNvPr id="39" name="Rectangle 38"/>
            <p:cNvSpPr/>
            <p:nvPr/>
          </p:nvSpPr>
          <p:spPr>
            <a:xfrm>
              <a:off x="1933372" y="51816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TextBox 39"/>
            <p:cNvSpPr txBox="1"/>
            <p:nvPr/>
          </p:nvSpPr>
          <p:spPr>
            <a:xfrm>
              <a:off x="2253412" y="5105400"/>
              <a:ext cx="875561" cy="430887"/>
            </a:xfrm>
            <a:prstGeom prst="rect">
              <a:avLst/>
            </a:prstGeom>
            <a:solidFill>
              <a:schemeClr val="accent6">
                <a:lumMod val="50000"/>
              </a:schemeClr>
            </a:solidFill>
          </p:spPr>
          <p:txBody>
            <a:bodyPr wrap="none" rtlCol="0">
              <a:spAutoFit/>
            </a:bodyPr>
            <a:lstStyle/>
            <a:p>
              <a:r>
                <a:rPr lang="en-US" sz="2200" b="1" dirty="0">
                  <a:solidFill>
                    <a:schemeClr val="bg1"/>
                  </a:solidFill>
                  <a:latin typeface="Arial" pitchFamily="34" charset="0"/>
                  <a:cs typeface="Arial" pitchFamily="34" charset="0"/>
                </a:rPr>
                <a:t>crust</a:t>
              </a:r>
            </a:p>
          </p:txBody>
        </p:sp>
      </p:grpSp>
      <p:sp>
        <p:nvSpPr>
          <p:cNvPr id="44" name="Oval 43"/>
          <p:cNvSpPr>
            <a:spLocks noChangeAspect="1"/>
          </p:cNvSpPr>
          <p:nvPr/>
        </p:nvSpPr>
        <p:spPr>
          <a:xfrm>
            <a:off x="533400" y="4096512"/>
            <a:ext cx="2697480" cy="2697480"/>
          </a:xfrm>
          <a:prstGeom prst="ellipse">
            <a:avLst/>
          </a:prstGeom>
          <a:solidFill>
            <a:schemeClr val="tx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a:spLocks noChangeAspect="1"/>
          </p:cNvSpPr>
          <p:nvPr/>
        </p:nvSpPr>
        <p:spPr>
          <a:xfrm>
            <a:off x="609600" y="4151376"/>
            <a:ext cx="2560320" cy="256032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a:spLocks noChangeAspect="1"/>
          </p:cNvSpPr>
          <p:nvPr/>
        </p:nvSpPr>
        <p:spPr>
          <a:xfrm>
            <a:off x="1188720" y="4727448"/>
            <a:ext cx="1426464" cy="1426464"/>
          </a:xfrm>
          <a:prstGeom prst="ellipse">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1600200" y="5166360"/>
            <a:ext cx="548640" cy="548640"/>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8"/>
          <p:cNvGrpSpPr/>
          <p:nvPr/>
        </p:nvGrpSpPr>
        <p:grpSpPr>
          <a:xfrm rot="-300000">
            <a:off x="1769451" y="5084064"/>
            <a:ext cx="1717431" cy="461665"/>
            <a:chOff x="2209800" y="5105400"/>
            <a:chExt cx="1717431" cy="461665"/>
          </a:xfrm>
        </p:grpSpPr>
        <p:sp>
          <p:nvSpPr>
            <p:cNvPr id="28" name="Rectangle 27"/>
            <p:cNvSpPr/>
            <p:nvPr/>
          </p:nvSpPr>
          <p:spPr>
            <a:xfrm>
              <a:off x="2286000" y="5181599"/>
              <a:ext cx="1641231" cy="318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TextBox 26"/>
            <p:cNvSpPr txBox="1"/>
            <p:nvPr/>
          </p:nvSpPr>
          <p:spPr>
            <a:xfrm>
              <a:off x="2209800" y="5105400"/>
              <a:ext cx="1672253"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inner core</a:t>
              </a:r>
            </a:p>
          </p:txBody>
        </p:sp>
      </p:grpSp>
      <p:sp>
        <p:nvSpPr>
          <p:cNvPr id="3" name="Freeform 2"/>
          <p:cNvSpPr/>
          <p:nvPr/>
        </p:nvSpPr>
        <p:spPr>
          <a:xfrm>
            <a:off x="1924050" y="4610100"/>
            <a:ext cx="3943350" cy="1638300"/>
          </a:xfrm>
          <a:custGeom>
            <a:avLst/>
            <a:gdLst>
              <a:gd name="connsiteX0" fmla="*/ 76200 w 4019550"/>
              <a:gd name="connsiteY0" fmla="*/ 514350 h 1638300"/>
              <a:gd name="connsiteX1" fmla="*/ 1924050 w 4019550"/>
              <a:gd name="connsiteY1" fmla="*/ 419100 h 1638300"/>
              <a:gd name="connsiteX2" fmla="*/ 2876550 w 4019550"/>
              <a:gd name="connsiteY2" fmla="*/ 381000 h 1638300"/>
              <a:gd name="connsiteX3" fmla="*/ 4019550 w 4019550"/>
              <a:gd name="connsiteY3" fmla="*/ 0 h 1638300"/>
              <a:gd name="connsiteX4" fmla="*/ 3543300 w 4019550"/>
              <a:gd name="connsiteY4" fmla="*/ 1104900 h 1638300"/>
              <a:gd name="connsiteX5" fmla="*/ 2400300 w 4019550"/>
              <a:gd name="connsiteY5" fmla="*/ 1638300 h 1638300"/>
              <a:gd name="connsiteX6" fmla="*/ 0 w 40195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191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228600 w 3943350"/>
              <a:gd name="connsiteY6" fmla="*/ 9715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228600 w 3943350"/>
              <a:gd name="connsiteY6" fmla="*/ 9715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50" h="1638300">
                <a:moveTo>
                  <a:pt x="0" y="590550"/>
                </a:moveTo>
                <a:lnTo>
                  <a:pt x="1847850" y="419100"/>
                </a:lnTo>
                <a:lnTo>
                  <a:pt x="2800350" y="381000"/>
                </a:lnTo>
                <a:lnTo>
                  <a:pt x="3943350" y="0"/>
                </a:lnTo>
                <a:lnTo>
                  <a:pt x="3467100" y="1104900"/>
                </a:lnTo>
                <a:lnTo>
                  <a:pt x="2324100" y="1638300"/>
                </a:lnTo>
                <a:lnTo>
                  <a:pt x="228600" y="97155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05000" y="3524250"/>
            <a:ext cx="4438650" cy="1581150"/>
          </a:xfrm>
          <a:custGeom>
            <a:avLst/>
            <a:gdLst>
              <a:gd name="connsiteX0" fmla="*/ 0 w 4438650"/>
              <a:gd name="connsiteY0" fmla="*/ 1257300 h 1581150"/>
              <a:gd name="connsiteX1" fmla="*/ 1428750 w 4438650"/>
              <a:gd name="connsiteY1" fmla="*/ 495300 h 1581150"/>
              <a:gd name="connsiteX2" fmla="*/ 2076450 w 4438650"/>
              <a:gd name="connsiteY2" fmla="*/ 361950 h 1581150"/>
              <a:gd name="connsiteX3" fmla="*/ 2724150 w 4438650"/>
              <a:gd name="connsiteY3" fmla="*/ 438150 h 1581150"/>
              <a:gd name="connsiteX4" fmla="*/ 3276600 w 4438650"/>
              <a:gd name="connsiteY4" fmla="*/ 533400 h 1581150"/>
              <a:gd name="connsiteX5" fmla="*/ 4438650 w 4438650"/>
              <a:gd name="connsiteY5" fmla="*/ 0 h 1581150"/>
              <a:gd name="connsiteX6" fmla="*/ 3962400 w 4438650"/>
              <a:gd name="connsiteY6" fmla="*/ 1200150 h 1581150"/>
              <a:gd name="connsiteX7" fmla="*/ 2762250 w 4438650"/>
              <a:gd name="connsiteY7" fmla="*/ 1447800 h 1581150"/>
              <a:gd name="connsiteX8" fmla="*/ 0 w 4438650"/>
              <a:gd name="connsiteY8" fmla="*/ 1581150 h 15811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5262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38718 w 4438650"/>
              <a:gd name="connsiteY7" fmla="*/ 1526241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047750 h 1733550"/>
              <a:gd name="connsiteX7" fmla="*/ 2738718 w 4438650"/>
              <a:gd name="connsiteY7" fmla="*/ 1526241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047750 h 1733550"/>
              <a:gd name="connsiteX7" fmla="*/ 2738718 w 4438650"/>
              <a:gd name="connsiteY7" fmla="*/ 1526241 h 1733550"/>
              <a:gd name="connsiteX8" fmla="*/ 0 w 4438650"/>
              <a:gd name="connsiteY8" fmla="*/ 1733550 h 17335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738718 w 4438650"/>
              <a:gd name="connsiteY7" fmla="*/ 1526241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09407 w 4438650"/>
              <a:gd name="connsiteY8" fmla="*/ 1380969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16902 w 4438650"/>
              <a:gd name="connsiteY8" fmla="*/ 1525874 h 1657350"/>
              <a:gd name="connsiteX9" fmla="*/ 2809407 w 4438650"/>
              <a:gd name="connsiteY9" fmla="*/ 1380969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09407 w 4438650"/>
              <a:gd name="connsiteY8" fmla="*/ 1380969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4671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794416 w 4438650"/>
              <a:gd name="connsiteY8" fmla="*/ 146716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794416 w 4438650"/>
              <a:gd name="connsiteY7" fmla="*/ 1467162 h 1657350"/>
              <a:gd name="connsiteX8" fmla="*/ 0 w 4438650"/>
              <a:gd name="connsiteY8" fmla="*/ 1657350 h 1657350"/>
              <a:gd name="connsiteX0" fmla="*/ 0 w 4438650"/>
              <a:gd name="connsiteY0" fmla="*/ 1257300 h 1657350"/>
              <a:gd name="connsiteX1" fmla="*/ 1428750 w 4438650"/>
              <a:gd name="connsiteY1" fmla="*/ 495300 h 1657350"/>
              <a:gd name="connsiteX2" fmla="*/ 27241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0 w 4438650"/>
              <a:gd name="connsiteY7" fmla="*/ 1657350 h 1657350"/>
              <a:gd name="connsiteX0" fmla="*/ 0 w 4438650"/>
              <a:gd name="connsiteY0" fmla="*/ 1257300 h 1657350"/>
              <a:gd name="connsiteX1" fmla="*/ 1428750 w 4438650"/>
              <a:gd name="connsiteY1" fmla="*/ 495300 h 1657350"/>
              <a:gd name="connsiteX2" fmla="*/ 27241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81100 h 1581150"/>
              <a:gd name="connsiteX1" fmla="*/ 1428750 w 4438650"/>
              <a:gd name="connsiteY1" fmla="*/ 419100 h 1581150"/>
              <a:gd name="connsiteX2" fmla="*/ 21907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191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191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953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152400 w 4438650"/>
              <a:gd name="connsiteY6"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8650" h="1581150">
                <a:moveTo>
                  <a:pt x="0" y="1181100"/>
                </a:moveTo>
                <a:cubicBezTo>
                  <a:pt x="679450" y="908050"/>
                  <a:pt x="1345264" y="591686"/>
                  <a:pt x="2038350" y="361950"/>
                </a:cubicBezTo>
                <a:lnTo>
                  <a:pt x="3276600" y="457200"/>
                </a:lnTo>
                <a:cubicBezTo>
                  <a:pt x="3717146" y="299528"/>
                  <a:pt x="4051300" y="177800"/>
                  <a:pt x="4438650" y="0"/>
                </a:cubicBezTo>
                <a:lnTo>
                  <a:pt x="3962400" y="971550"/>
                </a:lnTo>
                <a:lnTo>
                  <a:pt x="2794416" y="1390962"/>
                </a:lnTo>
                <a:lnTo>
                  <a:pt x="152400" y="1581150"/>
                </a:lnTo>
              </a:path>
            </a:pathLst>
          </a:cu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rot="20220000">
            <a:off x="1993392" y="4279392"/>
            <a:ext cx="1689886" cy="461665"/>
            <a:chOff x="2209800" y="5105400"/>
            <a:chExt cx="1689886" cy="461665"/>
          </a:xfrm>
        </p:grpSpPr>
        <p:sp>
          <p:nvSpPr>
            <p:cNvPr id="30" name="Rectangle 29"/>
            <p:cNvSpPr/>
            <p:nvPr/>
          </p:nvSpPr>
          <p:spPr>
            <a:xfrm>
              <a:off x="2209800" y="5181599"/>
              <a:ext cx="1610176" cy="3196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209800" y="5105400"/>
              <a:ext cx="1689886" cy="461665"/>
            </a:xfrm>
            <a:prstGeom prst="rect">
              <a:avLst/>
            </a:prstGeom>
            <a:noFill/>
          </p:spPr>
          <p:txBody>
            <a:bodyPr wrap="none" rtlCol="0">
              <a:spAutoFit/>
            </a:bodyPr>
            <a:lstStyle/>
            <a:p>
              <a:r>
                <a:rPr lang="en-US" sz="2400" b="1" dirty="0">
                  <a:latin typeface="Arial" pitchFamily="34" charset="0"/>
                  <a:cs typeface="Arial" pitchFamily="34" charset="0"/>
                </a:rPr>
                <a:t>outer core</a:t>
              </a:r>
            </a:p>
          </p:txBody>
        </p:sp>
      </p:grpSp>
      <p:sp>
        <p:nvSpPr>
          <p:cNvPr id="7" name="Freeform 6"/>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rot="18383004">
            <a:off x="1738752" y="3710395"/>
            <a:ext cx="1295401" cy="430887"/>
            <a:chOff x="2053183" y="5105400"/>
            <a:chExt cx="1295401" cy="430887"/>
          </a:xfrm>
        </p:grpSpPr>
        <p:sp>
          <p:nvSpPr>
            <p:cNvPr id="33" name="Rectangle 32"/>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34" name="TextBox 33"/>
            <p:cNvSpPr txBox="1"/>
            <p:nvPr/>
          </p:nvSpPr>
          <p:spPr>
            <a:xfrm>
              <a:off x="2253412" y="5105400"/>
              <a:ext cx="1095172" cy="430887"/>
            </a:xfrm>
            <a:prstGeom prst="rect">
              <a:avLst/>
            </a:prstGeom>
            <a:noFill/>
          </p:spPr>
          <p:txBody>
            <a:bodyPr wrap="none" rtlCol="0">
              <a:spAutoFit/>
            </a:bodyPr>
            <a:lstStyle/>
            <a:p>
              <a:r>
                <a:rPr lang="en-US" sz="2200" b="1" dirty="0">
                  <a:solidFill>
                    <a:schemeClr val="bg1"/>
                  </a:solidFill>
                  <a:latin typeface="Arial" pitchFamily="34" charset="0"/>
                  <a:cs typeface="Arial" pitchFamily="34" charset="0"/>
                </a:rPr>
                <a:t>mantle</a:t>
              </a:r>
            </a:p>
          </p:txBody>
        </p:sp>
      </p:grpSp>
      <p:grpSp>
        <p:nvGrpSpPr>
          <p:cNvPr id="45" name="Group 44"/>
          <p:cNvGrpSpPr/>
          <p:nvPr/>
        </p:nvGrpSpPr>
        <p:grpSpPr>
          <a:xfrm>
            <a:off x="3282961" y="2423616"/>
            <a:ext cx="1672836" cy="246058"/>
            <a:chOff x="3282961" y="2423616"/>
            <a:chExt cx="1672836" cy="246058"/>
          </a:xfrm>
        </p:grpSpPr>
        <p:pic>
          <p:nvPicPr>
            <p:cNvPr id="46" name="Picture 45"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51" name="Picture 50"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53" name="TextBox 52"/>
          <p:cNvSpPr txBox="1"/>
          <p:nvPr/>
        </p:nvSpPr>
        <p:spPr>
          <a:xfrm>
            <a:off x="838200" y="4648200"/>
            <a:ext cx="2143227" cy="1446550"/>
          </a:xfrm>
          <a:prstGeom prst="rect">
            <a:avLst/>
          </a:prstGeom>
          <a:solidFill>
            <a:schemeClr val="bg1"/>
          </a:solidFill>
        </p:spPr>
        <p:txBody>
          <a:bodyPr wrap="square" rtlCol="0">
            <a:spAutoFit/>
          </a:bodyPr>
          <a:lstStyle/>
          <a:p>
            <a:pPr algn="ctr"/>
            <a:r>
              <a:rPr lang="en-US" sz="4400" b="1" spc="-150" dirty="0">
                <a:latin typeface="Tempus Sans ITC" pitchFamily="82" charset="0"/>
              </a:rPr>
              <a:t>outer</a:t>
            </a:r>
          </a:p>
          <a:p>
            <a:pPr algn="ctr"/>
            <a:r>
              <a:rPr lang="en-US" sz="4400" b="1" spc="-150" dirty="0">
                <a:latin typeface="Tempus Sans ITC" pitchFamily="82" charset="0"/>
              </a:rPr>
              <a:t>shell</a:t>
            </a:r>
          </a:p>
        </p:txBody>
      </p:sp>
      <p:sp>
        <p:nvSpPr>
          <p:cNvPr id="10" name="Arrow: Curved Right 9">
            <a:extLst>
              <a:ext uri="{FF2B5EF4-FFF2-40B4-BE49-F238E27FC236}">
                <a16:creationId xmlns:a16="http://schemas.microsoft.com/office/drawing/2014/main" id="{DC917444-D62B-DEE9-659C-DEA77587D786}"/>
              </a:ext>
            </a:extLst>
          </p:cNvPr>
          <p:cNvSpPr/>
          <p:nvPr/>
        </p:nvSpPr>
        <p:spPr>
          <a:xfrm rot="1433222" flipV="1">
            <a:off x="253081" y="-203729"/>
            <a:ext cx="1492785" cy="5151303"/>
          </a:xfrm>
          <a:prstGeom prst="curvedRightArrow">
            <a:avLst>
              <a:gd name="adj1" fmla="val 17421"/>
              <a:gd name="adj2" fmla="val 34550"/>
              <a:gd name="adj3" fmla="val 20800"/>
            </a:avLst>
          </a:prstGeom>
          <a:solidFill>
            <a:srgbClr val="864300"/>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03CB7D66-1236-B786-083D-11E5BEC2B7EF}"/>
              </a:ext>
            </a:extLst>
          </p:cNvPr>
          <p:cNvSpPr/>
          <p:nvPr/>
        </p:nvSpPr>
        <p:spPr>
          <a:xfrm>
            <a:off x="770561" y="2054217"/>
            <a:ext cx="1704590" cy="509951"/>
          </a:xfrm>
          <a:custGeom>
            <a:avLst/>
            <a:gdLst>
              <a:gd name="connsiteX0" fmla="*/ 1458289 w 1704590"/>
              <a:gd name="connsiteY0" fmla="*/ 368943 h 509951"/>
              <a:gd name="connsiteX1" fmla="*/ 1698319 w 1704590"/>
              <a:gd name="connsiteY1" fmla="*/ 151773 h 509951"/>
              <a:gd name="connsiteX2" fmla="*/ 1481149 w 1704590"/>
              <a:gd name="connsiteY2" fmla="*/ 14613 h 509951"/>
              <a:gd name="connsiteX3" fmla="*/ 63829 w 1704590"/>
              <a:gd name="connsiteY3" fmla="*/ 37473 h 509951"/>
              <a:gd name="connsiteX4" fmla="*/ 280999 w 1704590"/>
              <a:gd name="connsiteY4" fmla="*/ 311793 h 509951"/>
              <a:gd name="connsiteX5" fmla="*/ 612469 w 1704590"/>
              <a:gd name="connsiteY5" fmla="*/ 300363 h 509951"/>
              <a:gd name="connsiteX6" fmla="*/ 703909 w 1704590"/>
              <a:gd name="connsiteY6" fmla="*/ 494673 h 509951"/>
              <a:gd name="connsiteX7" fmla="*/ 978229 w 1704590"/>
              <a:gd name="connsiteY7" fmla="*/ 494673 h 509951"/>
              <a:gd name="connsiteX8" fmla="*/ 1263979 w 1704590"/>
              <a:gd name="connsiteY8" fmla="*/ 471813 h 509951"/>
              <a:gd name="connsiteX9" fmla="*/ 1458289 w 1704590"/>
              <a:gd name="connsiteY9" fmla="*/ 368943 h 50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590" h="509951">
                <a:moveTo>
                  <a:pt x="1458289" y="368943"/>
                </a:moveTo>
                <a:cubicBezTo>
                  <a:pt x="1530679" y="315603"/>
                  <a:pt x="1694509" y="210828"/>
                  <a:pt x="1698319" y="151773"/>
                </a:cubicBezTo>
                <a:cubicBezTo>
                  <a:pt x="1702129" y="92718"/>
                  <a:pt x="1753564" y="33663"/>
                  <a:pt x="1481149" y="14613"/>
                </a:cubicBezTo>
                <a:cubicBezTo>
                  <a:pt x="1208734" y="-4437"/>
                  <a:pt x="263854" y="-12057"/>
                  <a:pt x="63829" y="37473"/>
                </a:cubicBezTo>
                <a:cubicBezTo>
                  <a:pt x="-136196" y="87003"/>
                  <a:pt x="189559" y="267978"/>
                  <a:pt x="280999" y="311793"/>
                </a:cubicBezTo>
                <a:cubicBezTo>
                  <a:pt x="372439" y="355608"/>
                  <a:pt x="541984" y="269883"/>
                  <a:pt x="612469" y="300363"/>
                </a:cubicBezTo>
                <a:cubicBezTo>
                  <a:pt x="682954" y="330843"/>
                  <a:pt x="642949" y="462288"/>
                  <a:pt x="703909" y="494673"/>
                </a:cubicBezTo>
                <a:cubicBezTo>
                  <a:pt x="764869" y="527058"/>
                  <a:pt x="884884" y="498483"/>
                  <a:pt x="978229" y="494673"/>
                </a:cubicBezTo>
                <a:cubicBezTo>
                  <a:pt x="1071574" y="490863"/>
                  <a:pt x="1191589" y="490863"/>
                  <a:pt x="1263979" y="471813"/>
                </a:cubicBezTo>
                <a:cubicBezTo>
                  <a:pt x="1336369" y="452763"/>
                  <a:pt x="1385899" y="422283"/>
                  <a:pt x="1458289" y="3689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62EDD6D-C1A0-136D-10E9-A8FBDE692FBE}"/>
              </a:ext>
            </a:extLst>
          </p:cNvPr>
          <p:cNvSpPr/>
          <p:nvPr/>
        </p:nvSpPr>
        <p:spPr>
          <a:xfrm>
            <a:off x="2670545" y="1752600"/>
            <a:ext cx="5325444" cy="5056392"/>
          </a:xfrm>
          <a:custGeom>
            <a:avLst/>
            <a:gdLst>
              <a:gd name="connsiteX0" fmla="*/ 2705951 w 5363308"/>
              <a:gd name="connsiteY0" fmla="*/ 5072586 h 5178930"/>
              <a:gd name="connsiteX1" fmla="*/ 1391501 w 5363308"/>
              <a:gd name="connsiteY1" fmla="*/ 5072586 h 5178930"/>
              <a:gd name="connsiteX2" fmla="*/ 911441 w 5363308"/>
              <a:gd name="connsiteY2" fmla="*/ 4729686 h 5178930"/>
              <a:gd name="connsiteX3" fmla="*/ 762851 w 5363308"/>
              <a:gd name="connsiteY3" fmla="*/ 2992326 h 5178930"/>
              <a:gd name="connsiteX4" fmla="*/ 111341 w 5363308"/>
              <a:gd name="connsiteY4" fmla="*/ 1174956 h 5178930"/>
              <a:gd name="connsiteX5" fmla="*/ 19901 w 5363308"/>
              <a:gd name="connsiteY5" fmla="*/ 774906 h 5178930"/>
              <a:gd name="connsiteX6" fmla="*/ 328511 w 5363308"/>
              <a:gd name="connsiteY6" fmla="*/ 592026 h 5178930"/>
              <a:gd name="connsiteX7" fmla="*/ 602831 w 5363308"/>
              <a:gd name="connsiteY7" fmla="*/ 500586 h 5178930"/>
              <a:gd name="connsiteX8" fmla="*/ 1391501 w 5363308"/>
              <a:gd name="connsiteY8" fmla="*/ 512016 h 5178930"/>
              <a:gd name="connsiteX9" fmla="*/ 1665821 w 5363308"/>
              <a:gd name="connsiteY9" fmla="*/ 523446 h 5178930"/>
              <a:gd name="connsiteX10" fmla="*/ 1940141 w 5363308"/>
              <a:gd name="connsiteY10" fmla="*/ 672036 h 5178930"/>
              <a:gd name="connsiteX11" fmla="*/ 2271611 w 5363308"/>
              <a:gd name="connsiteY11" fmla="*/ 672036 h 5178930"/>
              <a:gd name="connsiteX12" fmla="*/ 2637371 w 5363308"/>
              <a:gd name="connsiteY12" fmla="*/ 614886 h 5178930"/>
              <a:gd name="connsiteX13" fmla="*/ 3048851 w 5363308"/>
              <a:gd name="connsiteY13" fmla="*/ 717756 h 5178930"/>
              <a:gd name="connsiteX14" fmla="*/ 3151721 w 5363308"/>
              <a:gd name="connsiteY14" fmla="*/ 729186 h 5178930"/>
              <a:gd name="connsiteX15" fmla="*/ 3894671 w 5363308"/>
              <a:gd name="connsiteY15" fmla="*/ 500586 h 5178930"/>
              <a:gd name="connsiteX16" fmla="*/ 4374731 w 5363308"/>
              <a:gd name="connsiteY16" fmla="*/ 271986 h 5178930"/>
              <a:gd name="connsiteX17" fmla="*/ 4637621 w 5363308"/>
              <a:gd name="connsiteY17" fmla="*/ 271986 h 5178930"/>
              <a:gd name="connsiteX18" fmla="*/ 5289131 w 5363308"/>
              <a:gd name="connsiteY18" fmla="*/ 3826716 h 5178930"/>
              <a:gd name="connsiteX19" fmla="*/ 2705951 w 5363308"/>
              <a:gd name="connsiteY19" fmla="*/ 5072586 h 5178930"/>
              <a:gd name="connsiteX0" fmla="*/ 2705951 w 5363308"/>
              <a:gd name="connsiteY0" fmla="*/ 5072586 h 5193952"/>
              <a:gd name="connsiteX1" fmla="*/ 1391501 w 5363308"/>
              <a:gd name="connsiteY1" fmla="*/ 5072586 h 5193952"/>
              <a:gd name="connsiteX2" fmla="*/ 625691 w 5363308"/>
              <a:gd name="connsiteY2" fmla="*/ 4421076 h 5193952"/>
              <a:gd name="connsiteX3" fmla="*/ 762851 w 5363308"/>
              <a:gd name="connsiteY3" fmla="*/ 2992326 h 5193952"/>
              <a:gd name="connsiteX4" fmla="*/ 111341 w 5363308"/>
              <a:gd name="connsiteY4" fmla="*/ 1174956 h 5193952"/>
              <a:gd name="connsiteX5" fmla="*/ 19901 w 5363308"/>
              <a:gd name="connsiteY5" fmla="*/ 774906 h 5193952"/>
              <a:gd name="connsiteX6" fmla="*/ 328511 w 5363308"/>
              <a:gd name="connsiteY6" fmla="*/ 592026 h 5193952"/>
              <a:gd name="connsiteX7" fmla="*/ 602831 w 5363308"/>
              <a:gd name="connsiteY7" fmla="*/ 500586 h 5193952"/>
              <a:gd name="connsiteX8" fmla="*/ 1391501 w 5363308"/>
              <a:gd name="connsiteY8" fmla="*/ 512016 h 5193952"/>
              <a:gd name="connsiteX9" fmla="*/ 1665821 w 5363308"/>
              <a:gd name="connsiteY9" fmla="*/ 523446 h 5193952"/>
              <a:gd name="connsiteX10" fmla="*/ 1940141 w 5363308"/>
              <a:gd name="connsiteY10" fmla="*/ 672036 h 5193952"/>
              <a:gd name="connsiteX11" fmla="*/ 2271611 w 5363308"/>
              <a:gd name="connsiteY11" fmla="*/ 672036 h 5193952"/>
              <a:gd name="connsiteX12" fmla="*/ 2637371 w 5363308"/>
              <a:gd name="connsiteY12" fmla="*/ 614886 h 5193952"/>
              <a:gd name="connsiteX13" fmla="*/ 3048851 w 5363308"/>
              <a:gd name="connsiteY13" fmla="*/ 717756 h 5193952"/>
              <a:gd name="connsiteX14" fmla="*/ 3151721 w 5363308"/>
              <a:gd name="connsiteY14" fmla="*/ 729186 h 5193952"/>
              <a:gd name="connsiteX15" fmla="*/ 3894671 w 5363308"/>
              <a:gd name="connsiteY15" fmla="*/ 500586 h 5193952"/>
              <a:gd name="connsiteX16" fmla="*/ 4374731 w 5363308"/>
              <a:gd name="connsiteY16" fmla="*/ 271986 h 5193952"/>
              <a:gd name="connsiteX17" fmla="*/ 4637621 w 5363308"/>
              <a:gd name="connsiteY17" fmla="*/ 271986 h 5193952"/>
              <a:gd name="connsiteX18" fmla="*/ 5289131 w 5363308"/>
              <a:gd name="connsiteY18" fmla="*/ 3826716 h 5193952"/>
              <a:gd name="connsiteX19" fmla="*/ 2705951 w 536330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98591 w 5355948"/>
              <a:gd name="connsiteY0" fmla="*/ 5072586 h 5193952"/>
              <a:gd name="connsiteX1" fmla="*/ 1384141 w 5355948"/>
              <a:gd name="connsiteY1" fmla="*/ 5072586 h 5193952"/>
              <a:gd name="connsiteX2" fmla="*/ 618331 w 5355948"/>
              <a:gd name="connsiteY2" fmla="*/ 4421076 h 5193952"/>
              <a:gd name="connsiteX3" fmla="*/ 504031 w 5355948"/>
              <a:gd name="connsiteY3" fmla="*/ 3106626 h 5193952"/>
              <a:gd name="connsiteX4" fmla="*/ 103981 w 5355948"/>
              <a:gd name="connsiteY4" fmla="*/ 1174956 h 5193952"/>
              <a:gd name="connsiteX5" fmla="*/ 12541 w 5355948"/>
              <a:gd name="connsiteY5" fmla="*/ 774906 h 5193952"/>
              <a:gd name="connsiteX6" fmla="*/ 321151 w 5355948"/>
              <a:gd name="connsiteY6" fmla="*/ 592026 h 5193952"/>
              <a:gd name="connsiteX7" fmla="*/ 595471 w 5355948"/>
              <a:gd name="connsiteY7" fmla="*/ 500586 h 5193952"/>
              <a:gd name="connsiteX8" fmla="*/ 1384141 w 5355948"/>
              <a:gd name="connsiteY8" fmla="*/ 512016 h 5193952"/>
              <a:gd name="connsiteX9" fmla="*/ 1658461 w 5355948"/>
              <a:gd name="connsiteY9" fmla="*/ 523446 h 5193952"/>
              <a:gd name="connsiteX10" fmla="*/ 1932781 w 5355948"/>
              <a:gd name="connsiteY10" fmla="*/ 672036 h 5193952"/>
              <a:gd name="connsiteX11" fmla="*/ 2264251 w 5355948"/>
              <a:gd name="connsiteY11" fmla="*/ 672036 h 5193952"/>
              <a:gd name="connsiteX12" fmla="*/ 2630011 w 5355948"/>
              <a:gd name="connsiteY12" fmla="*/ 614886 h 5193952"/>
              <a:gd name="connsiteX13" fmla="*/ 3041491 w 5355948"/>
              <a:gd name="connsiteY13" fmla="*/ 717756 h 5193952"/>
              <a:gd name="connsiteX14" fmla="*/ 3144361 w 5355948"/>
              <a:gd name="connsiteY14" fmla="*/ 729186 h 5193952"/>
              <a:gd name="connsiteX15" fmla="*/ 3887311 w 5355948"/>
              <a:gd name="connsiteY15" fmla="*/ 500586 h 5193952"/>
              <a:gd name="connsiteX16" fmla="*/ 4367371 w 5355948"/>
              <a:gd name="connsiteY16" fmla="*/ 271986 h 5193952"/>
              <a:gd name="connsiteX17" fmla="*/ 4630261 w 5355948"/>
              <a:gd name="connsiteY17" fmla="*/ 271986 h 5193952"/>
              <a:gd name="connsiteX18" fmla="*/ 5281771 w 5355948"/>
              <a:gd name="connsiteY18" fmla="*/ 3826716 h 5193952"/>
              <a:gd name="connsiteX19" fmla="*/ 2698591 w 5355948"/>
              <a:gd name="connsiteY19" fmla="*/ 5072586 h 5193952"/>
              <a:gd name="connsiteX0" fmla="*/ 2689254 w 5346611"/>
              <a:gd name="connsiteY0" fmla="*/ 5072586 h 5193952"/>
              <a:gd name="connsiteX1" fmla="*/ 1374804 w 5346611"/>
              <a:gd name="connsiteY1" fmla="*/ 5072586 h 5193952"/>
              <a:gd name="connsiteX2" fmla="*/ 608994 w 5346611"/>
              <a:gd name="connsiteY2" fmla="*/ 4421076 h 5193952"/>
              <a:gd name="connsiteX3" fmla="*/ 494694 w 5346611"/>
              <a:gd name="connsiteY3" fmla="*/ 3106626 h 5193952"/>
              <a:gd name="connsiteX4" fmla="*/ 94644 w 5346611"/>
              <a:gd name="connsiteY4" fmla="*/ 1174956 h 5193952"/>
              <a:gd name="connsiteX5" fmla="*/ 3204 w 5346611"/>
              <a:gd name="connsiteY5" fmla="*/ 774906 h 5193952"/>
              <a:gd name="connsiteX6" fmla="*/ 311814 w 5346611"/>
              <a:gd name="connsiteY6" fmla="*/ 592026 h 5193952"/>
              <a:gd name="connsiteX7" fmla="*/ 586134 w 5346611"/>
              <a:gd name="connsiteY7" fmla="*/ 500586 h 5193952"/>
              <a:gd name="connsiteX8" fmla="*/ 1374804 w 5346611"/>
              <a:gd name="connsiteY8" fmla="*/ 512016 h 5193952"/>
              <a:gd name="connsiteX9" fmla="*/ 1649124 w 5346611"/>
              <a:gd name="connsiteY9" fmla="*/ 523446 h 5193952"/>
              <a:gd name="connsiteX10" fmla="*/ 1923444 w 5346611"/>
              <a:gd name="connsiteY10" fmla="*/ 672036 h 5193952"/>
              <a:gd name="connsiteX11" fmla="*/ 2254914 w 5346611"/>
              <a:gd name="connsiteY11" fmla="*/ 672036 h 5193952"/>
              <a:gd name="connsiteX12" fmla="*/ 2620674 w 5346611"/>
              <a:gd name="connsiteY12" fmla="*/ 614886 h 5193952"/>
              <a:gd name="connsiteX13" fmla="*/ 3032154 w 5346611"/>
              <a:gd name="connsiteY13" fmla="*/ 717756 h 5193952"/>
              <a:gd name="connsiteX14" fmla="*/ 3135024 w 5346611"/>
              <a:gd name="connsiteY14" fmla="*/ 729186 h 5193952"/>
              <a:gd name="connsiteX15" fmla="*/ 3877974 w 5346611"/>
              <a:gd name="connsiteY15" fmla="*/ 500586 h 5193952"/>
              <a:gd name="connsiteX16" fmla="*/ 4358034 w 5346611"/>
              <a:gd name="connsiteY16" fmla="*/ 271986 h 5193952"/>
              <a:gd name="connsiteX17" fmla="*/ 4620924 w 5346611"/>
              <a:gd name="connsiteY17" fmla="*/ 271986 h 5193952"/>
              <a:gd name="connsiteX18" fmla="*/ 5272434 w 5346611"/>
              <a:gd name="connsiteY18" fmla="*/ 3826716 h 5193952"/>
              <a:gd name="connsiteX19" fmla="*/ 2689254 w 5346611"/>
              <a:gd name="connsiteY19" fmla="*/ 5072586 h 5193952"/>
              <a:gd name="connsiteX0" fmla="*/ 2689254 w 5346611"/>
              <a:gd name="connsiteY0" fmla="*/ 5072586 h 5193952"/>
              <a:gd name="connsiteX1" fmla="*/ 1374804 w 5346611"/>
              <a:gd name="connsiteY1" fmla="*/ 5072586 h 5193952"/>
              <a:gd name="connsiteX2" fmla="*/ 608994 w 5346611"/>
              <a:gd name="connsiteY2" fmla="*/ 4421076 h 5193952"/>
              <a:gd name="connsiteX3" fmla="*/ 494694 w 5346611"/>
              <a:gd name="connsiteY3" fmla="*/ 3106626 h 5193952"/>
              <a:gd name="connsiteX4" fmla="*/ 94644 w 5346611"/>
              <a:gd name="connsiteY4" fmla="*/ 1174956 h 5193952"/>
              <a:gd name="connsiteX5" fmla="*/ 3204 w 5346611"/>
              <a:gd name="connsiteY5" fmla="*/ 774906 h 5193952"/>
              <a:gd name="connsiteX6" fmla="*/ 311814 w 5346611"/>
              <a:gd name="connsiteY6" fmla="*/ 592026 h 5193952"/>
              <a:gd name="connsiteX7" fmla="*/ 586134 w 5346611"/>
              <a:gd name="connsiteY7" fmla="*/ 500586 h 5193952"/>
              <a:gd name="connsiteX8" fmla="*/ 1374804 w 5346611"/>
              <a:gd name="connsiteY8" fmla="*/ 512016 h 5193952"/>
              <a:gd name="connsiteX9" fmla="*/ 1649124 w 5346611"/>
              <a:gd name="connsiteY9" fmla="*/ 523446 h 5193952"/>
              <a:gd name="connsiteX10" fmla="*/ 1923444 w 5346611"/>
              <a:gd name="connsiteY10" fmla="*/ 672036 h 5193952"/>
              <a:gd name="connsiteX11" fmla="*/ 2254914 w 5346611"/>
              <a:gd name="connsiteY11" fmla="*/ 672036 h 5193952"/>
              <a:gd name="connsiteX12" fmla="*/ 2620674 w 5346611"/>
              <a:gd name="connsiteY12" fmla="*/ 614886 h 5193952"/>
              <a:gd name="connsiteX13" fmla="*/ 3032154 w 5346611"/>
              <a:gd name="connsiteY13" fmla="*/ 717756 h 5193952"/>
              <a:gd name="connsiteX14" fmla="*/ 3135024 w 5346611"/>
              <a:gd name="connsiteY14" fmla="*/ 729186 h 5193952"/>
              <a:gd name="connsiteX15" fmla="*/ 3877974 w 5346611"/>
              <a:gd name="connsiteY15" fmla="*/ 500586 h 5193952"/>
              <a:gd name="connsiteX16" fmla="*/ 4358034 w 5346611"/>
              <a:gd name="connsiteY16" fmla="*/ 271986 h 5193952"/>
              <a:gd name="connsiteX17" fmla="*/ 4620924 w 5346611"/>
              <a:gd name="connsiteY17" fmla="*/ 271986 h 5193952"/>
              <a:gd name="connsiteX18" fmla="*/ 5272434 w 5346611"/>
              <a:gd name="connsiteY18" fmla="*/ 3826716 h 5193952"/>
              <a:gd name="connsiteX19" fmla="*/ 2689254 w 5346611"/>
              <a:gd name="connsiteY19" fmla="*/ 5072586 h 5193952"/>
              <a:gd name="connsiteX0" fmla="*/ 2694623 w 5351980"/>
              <a:gd name="connsiteY0" fmla="*/ 5072586 h 5193952"/>
              <a:gd name="connsiteX1" fmla="*/ 1380173 w 5351980"/>
              <a:gd name="connsiteY1" fmla="*/ 5072586 h 5193952"/>
              <a:gd name="connsiteX2" fmla="*/ 614363 w 5351980"/>
              <a:gd name="connsiteY2" fmla="*/ 4421076 h 5193952"/>
              <a:gd name="connsiteX3" fmla="*/ 500063 w 5351980"/>
              <a:gd name="connsiteY3" fmla="*/ 3106626 h 5193952"/>
              <a:gd name="connsiteX4" fmla="*/ 248603 w 5351980"/>
              <a:gd name="connsiteY4" fmla="*/ 2420826 h 5193952"/>
              <a:gd name="connsiteX5" fmla="*/ 100013 w 5351980"/>
              <a:gd name="connsiteY5" fmla="*/ 1174956 h 5193952"/>
              <a:gd name="connsiteX6" fmla="*/ 8573 w 5351980"/>
              <a:gd name="connsiteY6" fmla="*/ 774906 h 5193952"/>
              <a:gd name="connsiteX7" fmla="*/ 317183 w 5351980"/>
              <a:gd name="connsiteY7" fmla="*/ 592026 h 5193952"/>
              <a:gd name="connsiteX8" fmla="*/ 591503 w 5351980"/>
              <a:gd name="connsiteY8" fmla="*/ 500586 h 5193952"/>
              <a:gd name="connsiteX9" fmla="*/ 1380173 w 5351980"/>
              <a:gd name="connsiteY9" fmla="*/ 512016 h 5193952"/>
              <a:gd name="connsiteX10" fmla="*/ 1654493 w 5351980"/>
              <a:gd name="connsiteY10" fmla="*/ 523446 h 5193952"/>
              <a:gd name="connsiteX11" fmla="*/ 1928813 w 5351980"/>
              <a:gd name="connsiteY11" fmla="*/ 672036 h 5193952"/>
              <a:gd name="connsiteX12" fmla="*/ 2260283 w 5351980"/>
              <a:gd name="connsiteY12" fmla="*/ 672036 h 5193952"/>
              <a:gd name="connsiteX13" fmla="*/ 2626043 w 5351980"/>
              <a:gd name="connsiteY13" fmla="*/ 614886 h 5193952"/>
              <a:gd name="connsiteX14" fmla="*/ 3037523 w 5351980"/>
              <a:gd name="connsiteY14" fmla="*/ 717756 h 5193952"/>
              <a:gd name="connsiteX15" fmla="*/ 3140393 w 5351980"/>
              <a:gd name="connsiteY15" fmla="*/ 729186 h 5193952"/>
              <a:gd name="connsiteX16" fmla="*/ 3883343 w 5351980"/>
              <a:gd name="connsiteY16" fmla="*/ 500586 h 5193952"/>
              <a:gd name="connsiteX17" fmla="*/ 4363403 w 5351980"/>
              <a:gd name="connsiteY17" fmla="*/ 271986 h 5193952"/>
              <a:gd name="connsiteX18" fmla="*/ 4626293 w 5351980"/>
              <a:gd name="connsiteY18" fmla="*/ 271986 h 5193952"/>
              <a:gd name="connsiteX19" fmla="*/ 5277803 w 5351980"/>
              <a:gd name="connsiteY19" fmla="*/ 3826716 h 5193952"/>
              <a:gd name="connsiteX20" fmla="*/ 2694623 w 5351980"/>
              <a:gd name="connsiteY20" fmla="*/ 5072586 h 5193952"/>
              <a:gd name="connsiteX0" fmla="*/ 2692753 w 5350110"/>
              <a:gd name="connsiteY0" fmla="*/ 5072586 h 5193952"/>
              <a:gd name="connsiteX1" fmla="*/ 1378303 w 5350110"/>
              <a:gd name="connsiteY1" fmla="*/ 5072586 h 5193952"/>
              <a:gd name="connsiteX2" fmla="*/ 612493 w 5350110"/>
              <a:gd name="connsiteY2" fmla="*/ 4421076 h 5193952"/>
              <a:gd name="connsiteX3" fmla="*/ 498193 w 5350110"/>
              <a:gd name="connsiteY3" fmla="*/ 3106626 h 5193952"/>
              <a:gd name="connsiteX4" fmla="*/ 40993 w 5350110"/>
              <a:gd name="connsiteY4" fmla="*/ 2592276 h 5193952"/>
              <a:gd name="connsiteX5" fmla="*/ 98143 w 5350110"/>
              <a:gd name="connsiteY5" fmla="*/ 1174956 h 5193952"/>
              <a:gd name="connsiteX6" fmla="*/ 6703 w 5350110"/>
              <a:gd name="connsiteY6" fmla="*/ 774906 h 5193952"/>
              <a:gd name="connsiteX7" fmla="*/ 315313 w 5350110"/>
              <a:gd name="connsiteY7" fmla="*/ 592026 h 5193952"/>
              <a:gd name="connsiteX8" fmla="*/ 589633 w 5350110"/>
              <a:gd name="connsiteY8" fmla="*/ 500586 h 5193952"/>
              <a:gd name="connsiteX9" fmla="*/ 1378303 w 5350110"/>
              <a:gd name="connsiteY9" fmla="*/ 512016 h 5193952"/>
              <a:gd name="connsiteX10" fmla="*/ 1652623 w 5350110"/>
              <a:gd name="connsiteY10" fmla="*/ 523446 h 5193952"/>
              <a:gd name="connsiteX11" fmla="*/ 1926943 w 5350110"/>
              <a:gd name="connsiteY11" fmla="*/ 672036 h 5193952"/>
              <a:gd name="connsiteX12" fmla="*/ 2258413 w 5350110"/>
              <a:gd name="connsiteY12" fmla="*/ 672036 h 5193952"/>
              <a:gd name="connsiteX13" fmla="*/ 2624173 w 5350110"/>
              <a:gd name="connsiteY13" fmla="*/ 614886 h 5193952"/>
              <a:gd name="connsiteX14" fmla="*/ 3035653 w 5350110"/>
              <a:gd name="connsiteY14" fmla="*/ 717756 h 5193952"/>
              <a:gd name="connsiteX15" fmla="*/ 3138523 w 5350110"/>
              <a:gd name="connsiteY15" fmla="*/ 729186 h 5193952"/>
              <a:gd name="connsiteX16" fmla="*/ 3881473 w 5350110"/>
              <a:gd name="connsiteY16" fmla="*/ 500586 h 5193952"/>
              <a:gd name="connsiteX17" fmla="*/ 4361533 w 5350110"/>
              <a:gd name="connsiteY17" fmla="*/ 271986 h 5193952"/>
              <a:gd name="connsiteX18" fmla="*/ 4624423 w 5350110"/>
              <a:gd name="connsiteY18" fmla="*/ 271986 h 5193952"/>
              <a:gd name="connsiteX19" fmla="*/ 5275933 w 5350110"/>
              <a:gd name="connsiteY19" fmla="*/ 3826716 h 5193952"/>
              <a:gd name="connsiteX20" fmla="*/ 2692753 w 5350110"/>
              <a:gd name="connsiteY20" fmla="*/ 5072586 h 5193952"/>
              <a:gd name="connsiteX0" fmla="*/ 2692753 w 5350110"/>
              <a:gd name="connsiteY0" fmla="*/ 5072586 h 5193952"/>
              <a:gd name="connsiteX1" fmla="*/ 1378303 w 5350110"/>
              <a:gd name="connsiteY1" fmla="*/ 5072586 h 5193952"/>
              <a:gd name="connsiteX2" fmla="*/ 612493 w 5350110"/>
              <a:gd name="connsiteY2" fmla="*/ 4421076 h 5193952"/>
              <a:gd name="connsiteX3" fmla="*/ 498193 w 5350110"/>
              <a:gd name="connsiteY3" fmla="*/ 3106626 h 5193952"/>
              <a:gd name="connsiteX4" fmla="*/ 40993 w 5350110"/>
              <a:gd name="connsiteY4" fmla="*/ 2592276 h 5193952"/>
              <a:gd name="connsiteX5" fmla="*/ 98143 w 5350110"/>
              <a:gd name="connsiteY5" fmla="*/ 1174956 h 5193952"/>
              <a:gd name="connsiteX6" fmla="*/ 6703 w 5350110"/>
              <a:gd name="connsiteY6" fmla="*/ 774906 h 5193952"/>
              <a:gd name="connsiteX7" fmla="*/ 315313 w 5350110"/>
              <a:gd name="connsiteY7" fmla="*/ 592026 h 5193952"/>
              <a:gd name="connsiteX8" fmla="*/ 589633 w 5350110"/>
              <a:gd name="connsiteY8" fmla="*/ 500586 h 5193952"/>
              <a:gd name="connsiteX9" fmla="*/ 1378303 w 5350110"/>
              <a:gd name="connsiteY9" fmla="*/ 512016 h 5193952"/>
              <a:gd name="connsiteX10" fmla="*/ 1652623 w 5350110"/>
              <a:gd name="connsiteY10" fmla="*/ 523446 h 5193952"/>
              <a:gd name="connsiteX11" fmla="*/ 1926943 w 5350110"/>
              <a:gd name="connsiteY11" fmla="*/ 672036 h 5193952"/>
              <a:gd name="connsiteX12" fmla="*/ 2258413 w 5350110"/>
              <a:gd name="connsiteY12" fmla="*/ 672036 h 5193952"/>
              <a:gd name="connsiteX13" fmla="*/ 2624173 w 5350110"/>
              <a:gd name="connsiteY13" fmla="*/ 614886 h 5193952"/>
              <a:gd name="connsiteX14" fmla="*/ 3035653 w 5350110"/>
              <a:gd name="connsiteY14" fmla="*/ 717756 h 5193952"/>
              <a:gd name="connsiteX15" fmla="*/ 3138523 w 5350110"/>
              <a:gd name="connsiteY15" fmla="*/ 729186 h 5193952"/>
              <a:gd name="connsiteX16" fmla="*/ 3881473 w 5350110"/>
              <a:gd name="connsiteY16" fmla="*/ 500586 h 5193952"/>
              <a:gd name="connsiteX17" fmla="*/ 4361533 w 5350110"/>
              <a:gd name="connsiteY17" fmla="*/ 271986 h 5193952"/>
              <a:gd name="connsiteX18" fmla="*/ 4624423 w 5350110"/>
              <a:gd name="connsiteY18" fmla="*/ 271986 h 5193952"/>
              <a:gd name="connsiteX19" fmla="*/ 5275933 w 5350110"/>
              <a:gd name="connsiteY19" fmla="*/ 3826716 h 5193952"/>
              <a:gd name="connsiteX20" fmla="*/ 2692753 w 5350110"/>
              <a:gd name="connsiteY20" fmla="*/ 5072586 h 5193952"/>
              <a:gd name="connsiteX0" fmla="*/ 2692753 w 5350110"/>
              <a:gd name="connsiteY0" fmla="*/ 5072586 h 5193952"/>
              <a:gd name="connsiteX1" fmla="*/ 1378303 w 5350110"/>
              <a:gd name="connsiteY1" fmla="*/ 5072586 h 5193952"/>
              <a:gd name="connsiteX2" fmla="*/ 612493 w 5350110"/>
              <a:gd name="connsiteY2" fmla="*/ 4421076 h 5193952"/>
              <a:gd name="connsiteX3" fmla="*/ 498193 w 5350110"/>
              <a:gd name="connsiteY3" fmla="*/ 3106626 h 5193952"/>
              <a:gd name="connsiteX4" fmla="*/ 40993 w 5350110"/>
              <a:gd name="connsiteY4" fmla="*/ 2592276 h 5193952"/>
              <a:gd name="connsiteX5" fmla="*/ 98143 w 5350110"/>
              <a:gd name="connsiteY5" fmla="*/ 1174956 h 5193952"/>
              <a:gd name="connsiteX6" fmla="*/ 6703 w 5350110"/>
              <a:gd name="connsiteY6" fmla="*/ 774906 h 5193952"/>
              <a:gd name="connsiteX7" fmla="*/ 315313 w 5350110"/>
              <a:gd name="connsiteY7" fmla="*/ 592026 h 5193952"/>
              <a:gd name="connsiteX8" fmla="*/ 589633 w 5350110"/>
              <a:gd name="connsiteY8" fmla="*/ 500586 h 5193952"/>
              <a:gd name="connsiteX9" fmla="*/ 1378303 w 5350110"/>
              <a:gd name="connsiteY9" fmla="*/ 512016 h 5193952"/>
              <a:gd name="connsiteX10" fmla="*/ 1652623 w 5350110"/>
              <a:gd name="connsiteY10" fmla="*/ 523446 h 5193952"/>
              <a:gd name="connsiteX11" fmla="*/ 1926943 w 5350110"/>
              <a:gd name="connsiteY11" fmla="*/ 672036 h 5193952"/>
              <a:gd name="connsiteX12" fmla="*/ 2258413 w 5350110"/>
              <a:gd name="connsiteY12" fmla="*/ 672036 h 5193952"/>
              <a:gd name="connsiteX13" fmla="*/ 2624173 w 5350110"/>
              <a:gd name="connsiteY13" fmla="*/ 614886 h 5193952"/>
              <a:gd name="connsiteX14" fmla="*/ 3035653 w 5350110"/>
              <a:gd name="connsiteY14" fmla="*/ 717756 h 5193952"/>
              <a:gd name="connsiteX15" fmla="*/ 3138523 w 5350110"/>
              <a:gd name="connsiteY15" fmla="*/ 729186 h 5193952"/>
              <a:gd name="connsiteX16" fmla="*/ 3881473 w 5350110"/>
              <a:gd name="connsiteY16" fmla="*/ 500586 h 5193952"/>
              <a:gd name="connsiteX17" fmla="*/ 4361533 w 5350110"/>
              <a:gd name="connsiteY17" fmla="*/ 271986 h 5193952"/>
              <a:gd name="connsiteX18" fmla="*/ 4624423 w 5350110"/>
              <a:gd name="connsiteY18" fmla="*/ 271986 h 5193952"/>
              <a:gd name="connsiteX19" fmla="*/ 5275933 w 5350110"/>
              <a:gd name="connsiteY19" fmla="*/ 3826716 h 5193952"/>
              <a:gd name="connsiteX20" fmla="*/ 2692753 w 5350110"/>
              <a:gd name="connsiteY20" fmla="*/ 5072586 h 5193952"/>
              <a:gd name="connsiteX0" fmla="*/ 2692753 w 5350110"/>
              <a:gd name="connsiteY0" fmla="*/ 5072586 h 5193952"/>
              <a:gd name="connsiteX1" fmla="*/ 1378303 w 5350110"/>
              <a:gd name="connsiteY1" fmla="*/ 5072586 h 5193952"/>
              <a:gd name="connsiteX2" fmla="*/ 612493 w 5350110"/>
              <a:gd name="connsiteY2" fmla="*/ 4421076 h 5193952"/>
              <a:gd name="connsiteX3" fmla="*/ 498193 w 5350110"/>
              <a:gd name="connsiteY3" fmla="*/ 3106626 h 5193952"/>
              <a:gd name="connsiteX4" fmla="*/ 40993 w 5350110"/>
              <a:gd name="connsiteY4" fmla="*/ 2592276 h 5193952"/>
              <a:gd name="connsiteX5" fmla="*/ 98143 w 5350110"/>
              <a:gd name="connsiteY5" fmla="*/ 1174956 h 5193952"/>
              <a:gd name="connsiteX6" fmla="*/ 6703 w 5350110"/>
              <a:gd name="connsiteY6" fmla="*/ 774906 h 5193952"/>
              <a:gd name="connsiteX7" fmla="*/ 315313 w 5350110"/>
              <a:gd name="connsiteY7" fmla="*/ 592026 h 5193952"/>
              <a:gd name="connsiteX8" fmla="*/ 589633 w 5350110"/>
              <a:gd name="connsiteY8" fmla="*/ 500586 h 5193952"/>
              <a:gd name="connsiteX9" fmla="*/ 1378303 w 5350110"/>
              <a:gd name="connsiteY9" fmla="*/ 512016 h 5193952"/>
              <a:gd name="connsiteX10" fmla="*/ 1652623 w 5350110"/>
              <a:gd name="connsiteY10" fmla="*/ 523446 h 5193952"/>
              <a:gd name="connsiteX11" fmla="*/ 1926943 w 5350110"/>
              <a:gd name="connsiteY11" fmla="*/ 672036 h 5193952"/>
              <a:gd name="connsiteX12" fmla="*/ 2258413 w 5350110"/>
              <a:gd name="connsiteY12" fmla="*/ 672036 h 5193952"/>
              <a:gd name="connsiteX13" fmla="*/ 2624173 w 5350110"/>
              <a:gd name="connsiteY13" fmla="*/ 614886 h 5193952"/>
              <a:gd name="connsiteX14" fmla="*/ 3035653 w 5350110"/>
              <a:gd name="connsiteY14" fmla="*/ 717756 h 5193952"/>
              <a:gd name="connsiteX15" fmla="*/ 3138523 w 5350110"/>
              <a:gd name="connsiteY15" fmla="*/ 729186 h 5193952"/>
              <a:gd name="connsiteX16" fmla="*/ 3881473 w 5350110"/>
              <a:gd name="connsiteY16" fmla="*/ 500586 h 5193952"/>
              <a:gd name="connsiteX17" fmla="*/ 4361533 w 5350110"/>
              <a:gd name="connsiteY17" fmla="*/ 271986 h 5193952"/>
              <a:gd name="connsiteX18" fmla="*/ 4624423 w 5350110"/>
              <a:gd name="connsiteY18" fmla="*/ 271986 h 5193952"/>
              <a:gd name="connsiteX19" fmla="*/ 5275933 w 5350110"/>
              <a:gd name="connsiteY19" fmla="*/ 3826716 h 5193952"/>
              <a:gd name="connsiteX20" fmla="*/ 2692753 w 5350110"/>
              <a:gd name="connsiteY20" fmla="*/ 5072586 h 5193952"/>
              <a:gd name="connsiteX0" fmla="*/ 2692753 w 5350110"/>
              <a:gd name="connsiteY0" fmla="*/ 5017341 h 5138707"/>
              <a:gd name="connsiteX1" fmla="*/ 1378303 w 5350110"/>
              <a:gd name="connsiteY1" fmla="*/ 5017341 h 5138707"/>
              <a:gd name="connsiteX2" fmla="*/ 612493 w 5350110"/>
              <a:gd name="connsiteY2" fmla="*/ 4365831 h 5138707"/>
              <a:gd name="connsiteX3" fmla="*/ 498193 w 5350110"/>
              <a:gd name="connsiteY3" fmla="*/ 3051381 h 5138707"/>
              <a:gd name="connsiteX4" fmla="*/ 40993 w 5350110"/>
              <a:gd name="connsiteY4" fmla="*/ 2537031 h 5138707"/>
              <a:gd name="connsiteX5" fmla="*/ 98143 w 5350110"/>
              <a:gd name="connsiteY5" fmla="*/ 1119711 h 5138707"/>
              <a:gd name="connsiteX6" fmla="*/ 6703 w 5350110"/>
              <a:gd name="connsiteY6" fmla="*/ 719661 h 5138707"/>
              <a:gd name="connsiteX7" fmla="*/ 315313 w 5350110"/>
              <a:gd name="connsiteY7" fmla="*/ 536781 h 5138707"/>
              <a:gd name="connsiteX8" fmla="*/ 589633 w 5350110"/>
              <a:gd name="connsiteY8" fmla="*/ 445341 h 5138707"/>
              <a:gd name="connsiteX9" fmla="*/ 1378303 w 5350110"/>
              <a:gd name="connsiteY9" fmla="*/ 456771 h 5138707"/>
              <a:gd name="connsiteX10" fmla="*/ 1652623 w 5350110"/>
              <a:gd name="connsiteY10" fmla="*/ 468201 h 5138707"/>
              <a:gd name="connsiteX11" fmla="*/ 1926943 w 5350110"/>
              <a:gd name="connsiteY11" fmla="*/ 616791 h 5138707"/>
              <a:gd name="connsiteX12" fmla="*/ 2258413 w 5350110"/>
              <a:gd name="connsiteY12" fmla="*/ 616791 h 5138707"/>
              <a:gd name="connsiteX13" fmla="*/ 2624173 w 5350110"/>
              <a:gd name="connsiteY13" fmla="*/ 559641 h 5138707"/>
              <a:gd name="connsiteX14" fmla="*/ 3035653 w 5350110"/>
              <a:gd name="connsiteY14" fmla="*/ 662511 h 5138707"/>
              <a:gd name="connsiteX15" fmla="*/ 3138523 w 5350110"/>
              <a:gd name="connsiteY15" fmla="*/ 673941 h 5138707"/>
              <a:gd name="connsiteX16" fmla="*/ 3881473 w 5350110"/>
              <a:gd name="connsiteY16" fmla="*/ 445341 h 5138707"/>
              <a:gd name="connsiteX17" fmla="*/ 4384393 w 5350110"/>
              <a:gd name="connsiteY17" fmla="*/ 468201 h 5138707"/>
              <a:gd name="connsiteX18" fmla="*/ 4624423 w 5350110"/>
              <a:gd name="connsiteY18" fmla="*/ 216741 h 5138707"/>
              <a:gd name="connsiteX19" fmla="*/ 5275933 w 5350110"/>
              <a:gd name="connsiteY19" fmla="*/ 3771471 h 5138707"/>
              <a:gd name="connsiteX20" fmla="*/ 2692753 w 5350110"/>
              <a:gd name="connsiteY20" fmla="*/ 5017341 h 5138707"/>
              <a:gd name="connsiteX0" fmla="*/ 2692753 w 5328989"/>
              <a:gd name="connsiteY0" fmla="*/ 4940533 h 5061899"/>
              <a:gd name="connsiteX1" fmla="*/ 1378303 w 5328989"/>
              <a:gd name="connsiteY1" fmla="*/ 4940533 h 5061899"/>
              <a:gd name="connsiteX2" fmla="*/ 612493 w 5328989"/>
              <a:gd name="connsiteY2" fmla="*/ 4289023 h 5061899"/>
              <a:gd name="connsiteX3" fmla="*/ 498193 w 5328989"/>
              <a:gd name="connsiteY3" fmla="*/ 2974573 h 5061899"/>
              <a:gd name="connsiteX4" fmla="*/ 40993 w 5328989"/>
              <a:gd name="connsiteY4" fmla="*/ 2460223 h 5061899"/>
              <a:gd name="connsiteX5" fmla="*/ 98143 w 5328989"/>
              <a:gd name="connsiteY5" fmla="*/ 1042903 h 5061899"/>
              <a:gd name="connsiteX6" fmla="*/ 6703 w 5328989"/>
              <a:gd name="connsiteY6" fmla="*/ 642853 h 5061899"/>
              <a:gd name="connsiteX7" fmla="*/ 315313 w 5328989"/>
              <a:gd name="connsiteY7" fmla="*/ 459973 h 5061899"/>
              <a:gd name="connsiteX8" fmla="*/ 589633 w 5328989"/>
              <a:gd name="connsiteY8" fmla="*/ 368533 h 5061899"/>
              <a:gd name="connsiteX9" fmla="*/ 1378303 w 5328989"/>
              <a:gd name="connsiteY9" fmla="*/ 379963 h 5061899"/>
              <a:gd name="connsiteX10" fmla="*/ 1652623 w 5328989"/>
              <a:gd name="connsiteY10" fmla="*/ 391393 h 5061899"/>
              <a:gd name="connsiteX11" fmla="*/ 1926943 w 5328989"/>
              <a:gd name="connsiteY11" fmla="*/ 539983 h 5061899"/>
              <a:gd name="connsiteX12" fmla="*/ 2258413 w 5328989"/>
              <a:gd name="connsiteY12" fmla="*/ 539983 h 5061899"/>
              <a:gd name="connsiteX13" fmla="*/ 2624173 w 5328989"/>
              <a:gd name="connsiteY13" fmla="*/ 482833 h 5061899"/>
              <a:gd name="connsiteX14" fmla="*/ 3035653 w 5328989"/>
              <a:gd name="connsiteY14" fmla="*/ 585703 h 5061899"/>
              <a:gd name="connsiteX15" fmla="*/ 3138523 w 5328989"/>
              <a:gd name="connsiteY15" fmla="*/ 597133 h 5061899"/>
              <a:gd name="connsiteX16" fmla="*/ 3881473 w 5328989"/>
              <a:gd name="connsiteY16" fmla="*/ 368533 h 5061899"/>
              <a:gd name="connsiteX17" fmla="*/ 4384393 w 5328989"/>
              <a:gd name="connsiteY17" fmla="*/ 391393 h 5061899"/>
              <a:gd name="connsiteX18" fmla="*/ 4430113 w 5328989"/>
              <a:gd name="connsiteY18" fmla="*/ 231373 h 5061899"/>
              <a:gd name="connsiteX19" fmla="*/ 5275933 w 5328989"/>
              <a:gd name="connsiteY19" fmla="*/ 3694663 h 5061899"/>
              <a:gd name="connsiteX20" fmla="*/ 2692753 w 5328989"/>
              <a:gd name="connsiteY20" fmla="*/ 4940533 h 5061899"/>
              <a:gd name="connsiteX0" fmla="*/ 2692753 w 5328989"/>
              <a:gd name="connsiteY0" fmla="*/ 4947070 h 5068436"/>
              <a:gd name="connsiteX1" fmla="*/ 1378303 w 5328989"/>
              <a:gd name="connsiteY1" fmla="*/ 4947070 h 5068436"/>
              <a:gd name="connsiteX2" fmla="*/ 612493 w 5328989"/>
              <a:gd name="connsiteY2" fmla="*/ 4295560 h 5068436"/>
              <a:gd name="connsiteX3" fmla="*/ 498193 w 5328989"/>
              <a:gd name="connsiteY3" fmla="*/ 2981110 h 5068436"/>
              <a:gd name="connsiteX4" fmla="*/ 40993 w 5328989"/>
              <a:gd name="connsiteY4" fmla="*/ 2466760 h 5068436"/>
              <a:gd name="connsiteX5" fmla="*/ 98143 w 5328989"/>
              <a:gd name="connsiteY5" fmla="*/ 1049440 h 5068436"/>
              <a:gd name="connsiteX6" fmla="*/ 6703 w 5328989"/>
              <a:gd name="connsiteY6" fmla="*/ 649390 h 5068436"/>
              <a:gd name="connsiteX7" fmla="*/ 315313 w 5328989"/>
              <a:gd name="connsiteY7" fmla="*/ 466510 h 5068436"/>
              <a:gd name="connsiteX8" fmla="*/ 589633 w 5328989"/>
              <a:gd name="connsiteY8" fmla="*/ 375070 h 5068436"/>
              <a:gd name="connsiteX9" fmla="*/ 1378303 w 5328989"/>
              <a:gd name="connsiteY9" fmla="*/ 386500 h 5068436"/>
              <a:gd name="connsiteX10" fmla="*/ 1652623 w 5328989"/>
              <a:gd name="connsiteY10" fmla="*/ 397930 h 5068436"/>
              <a:gd name="connsiteX11" fmla="*/ 1926943 w 5328989"/>
              <a:gd name="connsiteY11" fmla="*/ 546520 h 5068436"/>
              <a:gd name="connsiteX12" fmla="*/ 2258413 w 5328989"/>
              <a:gd name="connsiteY12" fmla="*/ 546520 h 5068436"/>
              <a:gd name="connsiteX13" fmla="*/ 2624173 w 5328989"/>
              <a:gd name="connsiteY13" fmla="*/ 489370 h 5068436"/>
              <a:gd name="connsiteX14" fmla="*/ 3035653 w 5328989"/>
              <a:gd name="connsiteY14" fmla="*/ 592240 h 5068436"/>
              <a:gd name="connsiteX15" fmla="*/ 3138523 w 5328989"/>
              <a:gd name="connsiteY15" fmla="*/ 603670 h 5068436"/>
              <a:gd name="connsiteX16" fmla="*/ 3812893 w 5328989"/>
              <a:gd name="connsiteY16" fmla="*/ 592240 h 5068436"/>
              <a:gd name="connsiteX17" fmla="*/ 4384393 w 5328989"/>
              <a:gd name="connsiteY17" fmla="*/ 397930 h 5068436"/>
              <a:gd name="connsiteX18" fmla="*/ 4430113 w 5328989"/>
              <a:gd name="connsiteY18" fmla="*/ 237910 h 5068436"/>
              <a:gd name="connsiteX19" fmla="*/ 5275933 w 5328989"/>
              <a:gd name="connsiteY19" fmla="*/ 3701200 h 5068436"/>
              <a:gd name="connsiteX20" fmla="*/ 2692753 w 5328989"/>
              <a:gd name="connsiteY20" fmla="*/ 4947070 h 5068436"/>
              <a:gd name="connsiteX0" fmla="*/ 2692753 w 5328989"/>
              <a:gd name="connsiteY0" fmla="*/ 4947070 h 5068436"/>
              <a:gd name="connsiteX1" fmla="*/ 1378303 w 5328989"/>
              <a:gd name="connsiteY1" fmla="*/ 4947070 h 5068436"/>
              <a:gd name="connsiteX2" fmla="*/ 612493 w 5328989"/>
              <a:gd name="connsiteY2" fmla="*/ 4295560 h 5068436"/>
              <a:gd name="connsiteX3" fmla="*/ 498193 w 5328989"/>
              <a:gd name="connsiteY3" fmla="*/ 2981110 h 5068436"/>
              <a:gd name="connsiteX4" fmla="*/ 40993 w 5328989"/>
              <a:gd name="connsiteY4" fmla="*/ 2466760 h 5068436"/>
              <a:gd name="connsiteX5" fmla="*/ 98143 w 5328989"/>
              <a:gd name="connsiteY5" fmla="*/ 1049440 h 5068436"/>
              <a:gd name="connsiteX6" fmla="*/ 6703 w 5328989"/>
              <a:gd name="connsiteY6" fmla="*/ 649390 h 5068436"/>
              <a:gd name="connsiteX7" fmla="*/ 315313 w 5328989"/>
              <a:gd name="connsiteY7" fmla="*/ 466510 h 5068436"/>
              <a:gd name="connsiteX8" fmla="*/ 589633 w 5328989"/>
              <a:gd name="connsiteY8" fmla="*/ 375070 h 5068436"/>
              <a:gd name="connsiteX9" fmla="*/ 1378303 w 5328989"/>
              <a:gd name="connsiteY9" fmla="*/ 386500 h 5068436"/>
              <a:gd name="connsiteX10" fmla="*/ 1652623 w 5328989"/>
              <a:gd name="connsiteY10" fmla="*/ 397930 h 5068436"/>
              <a:gd name="connsiteX11" fmla="*/ 1926943 w 5328989"/>
              <a:gd name="connsiteY11" fmla="*/ 546520 h 5068436"/>
              <a:gd name="connsiteX12" fmla="*/ 2258413 w 5328989"/>
              <a:gd name="connsiteY12" fmla="*/ 546520 h 5068436"/>
              <a:gd name="connsiteX13" fmla="*/ 2624173 w 5328989"/>
              <a:gd name="connsiteY13" fmla="*/ 489370 h 5068436"/>
              <a:gd name="connsiteX14" fmla="*/ 3035653 w 5328989"/>
              <a:gd name="connsiteY14" fmla="*/ 592240 h 5068436"/>
              <a:gd name="connsiteX15" fmla="*/ 3161383 w 5328989"/>
              <a:gd name="connsiteY15" fmla="*/ 775120 h 5068436"/>
              <a:gd name="connsiteX16" fmla="*/ 3812893 w 5328989"/>
              <a:gd name="connsiteY16" fmla="*/ 592240 h 5068436"/>
              <a:gd name="connsiteX17" fmla="*/ 4384393 w 5328989"/>
              <a:gd name="connsiteY17" fmla="*/ 397930 h 5068436"/>
              <a:gd name="connsiteX18" fmla="*/ 4430113 w 5328989"/>
              <a:gd name="connsiteY18" fmla="*/ 237910 h 5068436"/>
              <a:gd name="connsiteX19" fmla="*/ 5275933 w 5328989"/>
              <a:gd name="connsiteY19" fmla="*/ 3701200 h 5068436"/>
              <a:gd name="connsiteX20" fmla="*/ 2692753 w 5328989"/>
              <a:gd name="connsiteY20" fmla="*/ 4947070 h 5068436"/>
              <a:gd name="connsiteX0" fmla="*/ 2692753 w 5328989"/>
              <a:gd name="connsiteY0" fmla="*/ 4947070 h 5068436"/>
              <a:gd name="connsiteX1" fmla="*/ 1378303 w 5328989"/>
              <a:gd name="connsiteY1" fmla="*/ 4947070 h 5068436"/>
              <a:gd name="connsiteX2" fmla="*/ 612493 w 5328989"/>
              <a:gd name="connsiteY2" fmla="*/ 4295560 h 5068436"/>
              <a:gd name="connsiteX3" fmla="*/ 498193 w 5328989"/>
              <a:gd name="connsiteY3" fmla="*/ 2981110 h 5068436"/>
              <a:gd name="connsiteX4" fmla="*/ 40993 w 5328989"/>
              <a:gd name="connsiteY4" fmla="*/ 2466760 h 5068436"/>
              <a:gd name="connsiteX5" fmla="*/ 98143 w 5328989"/>
              <a:gd name="connsiteY5" fmla="*/ 1049440 h 5068436"/>
              <a:gd name="connsiteX6" fmla="*/ 6703 w 5328989"/>
              <a:gd name="connsiteY6" fmla="*/ 649390 h 5068436"/>
              <a:gd name="connsiteX7" fmla="*/ 315313 w 5328989"/>
              <a:gd name="connsiteY7" fmla="*/ 466510 h 5068436"/>
              <a:gd name="connsiteX8" fmla="*/ 589633 w 5328989"/>
              <a:gd name="connsiteY8" fmla="*/ 375070 h 5068436"/>
              <a:gd name="connsiteX9" fmla="*/ 1378303 w 5328989"/>
              <a:gd name="connsiteY9" fmla="*/ 386500 h 5068436"/>
              <a:gd name="connsiteX10" fmla="*/ 1652623 w 5328989"/>
              <a:gd name="connsiteY10" fmla="*/ 397930 h 5068436"/>
              <a:gd name="connsiteX11" fmla="*/ 1926943 w 5328989"/>
              <a:gd name="connsiteY11" fmla="*/ 546520 h 5068436"/>
              <a:gd name="connsiteX12" fmla="*/ 2258413 w 5328989"/>
              <a:gd name="connsiteY12" fmla="*/ 546520 h 5068436"/>
              <a:gd name="connsiteX13" fmla="*/ 2624173 w 5328989"/>
              <a:gd name="connsiteY13" fmla="*/ 489370 h 5068436"/>
              <a:gd name="connsiteX14" fmla="*/ 2841343 w 5328989"/>
              <a:gd name="connsiteY14" fmla="*/ 695110 h 5068436"/>
              <a:gd name="connsiteX15" fmla="*/ 3161383 w 5328989"/>
              <a:gd name="connsiteY15" fmla="*/ 775120 h 5068436"/>
              <a:gd name="connsiteX16" fmla="*/ 3812893 w 5328989"/>
              <a:gd name="connsiteY16" fmla="*/ 592240 h 5068436"/>
              <a:gd name="connsiteX17" fmla="*/ 4384393 w 5328989"/>
              <a:gd name="connsiteY17" fmla="*/ 397930 h 5068436"/>
              <a:gd name="connsiteX18" fmla="*/ 4430113 w 5328989"/>
              <a:gd name="connsiteY18" fmla="*/ 237910 h 5068436"/>
              <a:gd name="connsiteX19" fmla="*/ 5275933 w 5328989"/>
              <a:gd name="connsiteY19" fmla="*/ 3701200 h 5068436"/>
              <a:gd name="connsiteX20" fmla="*/ 2692753 w 5328989"/>
              <a:gd name="connsiteY20" fmla="*/ 4947070 h 5068436"/>
              <a:gd name="connsiteX0" fmla="*/ 2692753 w 5328989"/>
              <a:gd name="connsiteY0" fmla="*/ 4947070 h 5068436"/>
              <a:gd name="connsiteX1" fmla="*/ 1378303 w 5328989"/>
              <a:gd name="connsiteY1" fmla="*/ 4947070 h 5068436"/>
              <a:gd name="connsiteX2" fmla="*/ 612493 w 5328989"/>
              <a:gd name="connsiteY2" fmla="*/ 4295560 h 5068436"/>
              <a:gd name="connsiteX3" fmla="*/ 498193 w 5328989"/>
              <a:gd name="connsiteY3" fmla="*/ 2981110 h 5068436"/>
              <a:gd name="connsiteX4" fmla="*/ 40993 w 5328989"/>
              <a:gd name="connsiteY4" fmla="*/ 2466760 h 5068436"/>
              <a:gd name="connsiteX5" fmla="*/ 98143 w 5328989"/>
              <a:gd name="connsiteY5" fmla="*/ 1049440 h 5068436"/>
              <a:gd name="connsiteX6" fmla="*/ 6703 w 5328989"/>
              <a:gd name="connsiteY6" fmla="*/ 649390 h 5068436"/>
              <a:gd name="connsiteX7" fmla="*/ 315313 w 5328989"/>
              <a:gd name="connsiteY7" fmla="*/ 466510 h 5068436"/>
              <a:gd name="connsiteX8" fmla="*/ 589633 w 5328989"/>
              <a:gd name="connsiteY8" fmla="*/ 375070 h 5068436"/>
              <a:gd name="connsiteX9" fmla="*/ 1378303 w 5328989"/>
              <a:gd name="connsiteY9" fmla="*/ 386500 h 5068436"/>
              <a:gd name="connsiteX10" fmla="*/ 1652623 w 5328989"/>
              <a:gd name="connsiteY10" fmla="*/ 397930 h 5068436"/>
              <a:gd name="connsiteX11" fmla="*/ 1926943 w 5328989"/>
              <a:gd name="connsiteY11" fmla="*/ 546520 h 5068436"/>
              <a:gd name="connsiteX12" fmla="*/ 2258413 w 5328989"/>
              <a:gd name="connsiteY12" fmla="*/ 546520 h 5068436"/>
              <a:gd name="connsiteX13" fmla="*/ 2498443 w 5328989"/>
              <a:gd name="connsiteY13" fmla="*/ 717970 h 5068436"/>
              <a:gd name="connsiteX14" fmla="*/ 2841343 w 5328989"/>
              <a:gd name="connsiteY14" fmla="*/ 695110 h 5068436"/>
              <a:gd name="connsiteX15" fmla="*/ 3161383 w 5328989"/>
              <a:gd name="connsiteY15" fmla="*/ 775120 h 5068436"/>
              <a:gd name="connsiteX16" fmla="*/ 3812893 w 5328989"/>
              <a:gd name="connsiteY16" fmla="*/ 592240 h 5068436"/>
              <a:gd name="connsiteX17" fmla="*/ 4384393 w 5328989"/>
              <a:gd name="connsiteY17" fmla="*/ 397930 h 5068436"/>
              <a:gd name="connsiteX18" fmla="*/ 4430113 w 5328989"/>
              <a:gd name="connsiteY18" fmla="*/ 237910 h 5068436"/>
              <a:gd name="connsiteX19" fmla="*/ 5275933 w 5328989"/>
              <a:gd name="connsiteY19" fmla="*/ 3701200 h 5068436"/>
              <a:gd name="connsiteX20" fmla="*/ 2692753 w 5328989"/>
              <a:gd name="connsiteY20" fmla="*/ 4947070 h 5068436"/>
              <a:gd name="connsiteX0" fmla="*/ 2692753 w 5328989"/>
              <a:gd name="connsiteY0" fmla="*/ 4953171 h 5074537"/>
              <a:gd name="connsiteX1" fmla="*/ 1378303 w 5328989"/>
              <a:gd name="connsiteY1" fmla="*/ 4953171 h 5074537"/>
              <a:gd name="connsiteX2" fmla="*/ 612493 w 5328989"/>
              <a:gd name="connsiteY2" fmla="*/ 4301661 h 5074537"/>
              <a:gd name="connsiteX3" fmla="*/ 498193 w 5328989"/>
              <a:gd name="connsiteY3" fmla="*/ 2987211 h 5074537"/>
              <a:gd name="connsiteX4" fmla="*/ 40993 w 5328989"/>
              <a:gd name="connsiteY4" fmla="*/ 2472861 h 5074537"/>
              <a:gd name="connsiteX5" fmla="*/ 98143 w 5328989"/>
              <a:gd name="connsiteY5" fmla="*/ 1055541 h 5074537"/>
              <a:gd name="connsiteX6" fmla="*/ 6703 w 5328989"/>
              <a:gd name="connsiteY6" fmla="*/ 655491 h 5074537"/>
              <a:gd name="connsiteX7" fmla="*/ 315313 w 5328989"/>
              <a:gd name="connsiteY7" fmla="*/ 472611 h 5074537"/>
              <a:gd name="connsiteX8" fmla="*/ 589633 w 5328989"/>
              <a:gd name="connsiteY8" fmla="*/ 381171 h 5074537"/>
              <a:gd name="connsiteX9" fmla="*/ 1378303 w 5328989"/>
              <a:gd name="connsiteY9" fmla="*/ 392601 h 5074537"/>
              <a:gd name="connsiteX10" fmla="*/ 1652623 w 5328989"/>
              <a:gd name="connsiteY10" fmla="*/ 404031 h 5074537"/>
              <a:gd name="connsiteX11" fmla="*/ 1926943 w 5328989"/>
              <a:gd name="connsiteY11" fmla="*/ 552621 h 5074537"/>
              <a:gd name="connsiteX12" fmla="*/ 2258413 w 5328989"/>
              <a:gd name="connsiteY12" fmla="*/ 552621 h 5074537"/>
              <a:gd name="connsiteX13" fmla="*/ 2498443 w 5328989"/>
              <a:gd name="connsiteY13" fmla="*/ 724071 h 5074537"/>
              <a:gd name="connsiteX14" fmla="*/ 2841343 w 5328989"/>
              <a:gd name="connsiteY14" fmla="*/ 701211 h 5074537"/>
              <a:gd name="connsiteX15" fmla="*/ 3161383 w 5328989"/>
              <a:gd name="connsiteY15" fmla="*/ 781221 h 5074537"/>
              <a:gd name="connsiteX16" fmla="*/ 3812893 w 5328989"/>
              <a:gd name="connsiteY16" fmla="*/ 792651 h 5074537"/>
              <a:gd name="connsiteX17" fmla="*/ 4384393 w 5328989"/>
              <a:gd name="connsiteY17" fmla="*/ 404031 h 5074537"/>
              <a:gd name="connsiteX18" fmla="*/ 4430113 w 5328989"/>
              <a:gd name="connsiteY18" fmla="*/ 244011 h 5074537"/>
              <a:gd name="connsiteX19" fmla="*/ 5275933 w 5328989"/>
              <a:gd name="connsiteY19" fmla="*/ 3707301 h 5074537"/>
              <a:gd name="connsiteX20" fmla="*/ 2692753 w 5328989"/>
              <a:gd name="connsiteY20" fmla="*/ 4953171 h 5074537"/>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376130 h 5069496"/>
              <a:gd name="connsiteX9" fmla="*/ 1378303 w 5328989"/>
              <a:gd name="connsiteY9" fmla="*/ 387560 h 5069496"/>
              <a:gd name="connsiteX10" fmla="*/ 1652623 w 5328989"/>
              <a:gd name="connsiteY10" fmla="*/ 398990 h 5069496"/>
              <a:gd name="connsiteX11" fmla="*/ 1926943 w 5328989"/>
              <a:gd name="connsiteY11" fmla="*/ 547580 h 5069496"/>
              <a:gd name="connsiteX12" fmla="*/ 2258413 w 5328989"/>
              <a:gd name="connsiteY12" fmla="*/ 54758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376130 h 5069496"/>
              <a:gd name="connsiteX9" fmla="*/ 1378303 w 5328989"/>
              <a:gd name="connsiteY9" fmla="*/ 387560 h 5069496"/>
              <a:gd name="connsiteX10" fmla="*/ 1652623 w 5328989"/>
              <a:gd name="connsiteY10" fmla="*/ 398990 h 5069496"/>
              <a:gd name="connsiteX11" fmla="*/ 1926943 w 5328989"/>
              <a:gd name="connsiteY11" fmla="*/ 547580 h 5069496"/>
              <a:gd name="connsiteX12" fmla="*/ 2144113 w 5328989"/>
              <a:gd name="connsiteY12" fmla="*/ 77618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376130 h 5069496"/>
              <a:gd name="connsiteX9" fmla="*/ 1378303 w 5328989"/>
              <a:gd name="connsiteY9" fmla="*/ 387560 h 5069496"/>
              <a:gd name="connsiteX10" fmla="*/ 1652623 w 5328989"/>
              <a:gd name="connsiteY10" fmla="*/ 398990 h 5069496"/>
              <a:gd name="connsiteX11" fmla="*/ 1926943 w 5328989"/>
              <a:gd name="connsiteY11" fmla="*/ 54758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376130 h 5069496"/>
              <a:gd name="connsiteX9" fmla="*/ 1378303 w 5328989"/>
              <a:gd name="connsiteY9" fmla="*/ 387560 h 5069496"/>
              <a:gd name="connsiteX10" fmla="*/ 1652623 w 5328989"/>
              <a:gd name="connsiteY10" fmla="*/ 398990 h 5069496"/>
              <a:gd name="connsiteX11" fmla="*/ 1789783 w 5328989"/>
              <a:gd name="connsiteY11" fmla="*/ 67331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581870 h 5069496"/>
              <a:gd name="connsiteX9" fmla="*/ 1378303 w 5328989"/>
              <a:gd name="connsiteY9" fmla="*/ 387560 h 5069496"/>
              <a:gd name="connsiteX10" fmla="*/ 1652623 w 5328989"/>
              <a:gd name="connsiteY10" fmla="*/ 398990 h 5069496"/>
              <a:gd name="connsiteX11" fmla="*/ 1789783 w 5328989"/>
              <a:gd name="connsiteY11" fmla="*/ 67331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581870 h 5069496"/>
              <a:gd name="connsiteX9" fmla="*/ 1264003 w 5328989"/>
              <a:gd name="connsiteY9" fmla="*/ 559010 h 5069496"/>
              <a:gd name="connsiteX10" fmla="*/ 1652623 w 5328989"/>
              <a:gd name="connsiteY10" fmla="*/ 398990 h 5069496"/>
              <a:gd name="connsiteX11" fmla="*/ 1789783 w 5328989"/>
              <a:gd name="connsiteY11" fmla="*/ 67331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467570 h 5069496"/>
              <a:gd name="connsiteX8" fmla="*/ 589633 w 5328989"/>
              <a:gd name="connsiteY8" fmla="*/ 581870 h 5069496"/>
              <a:gd name="connsiteX9" fmla="*/ 1264003 w 5328989"/>
              <a:gd name="connsiteY9" fmla="*/ 559010 h 5069496"/>
              <a:gd name="connsiteX10" fmla="*/ 1561183 w 5328989"/>
              <a:gd name="connsiteY10" fmla="*/ 547580 h 5069496"/>
              <a:gd name="connsiteX11" fmla="*/ 1789783 w 5328989"/>
              <a:gd name="connsiteY11" fmla="*/ 67331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604730 h 5069496"/>
              <a:gd name="connsiteX8" fmla="*/ 589633 w 5328989"/>
              <a:gd name="connsiteY8" fmla="*/ 581870 h 5069496"/>
              <a:gd name="connsiteX9" fmla="*/ 1264003 w 5328989"/>
              <a:gd name="connsiteY9" fmla="*/ 559010 h 5069496"/>
              <a:gd name="connsiteX10" fmla="*/ 1561183 w 5328989"/>
              <a:gd name="connsiteY10" fmla="*/ 547580 h 5069496"/>
              <a:gd name="connsiteX11" fmla="*/ 1789783 w 5328989"/>
              <a:gd name="connsiteY11" fmla="*/ 67331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604730 h 5069496"/>
              <a:gd name="connsiteX8" fmla="*/ 589633 w 5328989"/>
              <a:gd name="connsiteY8" fmla="*/ 581870 h 5069496"/>
              <a:gd name="connsiteX9" fmla="*/ 1264003 w 5328989"/>
              <a:gd name="connsiteY9" fmla="*/ 559010 h 5069496"/>
              <a:gd name="connsiteX10" fmla="*/ 1561183 w 5328989"/>
              <a:gd name="connsiteY10" fmla="*/ 547580 h 5069496"/>
              <a:gd name="connsiteX11" fmla="*/ 1801213 w 5328989"/>
              <a:gd name="connsiteY11" fmla="*/ 58187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604730 h 5069496"/>
              <a:gd name="connsiteX8" fmla="*/ 589633 w 5328989"/>
              <a:gd name="connsiteY8" fmla="*/ 581870 h 5069496"/>
              <a:gd name="connsiteX9" fmla="*/ 1183993 w 5328989"/>
              <a:gd name="connsiteY9" fmla="*/ 501860 h 5069496"/>
              <a:gd name="connsiteX10" fmla="*/ 1561183 w 5328989"/>
              <a:gd name="connsiteY10" fmla="*/ 547580 h 5069496"/>
              <a:gd name="connsiteX11" fmla="*/ 1801213 w 5328989"/>
              <a:gd name="connsiteY11" fmla="*/ 58187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92753 w 5328989"/>
              <a:gd name="connsiteY0" fmla="*/ 4948130 h 5069496"/>
              <a:gd name="connsiteX1" fmla="*/ 1378303 w 5328989"/>
              <a:gd name="connsiteY1" fmla="*/ 4948130 h 5069496"/>
              <a:gd name="connsiteX2" fmla="*/ 612493 w 5328989"/>
              <a:gd name="connsiteY2" fmla="*/ 4296620 h 5069496"/>
              <a:gd name="connsiteX3" fmla="*/ 498193 w 5328989"/>
              <a:gd name="connsiteY3" fmla="*/ 2982170 h 5069496"/>
              <a:gd name="connsiteX4" fmla="*/ 40993 w 5328989"/>
              <a:gd name="connsiteY4" fmla="*/ 2467820 h 5069496"/>
              <a:gd name="connsiteX5" fmla="*/ 98143 w 5328989"/>
              <a:gd name="connsiteY5" fmla="*/ 1050500 h 5069496"/>
              <a:gd name="connsiteX6" fmla="*/ 6703 w 5328989"/>
              <a:gd name="connsiteY6" fmla="*/ 650450 h 5069496"/>
              <a:gd name="connsiteX7" fmla="*/ 315313 w 5328989"/>
              <a:gd name="connsiteY7" fmla="*/ 604730 h 5069496"/>
              <a:gd name="connsiteX8" fmla="*/ 578203 w 5328989"/>
              <a:gd name="connsiteY8" fmla="*/ 467570 h 5069496"/>
              <a:gd name="connsiteX9" fmla="*/ 1183993 w 5328989"/>
              <a:gd name="connsiteY9" fmla="*/ 501860 h 5069496"/>
              <a:gd name="connsiteX10" fmla="*/ 1561183 w 5328989"/>
              <a:gd name="connsiteY10" fmla="*/ 547580 h 5069496"/>
              <a:gd name="connsiteX11" fmla="*/ 1801213 w 5328989"/>
              <a:gd name="connsiteY11" fmla="*/ 581870 h 5069496"/>
              <a:gd name="connsiteX12" fmla="*/ 2178403 w 5328989"/>
              <a:gd name="connsiteY12" fmla="*/ 707600 h 5069496"/>
              <a:gd name="connsiteX13" fmla="*/ 2498443 w 5328989"/>
              <a:gd name="connsiteY13" fmla="*/ 719030 h 5069496"/>
              <a:gd name="connsiteX14" fmla="*/ 2841343 w 5328989"/>
              <a:gd name="connsiteY14" fmla="*/ 696170 h 5069496"/>
              <a:gd name="connsiteX15" fmla="*/ 3161383 w 5328989"/>
              <a:gd name="connsiteY15" fmla="*/ 776180 h 5069496"/>
              <a:gd name="connsiteX16" fmla="*/ 3801463 w 5328989"/>
              <a:gd name="connsiteY16" fmla="*/ 627590 h 5069496"/>
              <a:gd name="connsiteX17" fmla="*/ 4384393 w 5328989"/>
              <a:gd name="connsiteY17" fmla="*/ 398990 h 5069496"/>
              <a:gd name="connsiteX18" fmla="*/ 4430113 w 5328989"/>
              <a:gd name="connsiteY18" fmla="*/ 238970 h 5069496"/>
              <a:gd name="connsiteX19" fmla="*/ 5275933 w 5328989"/>
              <a:gd name="connsiteY19" fmla="*/ 3702260 h 5069496"/>
              <a:gd name="connsiteX20" fmla="*/ 2692753 w 5328989"/>
              <a:gd name="connsiteY20" fmla="*/ 4948130 h 5069496"/>
              <a:gd name="connsiteX0" fmla="*/ 2689208 w 5325444"/>
              <a:gd name="connsiteY0" fmla="*/ 4948130 h 5069496"/>
              <a:gd name="connsiteX1" fmla="*/ 1374758 w 5325444"/>
              <a:gd name="connsiteY1" fmla="*/ 4948130 h 5069496"/>
              <a:gd name="connsiteX2" fmla="*/ 608948 w 5325444"/>
              <a:gd name="connsiteY2" fmla="*/ 4296620 h 5069496"/>
              <a:gd name="connsiteX3" fmla="*/ 494648 w 5325444"/>
              <a:gd name="connsiteY3" fmla="*/ 2982170 h 5069496"/>
              <a:gd name="connsiteX4" fmla="*/ 37448 w 5325444"/>
              <a:gd name="connsiteY4" fmla="*/ 2467820 h 5069496"/>
              <a:gd name="connsiteX5" fmla="*/ 94598 w 5325444"/>
              <a:gd name="connsiteY5" fmla="*/ 1050500 h 5069496"/>
              <a:gd name="connsiteX6" fmla="*/ 3158 w 5325444"/>
              <a:gd name="connsiteY6" fmla="*/ 650450 h 5069496"/>
              <a:gd name="connsiteX7" fmla="*/ 231758 w 5325444"/>
              <a:gd name="connsiteY7" fmla="*/ 536150 h 5069496"/>
              <a:gd name="connsiteX8" fmla="*/ 574658 w 5325444"/>
              <a:gd name="connsiteY8" fmla="*/ 467570 h 5069496"/>
              <a:gd name="connsiteX9" fmla="*/ 1180448 w 5325444"/>
              <a:gd name="connsiteY9" fmla="*/ 501860 h 5069496"/>
              <a:gd name="connsiteX10" fmla="*/ 1557638 w 5325444"/>
              <a:gd name="connsiteY10" fmla="*/ 547580 h 5069496"/>
              <a:gd name="connsiteX11" fmla="*/ 1797668 w 5325444"/>
              <a:gd name="connsiteY11" fmla="*/ 581870 h 5069496"/>
              <a:gd name="connsiteX12" fmla="*/ 2174858 w 5325444"/>
              <a:gd name="connsiteY12" fmla="*/ 707600 h 5069496"/>
              <a:gd name="connsiteX13" fmla="*/ 2494898 w 5325444"/>
              <a:gd name="connsiteY13" fmla="*/ 719030 h 5069496"/>
              <a:gd name="connsiteX14" fmla="*/ 2837798 w 5325444"/>
              <a:gd name="connsiteY14" fmla="*/ 696170 h 5069496"/>
              <a:gd name="connsiteX15" fmla="*/ 3157838 w 5325444"/>
              <a:gd name="connsiteY15" fmla="*/ 776180 h 5069496"/>
              <a:gd name="connsiteX16" fmla="*/ 3797918 w 5325444"/>
              <a:gd name="connsiteY16" fmla="*/ 627590 h 5069496"/>
              <a:gd name="connsiteX17" fmla="*/ 4380848 w 5325444"/>
              <a:gd name="connsiteY17" fmla="*/ 398990 h 5069496"/>
              <a:gd name="connsiteX18" fmla="*/ 4426568 w 5325444"/>
              <a:gd name="connsiteY18" fmla="*/ 238970 h 5069496"/>
              <a:gd name="connsiteX19" fmla="*/ 5272388 w 5325444"/>
              <a:gd name="connsiteY19" fmla="*/ 3702260 h 5069496"/>
              <a:gd name="connsiteX20" fmla="*/ 2689208 w 5325444"/>
              <a:gd name="connsiteY20" fmla="*/ 4948130 h 5069496"/>
              <a:gd name="connsiteX0" fmla="*/ 2689208 w 5325444"/>
              <a:gd name="connsiteY0" fmla="*/ 4936576 h 5057942"/>
              <a:gd name="connsiteX1" fmla="*/ 1374758 w 5325444"/>
              <a:gd name="connsiteY1" fmla="*/ 4936576 h 5057942"/>
              <a:gd name="connsiteX2" fmla="*/ 608948 w 5325444"/>
              <a:gd name="connsiteY2" fmla="*/ 4285066 h 5057942"/>
              <a:gd name="connsiteX3" fmla="*/ 494648 w 5325444"/>
              <a:gd name="connsiteY3" fmla="*/ 2970616 h 5057942"/>
              <a:gd name="connsiteX4" fmla="*/ 37448 w 5325444"/>
              <a:gd name="connsiteY4" fmla="*/ 2456266 h 5057942"/>
              <a:gd name="connsiteX5" fmla="*/ 94598 w 5325444"/>
              <a:gd name="connsiteY5" fmla="*/ 1038946 h 5057942"/>
              <a:gd name="connsiteX6" fmla="*/ 3158 w 5325444"/>
              <a:gd name="connsiteY6" fmla="*/ 638896 h 5057942"/>
              <a:gd name="connsiteX7" fmla="*/ 231758 w 5325444"/>
              <a:gd name="connsiteY7" fmla="*/ 524596 h 5057942"/>
              <a:gd name="connsiteX8" fmla="*/ 574658 w 5325444"/>
              <a:gd name="connsiteY8" fmla="*/ 456016 h 5057942"/>
              <a:gd name="connsiteX9" fmla="*/ 1180448 w 5325444"/>
              <a:gd name="connsiteY9" fmla="*/ 490306 h 5057942"/>
              <a:gd name="connsiteX10" fmla="*/ 1557638 w 5325444"/>
              <a:gd name="connsiteY10" fmla="*/ 536026 h 5057942"/>
              <a:gd name="connsiteX11" fmla="*/ 1797668 w 5325444"/>
              <a:gd name="connsiteY11" fmla="*/ 570316 h 5057942"/>
              <a:gd name="connsiteX12" fmla="*/ 2174858 w 5325444"/>
              <a:gd name="connsiteY12" fmla="*/ 696046 h 5057942"/>
              <a:gd name="connsiteX13" fmla="*/ 2494898 w 5325444"/>
              <a:gd name="connsiteY13" fmla="*/ 707476 h 5057942"/>
              <a:gd name="connsiteX14" fmla="*/ 2837798 w 5325444"/>
              <a:gd name="connsiteY14" fmla="*/ 684616 h 5057942"/>
              <a:gd name="connsiteX15" fmla="*/ 3157838 w 5325444"/>
              <a:gd name="connsiteY15" fmla="*/ 764626 h 5057942"/>
              <a:gd name="connsiteX16" fmla="*/ 3797918 w 5325444"/>
              <a:gd name="connsiteY16" fmla="*/ 616036 h 5057942"/>
              <a:gd name="connsiteX17" fmla="*/ 4220828 w 5325444"/>
              <a:gd name="connsiteY17" fmla="*/ 444586 h 5057942"/>
              <a:gd name="connsiteX18" fmla="*/ 4426568 w 5325444"/>
              <a:gd name="connsiteY18" fmla="*/ 227416 h 5057942"/>
              <a:gd name="connsiteX19" fmla="*/ 5272388 w 5325444"/>
              <a:gd name="connsiteY19" fmla="*/ 3690706 h 5057942"/>
              <a:gd name="connsiteX20" fmla="*/ 2689208 w 5325444"/>
              <a:gd name="connsiteY20" fmla="*/ 4936576 h 505794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74858 w 5325444"/>
              <a:gd name="connsiteY12" fmla="*/ 694496 h 5056392"/>
              <a:gd name="connsiteX13" fmla="*/ 2494898 w 5325444"/>
              <a:gd name="connsiteY13" fmla="*/ 705926 h 5056392"/>
              <a:gd name="connsiteX14" fmla="*/ 2837798 w 5325444"/>
              <a:gd name="connsiteY14" fmla="*/ 683066 h 5056392"/>
              <a:gd name="connsiteX15" fmla="*/ 3157838 w 5325444"/>
              <a:gd name="connsiteY15" fmla="*/ 763076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74858 w 5325444"/>
              <a:gd name="connsiteY12" fmla="*/ 694496 h 5056392"/>
              <a:gd name="connsiteX13" fmla="*/ 2494898 w 5325444"/>
              <a:gd name="connsiteY13" fmla="*/ 705926 h 5056392"/>
              <a:gd name="connsiteX14" fmla="*/ 2837798 w 5325444"/>
              <a:gd name="connsiteY14" fmla="*/ 683066 h 5056392"/>
              <a:gd name="connsiteX15" fmla="*/ 3157838 w 5325444"/>
              <a:gd name="connsiteY15" fmla="*/ 763076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74858 w 5325444"/>
              <a:gd name="connsiteY12" fmla="*/ 694496 h 5056392"/>
              <a:gd name="connsiteX13" fmla="*/ 2494898 w 5325444"/>
              <a:gd name="connsiteY13" fmla="*/ 705926 h 5056392"/>
              <a:gd name="connsiteX14" fmla="*/ 2792078 w 5325444"/>
              <a:gd name="connsiteY14" fmla="*/ 737930 h 5056392"/>
              <a:gd name="connsiteX15" fmla="*/ 3157838 w 5325444"/>
              <a:gd name="connsiteY15" fmla="*/ 763076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29138 w 5325444"/>
              <a:gd name="connsiteY12" fmla="*/ 657920 h 5056392"/>
              <a:gd name="connsiteX13" fmla="*/ 2494898 w 5325444"/>
              <a:gd name="connsiteY13" fmla="*/ 705926 h 5056392"/>
              <a:gd name="connsiteX14" fmla="*/ 2792078 w 5325444"/>
              <a:gd name="connsiteY14" fmla="*/ 737930 h 5056392"/>
              <a:gd name="connsiteX15" fmla="*/ 3157838 w 5325444"/>
              <a:gd name="connsiteY15" fmla="*/ 763076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29138 w 5325444"/>
              <a:gd name="connsiteY12" fmla="*/ 657920 h 5056392"/>
              <a:gd name="connsiteX13" fmla="*/ 2494898 w 5325444"/>
              <a:gd name="connsiteY13" fmla="*/ 705926 h 5056392"/>
              <a:gd name="connsiteX14" fmla="*/ 2792078 w 5325444"/>
              <a:gd name="connsiteY14" fmla="*/ 737930 h 5056392"/>
              <a:gd name="connsiteX15" fmla="*/ 3148694 w 5325444"/>
              <a:gd name="connsiteY15" fmla="*/ 836228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29138 w 5325444"/>
              <a:gd name="connsiteY12" fmla="*/ 657920 h 5056392"/>
              <a:gd name="connsiteX13" fmla="*/ 2494898 w 5325444"/>
              <a:gd name="connsiteY13" fmla="*/ 705926 h 5056392"/>
              <a:gd name="connsiteX14" fmla="*/ 2737214 w 5325444"/>
              <a:gd name="connsiteY14" fmla="*/ 765362 h 5056392"/>
              <a:gd name="connsiteX15" fmla="*/ 3148694 w 5325444"/>
              <a:gd name="connsiteY15" fmla="*/ 836228 h 5056392"/>
              <a:gd name="connsiteX16" fmla="*/ 3852782 w 5325444"/>
              <a:gd name="connsiteY16" fmla="*/ 559622 h 5056392"/>
              <a:gd name="connsiteX17" fmla="*/ 4220828 w 5325444"/>
              <a:gd name="connsiteY17" fmla="*/ 443036 h 5056392"/>
              <a:gd name="connsiteX18" fmla="*/ 4426568 w 5325444"/>
              <a:gd name="connsiteY18" fmla="*/ 225866 h 5056392"/>
              <a:gd name="connsiteX19" fmla="*/ 5272388 w 5325444"/>
              <a:gd name="connsiteY19" fmla="*/ 3689156 h 5056392"/>
              <a:gd name="connsiteX20" fmla="*/ 2689208 w 5325444"/>
              <a:gd name="connsiteY20"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29138 w 5325444"/>
              <a:gd name="connsiteY12" fmla="*/ 657920 h 5056392"/>
              <a:gd name="connsiteX13" fmla="*/ 2737214 w 5325444"/>
              <a:gd name="connsiteY13" fmla="*/ 765362 h 5056392"/>
              <a:gd name="connsiteX14" fmla="*/ 3148694 w 5325444"/>
              <a:gd name="connsiteY14" fmla="*/ 836228 h 5056392"/>
              <a:gd name="connsiteX15" fmla="*/ 3852782 w 5325444"/>
              <a:gd name="connsiteY15" fmla="*/ 559622 h 5056392"/>
              <a:gd name="connsiteX16" fmla="*/ 4220828 w 5325444"/>
              <a:gd name="connsiteY16" fmla="*/ 443036 h 5056392"/>
              <a:gd name="connsiteX17" fmla="*/ 4426568 w 5325444"/>
              <a:gd name="connsiteY17" fmla="*/ 225866 h 5056392"/>
              <a:gd name="connsiteX18" fmla="*/ 5272388 w 5325444"/>
              <a:gd name="connsiteY18" fmla="*/ 3689156 h 5056392"/>
              <a:gd name="connsiteX19" fmla="*/ 2689208 w 5325444"/>
              <a:gd name="connsiteY19" fmla="*/ 4935026 h 5056392"/>
              <a:gd name="connsiteX0" fmla="*/ 2689208 w 5325444"/>
              <a:gd name="connsiteY0" fmla="*/ 4935026 h 5056392"/>
              <a:gd name="connsiteX1" fmla="*/ 1374758 w 5325444"/>
              <a:gd name="connsiteY1" fmla="*/ 4935026 h 5056392"/>
              <a:gd name="connsiteX2" fmla="*/ 608948 w 5325444"/>
              <a:gd name="connsiteY2" fmla="*/ 4283516 h 5056392"/>
              <a:gd name="connsiteX3" fmla="*/ 494648 w 5325444"/>
              <a:gd name="connsiteY3" fmla="*/ 2969066 h 5056392"/>
              <a:gd name="connsiteX4" fmla="*/ 37448 w 5325444"/>
              <a:gd name="connsiteY4" fmla="*/ 2454716 h 5056392"/>
              <a:gd name="connsiteX5" fmla="*/ 94598 w 5325444"/>
              <a:gd name="connsiteY5" fmla="*/ 1037396 h 5056392"/>
              <a:gd name="connsiteX6" fmla="*/ 3158 w 5325444"/>
              <a:gd name="connsiteY6" fmla="*/ 637346 h 5056392"/>
              <a:gd name="connsiteX7" fmla="*/ 231758 w 5325444"/>
              <a:gd name="connsiteY7" fmla="*/ 523046 h 5056392"/>
              <a:gd name="connsiteX8" fmla="*/ 574658 w 5325444"/>
              <a:gd name="connsiteY8" fmla="*/ 454466 h 5056392"/>
              <a:gd name="connsiteX9" fmla="*/ 1180448 w 5325444"/>
              <a:gd name="connsiteY9" fmla="*/ 488756 h 5056392"/>
              <a:gd name="connsiteX10" fmla="*/ 1557638 w 5325444"/>
              <a:gd name="connsiteY10" fmla="*/ 534476 h 5056392"/>
              <a:gd name="connsiteX11" fmla="*/ 1797668 w 5325444"/>
              <a:gd name="connsiteY11" fmla="*/ 568766 h 5056392"/>
              <a:gd name="connsiteX12" fmla="*/ 2129138 w 5325444"/>
              <a:gd name="connsiteY12" fmla="*/ 657920 h 5056392"/>
              <a:gd name="connsiteX13" fmla="*/ 2737214 w 5325444"/>
              <a:gd name="connsiteY13" fmla="*/ 765362 h 5056392"/>
              <a:gd name="connsiteX14" fmla="*/ 3148694 w 5325444"/>
              <a:gd name="connsiteY14" fmla="*/ 836228 h 5056392"/>
              <a:gd name="connsiteX15" fmla="*/ 4220828 w 5325444"/>
              <a:gd name="connsiteY15" fmla="*/ 443036 h 5056392"/>
              <a:gd name="connsiteX16" fmla="*/ 4426568 w 5325444"/>
              <a:gd name="connsiteY16" fmla="*/ 225866 h 5056392"/>
              <a:gd name="connsiteX17" fmla="*/ 5272388 w 5325444"/>
              <a:gd name="connsiteY17" fmla="*/ 3689156 h 5056392"/>
              <a:gd name="connsiteX18" fmla="*/ 2689208 w 5325444"/>
              <a:gd name="connsiteY18" fmla="*/ 4935026 h 505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25444" h="5056392">
                <a:moveTo>
                  <a:pt x="2689208" y="4935026"/>
                </a:moveTo>
                <a:cubicBezTo>
                  <a:pt x="2039603" y="5142671"/>
                  <a:pt x="1721468" y="5043611"/>
                  <a:pt x="1374758" y="4935026"/>
                </a:cubicBezTo>
                <a:cubicBezTo>
                  <a:pt x="1028048" y="4826441"/>
                  <a:pt x="629903" y="4656896"/>
                  <a:pt x="608948" y="4283516"/>
                </a:cubicBezTo>
                <a:cubicBezTo>
                  <a:pt x="587993" y="3910136"/>
                  <a:pt x="669908" y="3273866"/>
                  <a:pt x="494648" y="2969066"/>
                </a:cubicBezTo>
                <a:cubicBezTo>
                  <a:pt x="319388" y="2664266"/>
                  <a:pt x="298433" y="2753801"/>
                  <a:pt x="37448" y="2454716"/>
                </a:cubicBezTo>
                <a:cubicBezTo>
                  <a:pt x="-29227" y="2132771"/>
                  <a:pt x="100313" y="1340291"/>
                  <a:pt x="94598" y="1037396"/>
                </a:cubicBezTo>
                <a:cubicBezTo>
                  <a:pt x="88883" y="734501"/>
                  <a:pt x="-19702" y="723071"/>
                  <a:pt x="3158" y="637346"/>
                </a:cubicBezTo>
                <a:cubicBezTo>
                  <a:pt x="26018" y="551621"/>
                  <a:pt x="136508" y="553526"/>
                  <a:pt x="231758" y="523046"/>
                </a:cubicBezTo>
                <a:cubicBezTo>
                  <a:pt x="327008" y="492566"/>
                  <a:pt x="416543" y="460181"/>
                  <a:pt x="574658" y="454466"/>
                </a:cubicBezTo>
                <a:cubicBezTo>
                  <a:pt x="732773" y="448751"/>
                  <a:pt x="1016618" y="475421"/>
                  <a:pt x="1180448" y="488756"/>
                </a:cubicBezTo>
                <a:cubicBezTo>
                  <a:pt x="1344278" y="502091"/>
                  <a:pt x="1454768" y="521141"/>
                  <a:pt x="1557638" y="534476"/>
                </a:cubicBezTo>
                <a:cubicBezTo>
                  <a:pt x="1660508" y="547811"/>
                  <a:pt x="1702418" y="548192"/>
                  <a:pt x="1797668" y="568766"/>
                </a:cubicBezTo>
                <a:cubicBezTo>
                  <a:pt x="1892918" y="589340"/>
                  <a:pt x="1972547" y="625154"/>
                  <a:pt x="2129138" y="657920"/>
                </a:cubicBezTo>
                <a:cubicBezTo>
                  <a:pt x="2285729" y="690686"/>
                  <a:pt x="2567288" y="735644"/>
                  <a:pt x="2737214" y="765362"/>
                </a:cubicBezTo>
                <a:cubicBezTo>
                  <a:pt x="2907140" y="795080"/>
                  <a:pt x="2901425" y="889949"/>
                  <a:pt x="3148694" y="836228"/>
                </a:cubicBezTo>
                <a:cubicBezTo>
                  <a:pt x="3395963" y="782507"/>
                  <a:pt x="4007849" y="544763"/>
                  <a:pt x="4220828" y="443036"/>
                </a:cubicBezTo>
                <a:cubicBezTo>
                  <a:pt x="4316459" y="387410"/>
                  <a:pt x="4274168" y="-366589"/>
                  <a:pt x="4426568" y="225866"/>
                </a:cubicBezTo>
                <a:cubicBezTo>
                  <a:pt x="4578968" y="818321"/>
                  <a:pt x="5561948" y="2904296"/>
                  <a:pt x="5272388" y="3689156"/>
                </a:cubicBezTo>
                <a:cubicBezTo>
                  <a:pt x="4982828" y="4474016"/>
                  <a:pt x="3338813" y="4727381"/>
                  <a:pt x="2689208" y="493502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a:off x="1978733" y="1205843"/>
            <a:ext cx="5092990" cy="2880465"/>
          </a:xfrm>
          <a:custGeom>
            <a:avLst/>
            <a:gdLst>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732501 w 5218386"/>
              <a:gd name="connsiteY36" fmla="*/ 483882 h 3124199"/>
              <a:gd name="connsiteX37" fmla="*/ 659524 w 5218386"/>
              <a:gd name="connsiteY37" fmla="*/ 1027386 h 3124199"/>
              <a:gd name="connsiteX38" fmla="*/ 28904 w 5218386"/>
              <a:gd name="connsiteY38"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22335 w 5729452"/>
              <a:gd name="connsiteY0" fmla="*/ 2856186 h 3124199"/>
              <a:gd name="connsiteX1" fmla="*/ 618797 w 5729452"/>
              <a:gd name="connsiteY1" fmla="*/ 2840420 h 3124199"/>
              <a:gd name="connsiteX2" fmla="*/ 1202121 w 5729452"/>
              <a:gd name="connsiteY2" fmla="*/ 1153510 h 3124199"/>
              <a:gd name="connsiteX3" fmla="*/ 2053459 w 5729452"/>
              <a:gd name="connsiteY3" fmla="*/ 869731 h 3124199"/>
              <a:gd name="connsiteX4" fmla="*/ 2100756 w 5729452"/>
              <a:gd name="connsiteY4" fmla="*/ 869731 h 3124199"/>
              <a:gd name="connsiteX5" fmla="*/ 2116521 w 5729452"/>
              <a:gd name="connsiteY5" fmla="*/ 869731 h 3124199"/>
              <a:gd name="connsiteX6" fmla="*/ 2857501 w 5729452"/>
              <a:gd name="connsiteY6" fmla="*/ 853965 h 3124199"/>
              <a:gd name="connsiteX7" fmla="*/ 3157045 w 5729452"/>
              <a:gd name="connsiteY7" fmla="*/ 932793 h 3124199"/>
              <a:gd name="connsiteX8" fmla="*/ 3157045 w 5729452"/>
              <a:gd name="connsiteY8" fmla="*/ 932793 h 3124199"/>
              <a:gd name="connsiteX9" fmla="*/ 3393528 w 5729452"/>
              <a:gd name="connsiteY9" fmla="*/ 1027386 h 3124199"/>
              <a:gd name="connsiteX10" fmla="*/ 3551183 w 5729452"/>
              <a:gd name="connsiteY10" fmla="*/ 1058917 h 3124199"/>
              <a:gd name="connsiteX11" fmla="*/ 3882259 w 5729452"/>
              <a:gd name="connsiteY11" fmla="*/ 995855 h 3124199"/>
              <a:gd name="connsiteX12" fmla="*/ 4102976 w 5729452"/>
              <a:gd name="connsiteY12" fmla="*/ 1027386 h 3124199"/>
              <a:gd name="connsiteX13" fmla="*/ 4386756 w 5729452"/>
              <a:gd name="connsiteY13" fmla="*/ 1090448 h 3124199"/>
              <a:gd name="connsiteX14" fmla="*/ 4512880 w 5729452"/>
              <a:gd name="connsiteY14" fmla="*/ 1106214 h 3124199"/>
              <a:gd name="connsiteX15" fmla="*/ 4828190 w 5729452"/>
              <a:gd name="connsiteY15" fmla="*/ 995855 h 3124199"/>
              <a:gd name="connsiteX16" fmla="*/ 5379983 w 5729452"/>
              <a:gd name="connsiteY16" fmla="*/ 790903 h 3124199"/>
              <a:gd name="connsiteX17" fmla="*/ 5679528 w 5729452"/>
              <a:gd name="connsiteY17" fmla="*/ 649014 h 3124199"/>
              <a:gd name="connsiteX18" fmla="*/ 5679528 w 5729452"/>
              <a:gd name="connsiteY18" fmla="*/ 570186 h 3124199"/>
              <a:gd name="connsiteX19" fmla="*/ 5711059 w 5729452"/>
              <a:gd name="connsiteY19" fmla="*/ 381000 h 3124199"/>
              <a:gd name="connsiteX20" fmla="*/ 5584935 w 5729452"/>
              <a:gd name="connsiteY20" fmla="*/ 349469 h 3124199"/>
              <a:gd name="connsiteX21" fmla="*/ 5206563 w 5729452"/>
              <a:gd name="connsiteY21" fmla="*/ 223345 h 3124199"/>
              <a:gd name="connsiteX22" fmla="*/ 5064673 w 5729452"/>
              <a:gd name="connsiteY22" fmla="*/ 176048 h 3124199"/>
              <a:gd name="connsiteX23" fmla="*/ 4938549 w 5729452"/>
              <a:gd name="connsiteY23" fmla="*/ 160283 h 3124199"/>
              <a:gd name="connsiteX24" fmla="*/ 4765128 w 5729452"/>
              <a:gd name="connsiteY24" fmla="*/ 144517 h 3124199"/>
              <a:gd name="connsiteX25" fmla="*/ 4528645 w 5729452"/>
              <a:gd name="connsiteY25" fmla="*/ 18393 h 3124199"/>
              <a:gd name="connsiteX26" fmla="*/ 4418287 w 5729452"/>
              <a:gd name="connsiteY26" fmla="*/ 34158 h 3124199"/>
              <a:gd name="connsiteX27" fmla="*/ 4181804 w 5729452"/>
              <a:gd name="connsiteY27" fmla="*/ 191814 h 3124199"/>
              <a:gd name="connsiteX28" fmla="*/ 3866494 w 5729452"/>
              <a:gd name="connsiteY28" fmla="*/ 286407 h 3124199"/>
              <a:gd name="connsiteX29" fmla="*/ 3677308 w 5729452"/>
              <a:gd name="connsiteY29" fmla="*/ 302172 h 3124199"/>
              <a:gd name="connsiteX30" fmla="*/ 3456590 w 5729452"/>
              <a:gd name="connsiteY30" fmla="*/ 412531 h 3124199"/>
              <a:gd name="connsiteX31" fmla="*/ 3220108 w 5729452"/>
              <a:gd name="connsiteY31" fmla="*/ 633248 h 3124199"/>
              <a:gd name="connsiteX32" fmla="*/ 3141280 w 5729452"/>
              <a:gd name="connsiteY32" fmla="*/ 743607 h 3124199"/>
              <a:gd name="connsiteX33" fmla="*/ 2589487 w 5729452"/>
              <a:gd name="connsiteY33" fmla="*/ 712076 h 3124199"/>
              <a:gd name="connsiteX34" fmla="*/ 1738149 w 5729452"/>
              <a:gd name="connsiteY34" fmla="*/ 838200 h 3124199"/>
              <a:gd name="connsiteX35" fmla="*/ 1249418 w 5729452"/>
              <a:gd name="connsiteY35" fmla="*/ 948558 h 3124199"/>
              <a:gd name="connsiteX36" fmla="*/ 1170590 w 5729452"/>
              <a:gd name="connsiteY36" fmla="*/ 1027386 h 3124199"/>
              <a:gd name="connsiteX37" fmla="*/ 539970 w 5729452"/>
              <a:gd name="connsiteY37" fmla="*/ 3013841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2199289 w 5875282"/>
              <a:gd name="connsiteY3" fmla="*/ 869731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2199289 w 5875282"/>
              <a:gd name="connsiteY3" fmla="*/ 869731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168165 w 5875282"/>
              <a:gd name="connsiteY38"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370543 w 5875282"/>
              <a:gd name="connsiteY3" fmla="*/ 11578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168165 w 5875282"/>
              <a:gd name="connsiteY38"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382112 w 5875282"/>
              <a:gd name="connsiteY38" fmla="*/ 2335150 h 3124199"/>
              <a:gd name="connsiteX39" fmla="*/ 168165 w 5875282"/>
              <a:gd name="connsiteY39" fmla="*/ 2856186 h 3124199"/>
              <a:gd name="connsiteX0" fmla="*/ 22335 w 5729452"/>
              <a:gd name="connsiteY0" fmla="*/ 2856186 h 3124199"/>
              <a:gd name="connsiteX1" fmla="*/ 618797 w 5729452"/>
              <a:gd name="connsiteY1" fmla="*/ 2840420 h 3124199"/>
              <a:gd name="connsiteX2" fmla="*/ 1202121 w 5729452"/>
              <a:gd name="connsiteY2" fmla="*/ 1153510 h 3124199"/>
              <a:gd name="connsiteX3" fmla="*/ 1453313 w 5729452"/>
              <a:gd name="connsiteY3" fmla="*/ 1005498 h 3124199"/>
              <a:gd name="connsiteX4" fmla="*/ 2100756 w 5729452"/>
              <a:gd name="connsiteY4" fmla="*/ 869731 h 3124199"/>
              <a:gd name="connsiteX5" fmla="*/ 2116521 w 5729452"/>
              <a:gd name="connsiteY5" fmla="*/ 869731 h 3124199"/>
              <a:gd name="connsiteX6" fmla="*/ 2857501 w 5729452"/>
              <a:gd name="connsiteY6" fmla="*/ 853965 h 3124199"/>
              <a:gd name="connsiteX7" fmla="*/ 3157045 w 5729452"/>
              <a:gd name="connsiteY7" fmla="*/ 932793 h 3124199"/>
              <a:gd name="connsiteX8" fmla="*/ 3157045 w 5729452"/>
              <a:gd name="connsiteY8" fmla="*/ 932793 h 3124199"/>
              <a:gd name="connsiteX9" fmla="*/ 3393528 w 5729452"/>
              <a:gd name="connsiteY9" fmla="*/ 1027386 h 3124199"/>
              <a:gd name="connsiteX10" fmla="*/ 3551183 w 5729452"/>
              <a:gd name="connsiteY10" fmla="*/ 1058917 h 3124199"/>
              <a:gd name="connsiteX11" fmla="*/ 3882259 w 5729452"/>
              <a:gd name="connsiteY11" fmla="*/ 995855 h 3124199"/>
              <a:gd name="connsiteX12" fmla="*/ 4102976 w 5729452"/>
              <a:gd name="connsiteY12" fmla="*/ 1027386 h 3124199"/>
              <a:gd name="connsiteX13" fmla="*/ 4386756 w 5729452"/>
              <a:gd name="connsiteY13" fmla="*/ 1090448 h 3124199"/>
              <a:gd name="connsiteX14" fmla="*/ 4512880 w 5729452"/>
              <a:gd name="connsiteY14" fmla="*/ 1106214 h 3124199"/>
              <a:gd name="connsiteX15" fmla="*/ 4828190 w 5729452"/>
              <a:gd name="connsiteY15" fmla="*/ 995855 h 3124199"/>
              <a:gd name="connsiteX16" fmla="*/ 5379983 w 5729452"/>
              <a:gd name="connsiteY16" fmla="*/ 790903 h 3124199"/>
              <a:gd name="connsiteX17" fmla="*/ 5679528 w 5729452"/>
              <a:gd name="connsiteY17" fmla="*/ 649014 h 3124199"/>
              <a:gd name="connsiteX18" fmla="*/ 5679528 w 5729452"/>
              <a:gd name="connsiteY18" fmla="*/ 570186 h 3124199"/>
              <a:gd name="connsiteX19" fmla="*/ 5711059 w 5729452"/>
              <a:gd name="connsiteY19" fmla="*/ 381000 h 3124199"/>
              <a:gd name="connsiteX20" fmla="*/ 5584935 w 5729452"/>
              <a:gd name="connsiteY20" fmla="*/ 349469 h 3124199"/>
              <a:gd name="connsiteX21" fmla="*/ 5206563 w 5729452"/>
              <a:gd name="connsiteY21" fmla="*/ 223345 h 3124199"/>
              <a:gd name="connsiteX22" fmla="*/ 5064673 w 5729452"/>
              <a:gd name="connsiteY22" fmla="*/ 176048 h 3124199"/>
              <a:gd name="connsiteX23" fmla="*/ 4938549 w 5729452"/>
              <a:gd name="connsiteY23" fmla="*/ 160283 h 3124199"/>
              <a:gd name="connsiteX24" fmla="*/ 4765128 w 5729452"/>
              <a:gd name="connsiteY24" fmla="*/ 144517 h 3124199"/>
              <a:gd name="connsiteX25" fmla="*/ 4528645 w 5729452"/>
              <a:gd name="connsiteY25" fmla="*/ 18393 h 3124199"/>
              <a:gd name="connsiteX26" fmla="*/ 4418287 w 5729452"/>
              <a:gd name="connsiteY26" fmla="*/ 34158 h 3124199"/>
              <a:gd name="connsiteX27" fmla="*/ 4181804 w 5729452"/>
              <a:gd name="connsiteY27" fmla="*/ 191814 h 3124199"/>
              <a:gd name="connsiteX28" fmla="*/ 3866494 w 5729452"/>
              <a:gd name="connsiteY28" fmla="*/ 286407 h 3124199"/>
              <a:gd name="connsiteX29" fmla="*/ 3677308 w 5729452"/>
              <a:gd name="connsiteY29" fmla="*/ 302172 h 3124199"/>
              <a:gd name="connsiteX30" fmla="*/ 3456590 w 5729452"/>
              <a:gd name="connsiteY30" fmla="*/ 412531 h 3124199"/>
              <a:gd name="connsiteX31" fmla="*/ 3220108 w 5729452"/>
              <a:gd name="connsiteY31" fmla="*/ 633248 h 3124199"/>
              <a:gd name="connsiteX32" fmla="*/ 3141280 w 5729452"/>
              <a:gd name="connsiteY32" fmla="*/ 743607 h 3124199"/>
              <a:gd name="connsiteX33" fmla="*/ 2589487 w 5729452"/>
              <a:gd name="connsiteY33" fmla="*/ 712076 h 3124199"/>
              <a:gd name="connsiteX34" fmla="*/ 1738149 w 5729452"/>
              <a:gd name="connsiteY34" fmla="*/ 838200 h 3124199"/>
              <a:gd name="connsiteX35" fmla="*/ 1249418 w 5729452"/>
              <a:gd name="connsiteY35" fmla="*/ 948558 h 3124199"/>
              <a:gd name="connsiteX36" fmla="*/ 1170590 w 5729452"/>
              <a:gd name="connsiteY36" fmla="*/ 1027386 h 3124199"/>
              <a:gd name="connsiteX37" fmla="*/ 844770 w 5729452"/>
              <a:gd name="connsiteY37" fmla="*/ 2023241 h 3124199"/>
              <a:gd name="connsiteX38" fmla="*/ 236282 w 5729452"/>
              <a:gd name="connsiteY38" fmla="*/ 2335150 h 3124199"/>
              <a:gd name="connsiteX39" fmla="*/ 22335 w 5729452"/>
              <a:gd name="connsiteY39" fmla="*/ 2856186 h 3124199"/>
              <a:gd name="connsiteX0" fmla="*/ 0 w 5493170"/>
              <a:gd name="connsiteY0" fmla="*/ 2335150 h 2840420"/>
              <a:gd name="connsiteX1" fmla="*/ 382515 w 5493170"/>
              <a:gd name="connsiteY1" fmla="*/ 2840420 h 2840420"/>
              <a:gd name="connsiteX2" fmla="*/ 965839 w 5493170"/>
              <a:gd name="connsiteY2" fmla="*/ 1153510 h 2840420"/>
              <a:gd name="connsiteX3" fmla="*/ 1217031 w 5493170"/>
              <a:gd name="connsiteY3" fmla="*/ 1005498 h 2840420"/>
              <a:gd name="connsiteX4" fmla="*/ 1864474 w 5493170"/>
              <a:gd name="connsiteY4" fmla="*/ 869731 h 2840420"/>
              <a:gd name="connsiteX5" fmla="*/ 1880239 w 5493170"/>
              <a:gd name="connsiteY5" fmla="*/ 869731 h 2840420"/>
              <a:gd name="connsiteX6" fmla="*/ 2621219 w 5493170"/>
              <a:gd name="connsiteY6" fmla="*/ 853965 h 2840420"/>
              <a:gd name="connsiteX7" fmla="*/ 2920763 w 5493170"/>
              <a:gd name="connsiteY7" fmla="*/ 932793 h 2840420"/>
              <a:gd name="connsiteX8" fmla="*/ 2920763 w 5493170"/>
              <a:gd name="connsiteY8" fmla="*/ 932793 h 2840420"/>
              <a:gd name="connsiteX9" fmla="*/ 3157246 w 5493170"/>
              <a:gd name="connsiteY9" fmla="*/ 1027386 h 2840420"/>
              <a:gd name="connsiteX10" fmla="*/ 3314901 w 5493170"/>
              <a:gd name="connsiteY10" fmla="*/ 1058917 h 2840420"/>
              <a:gd name="connsiteX11" fmla="*/ 3645977 w 5493170"/>
              <a:gd name="connsiteY11" fmla="*/ 995855 h 2840420"/>
              <a:gd name="connsiteX12" fmla="*/ 3866694 w 5493170"/>
              <a:gd name="connsiteY12" fmla="*/ 1027386 h 2840420"/>
              <a:gd name="connsiteX13" fmla="*/ 4150474 w 5493170"/>
              <a:gd name="connsiteY13" fmla="*/ 1090448 h 2840420"/>
              <a:gd name="connsiteX14" fmla="*/ 4276598 w 5493170"/>
              <a:gd name="connsiteY14" fmla="*/ 1106214 h 2840420"/>
              <a:gd name="connsiteX15" fmla="*/ 4591908 w 5493170"/>
              <a:gd name="connsiteY15" fmla="*/ 995855 h 2840420"/>
              <a:gd name="connsiteX16" fmla="*/ 5143701 w 5493170"/>
              <a:gd name="connsiteY16" fmla="*/ 790903 h 2840420"/>
              <a:gd name="connsiteX17" fmla="*/ 5443246 w 5493170"/>
              <a:gd name="connsiteY17" fmla="*/ 649014 h 2840420"/>
              <a:gd name="connsiteX18" fmla="*/ 5443246 w 5493170"/>
              <a:gd name="connsiteY18" fmla="*/ 570186 h 2840420"/>
              <a:gd name="connsiteX19" fmla="*/ 5474777 w 5493170"/>
              <a:gd name="connsiteY19" fmla="*/ 381000 h 2840420"/>
              <a:gd name="connsiteX20" fmla="*/ 5348653 w 5493170"/>
              <a:gd name="connsiteY20" fmla="*/ 349469 h 2840420"/>
              <a:gd name="connsiteX21" fmla="*/ 4970281 w 5493170"/>
              <a:gd name="connsiteY21" fmla="*/ 223345 h 2840420"/>
              <a:gd name="connsiteX22" fmla="*/ 4828391 w 5493170"/>
              <a:gd name="connsiteY22" fmla="*/ 176048 h 2840420"/>
              <a:gd name="connsiteX23" fmla="*/ 4702267 w 5493170"/>
              <a:gd name="connsiteY23" fmla="*/ 160283 h 2840420"/>
              <a:gd name="connsiteX24" fmla="*/ 4528846 w 5493170"/>
              <a:gd name="connsiteY24" fmla="*/ 144517 h 2840420"/>
              <a:gd name="connsiteX25" fmla="*/ 4292363 w 5493170"/>
              <a:gd name="connsiteY25" fmla="*/ 18393 h 2840420"/>
              <a:gd name="connsiteX26" fmla="*/ 4182005 w 5493170"/>
              <a:gd name="connsiteY26" fmla="*/ 34158 h 2840420"/>
              <a:gd name="connsiteX27" fmla="*/ 3945522 w 5493170"/>
              <a:gd name="connsiteY27" fmla="*/ 191814 h 2840420"/>
              <a:gd name="connsiteX28" fmla="*/ 3630212 w 5493170"/>
              <a:gd name="connsiteY28" fmla="*/ 286407 h 2840420"/>
              <a:gd name="connsiteX29" fmla="*/ 3441026 w 5493170"/>
              <a:gd name="connsiteY29" fmla="*/ 302172 h 2840420"/>
              <a:gd name="connsiteX30" fmla="*/ 3220308 w 5493170"/>
              <a:gd name="connsiteY30" fmla="*/ 412531 h 2840420"/>
              <a:gd name="connsiteX31" fmla="*/ 2983826 w 5493170"/>
              <a:gd name="connsiteY31" fmla="*/ 633248 h 2840420"/>
              <a:gd name="connsiteX32" fmla="*/ 2904998 w 5493170"/>
              <a:gd name="connsiteY32" fmla="*/ 743607 h 2840420"/>
              <a:gd name="connsiteX33" fmla="*/ 2353205 w 5493170"/>
              <a:gd name="connsiteY33" fmla="*/ 712076 h 2840420"/>
              <a:gd name="connsiteX34" fmla="*/ 1501867 w 5493170"/>
              <a:gd name="connsiteY34" fmla="*/ 838200 h 2840420"/>
              <a:gd name="connsiteX35" fmla="*/ 1013136 w 5493170"/>
              <a:gd name="connsiteY35" fmla="*/ 948558 h 2840420"/>
              <a:gd name="connsiteX36" fmla="*/ 934308 w 5493170"/>
              <a:gd name="connsiteY36" fmla="*/ 1027386 h 2840420"/>
              <a:gd name="connsiteX37" fmla="*/ 608488 w 5493170"/>
              <a:gd name="connsiteY37" fmla="*/ 2023241 h 2840420"/>
              <a:gd name="connsiteX38" fmla="*/ 0 w 5493170"/>
              <a:gd name="connsiteY38" fmla="*/ 2335150 h 2840420"/>
              <a:gd name="connsiteX0" fmla="*/ 74685 w 5110655"/>
              <a:gd name="connsiteY0" fmla="*/ 2563750 h 2840420"/>
              <a:gd name="connsiteX1" fmla="*/ 0 w 5110655"/>
              <a:gd name="connsiteY1" fmla="*/ 2840420 h 2840420"/>
              <a:gd name="connsiteX2" fmla="*/ 5833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75695 w 5873665"/>
              <a:gd name="connsiteY0" fmla="*/ 2182750 h 2840420"/>
              <a:gd name="connsiteX1" fmla="*/ 6106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988983 w 5873665"/>
              <a:gd name="connsiteY37" fmla="*/ 2023241 h 2840420"/>
              <a:gd name="connsiteX38" fmla="*/ 75695 w 5873665"/>
              <a:gd name="connsiteY38" fmla="*/ 2182750 h 2840420"/>
              <a:gd name="connsiteX0" fmla="*/ 75695 w 5873665"/>
              <a:gd name="connsiteY0" fmla="*/ 2182750 h 2840420"/>
              <a:gd name="connsiteX1" fmla="*/ 6106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684183 w 5873665"/>
              <a:gd name="connsiteY37" fmla="*/ 1870841 h 2840420"/>
              <a:gd name="connsiteX38" fmla="*/ 75695 w 5873665"/>
              <a:gd name="connsiteY38" fmla="*/ 2182750 h 2840420"/>
              <a:gd name="connsiteX0" fmla="*/ 75695 w 5873665"/>
              <a:gd name="connsiteY0" fmla="*/ 2182750 h 2840420"/>
              <a:gd name="connsiteX1" fmla="*/ 6868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684183 w 5873665"/>
              <a:gd name="connsiteY37" fmla="*/ 1870841 h 2840420"/>
              <a:gd name="connsiteX38" fmla="*/ 75695 w 5873665"/>
              <a:gd name="connsiteY38" fmla="*/ 2182750 h 2840420"/>
              <a:gd name="connsiteX0" fmla="*/ 75695 w 5873665"/>
              <a:gd name="connsiteY0" fmla="*/ 2182750 h 2840420"/>
              <a:gd name="connsiteX1" fmla="*/ 6868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75695 w 5873665"/>
              <a:gd name="connsiteY37" fmla="*/ 2182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645948 w 5204810"/>
              <a:gd name="connsiteY0" fmla="*/ 1027386 h 2840420"/>
              <a:gd name="connsiteX1" fmla="*/ 17955 w 5204810"/>
              <a:gd name="connsiteY1" fmla="*/ 2840420 h 2840420"/>
              <a:gd name="connsiteX2" fmla="*/ 753679 w 5204810"/>
              <a:gd name="connsiteY2" fmla="*/ 1153510 h 2840420"/>
              <a:gd name="connsiteX3" fmla="*/ 928671 w 5204810"/>
              <a:gd name="connsiteY3" fmla="*/ 1005498 h 2840420"/>
              <a:gd name="connsiteX4" fmla="*/ 1576114 w 5204810"/>
              <a:gd name="connsiteY4" fmla="*/ 869731 h 2840420"/>
              <a:gd name="connsiteX5" fmla="*/ 1591879 w 5204810"/>
              <a:gd name="connsiteY5" fmla="*/ 869731 h 2840420"/>
              <a:gd name="connsiteX6" fmla="*/ 2332859 w 5204810"/>
              <a:gd name="connsiteY6" fmla="*/ 853965 h 2840420"/>
              <a:gd name="connsiteX7" fmla="*/ 2632403 w 5204810"/>
              <a:gd name="connsiteY7" fmla="*/ 932793 h 2840420"/>
              <a:gd name="connsiteX8" fmla="*/ 2632403 w 5204810"/>
              <a:gd name="connsiteY8" fmla="*/ 932793 h 2840420"/>
              <a:gd name="connsiteX9" fmla="*/ 2868886 w 5204810"/>
              <a:gd name="connsiteY9" fmla="*/ 1027386 h 2840420"/>
              <a:gd name="connsiteX10" fmla="*/ 3026541 w 5204810"/>
              <a:gd name="connsiteY10" fmla="*/ 1058917 h 2840420"/>
              <a:gd name="connsiteX11" fmla="*/ 3357617 w 5204810"/>
              <a:gd name="connsiteY11" fmla="*/ 995855 h 2840420"/>
              <a:gd name="connsiteX12" fmla="*/ 3578334 w 5204810"/>
              <a:gd name="connsiteY12" fmla="*/ 1027386 h 2840420"/>
              <a:gd name="connsiteX13" fmla="*/ 3862114 w 5204810"/>
              <a:gd name="connsiteY13" fmla="*/ 1090448 h 2840420"/>
              <a:gd name="connsiteX14" fmla="*/ 3988238 w 5204810"/>
              <a:gd name="connsiteY14" fmla="*/ 1106214 h 2840420"/>
              <a:gd name="connsiteX15" fmla="*/ 4303548 w 5204810"/>
              <a:gd name="connsiteY15" fmla="*/ 995855 h 2840420"/>
              <a:gd name="connsiteX16" fmla="*/ 4855341 w 5204810"/>
              <a:gd name="connsiteY16" fmla="*/ 790903 h 2840420"/>
              <a:gd name="connsiteX17" fmla="*/ 5154886 w 5204810"/>
              <a:gd name="connsiteY17" fmla="*/ 649014 h 2840420"/>
              <a:gd name="connsiteX18" fmla="*/ 5154886 w 5204810"/>
              <a:gd name="connsiteY18" fmla="*/ 570186 h 2840420"/>
              <a:gd name="connsiteX19" fmla="*/ 5186417 w 5204810"/>
              <a:gd name="connsiteY19" fmla="*/ 381000 h 2840420"/>
              <a:gd name="connsiteX20" fmla="*/ 5060293 w 5204810"/>
              <a:gd name="connsiteY20" fmla="*/ 349469 h 2840420"/>
              <a:gd name="connsiteX21" fmla="*/ 4681921 w 5204810"/>
              <a:gd name="connsiteY21" fmla="*/ 223345 h 2840420"/>
              <a:gd name="connsiteX22" fmla="*/ 4540031 w 5204810"/>
              <a:gd name="connsiteY22" fmla="*/ 176048 h 2840420"/>
              <a:gd name="connsiteX23" fmla="*/ 4413907 w 5204810"/>
              <a:gd name="connsiteY23" fmla="*/ 160283 h 2840420"/>
              <a:gd name="connsiteX24" fmla="*/ 4240486 w 5204810"/>
              <a:gd name="connsiteY24" fmla="*/ 144517 h 2840420"/>
              <a:gd name="connsiteX25" fmla="*/ 4004003 w 5204810"/>
              <a:gd name="connsiteY25" fmla="*/ 18393 h 2840420"/>
              <a:gd name="connsiteX26" fmla="*/ 3893645 w 5204810"/>
              <a:gd name="connsiteY26" fmla="*/ 34158 h 2840420"/>
              <a:gd name="connsiteX27" fmla="*/ 3657162 w 5204810"/>
              <a:gd name="connsiteY27" fmla="*/ 191814 h 2840420"/>
              <a:gd name="connsiteX28" fmla="*/ 3341852 w 5204810"/>
              <a:gd name="connsiteY28" fmla="*/ 286407 h 2840420"/>
              <a:gd name="connsiteX29" fmla="*/ 3152666 w 5204810"/>
              <a:gd name="connsiteY29" fmla="*/ 302172 h 2840420"/>
              <a:gd name="connsiteX30" fmla="*/ 2931948 w 5204810"/>
              <a:gd name="connsiteY30" fmla="*/ 412531 h 2840420"/>
              <a:gd name="connsiteX31" fmla="*/ 2695466 w 5204810"/>
              <a:gd name="connsiteY31" fmla="*/ 633248 h 2840420"/>
              <a:gd name="connsiteX32" fmla="*/ 2616638 w 5204810"/>
              <a:gd name="connsiteY32" fmla="*/ 743607 h 2840420"/>
              <a:gd name="connsiteX33" fmla="*/ 2064845 w 5204810"/>
              <a:gd name="connsiteY33" fmla="*/ 712076 h 2840420"/>
              <a:gd name="connsiteX34" fmla="*/ 1213507 w 5204810"/>
              <a:gd name="connsiteY34" fmla="*/ 838200 h 2840420"/>
              <a:gd name="connsiteX35" fmla="*/ 724776 w 5204810"/>
              <a:gd name="connsiteY35" fmla="*/ 948558 h 2840420"/>
              <a:gd name="connsiteX36" fmla="*/ 645948 w 5204810"/>
              <a:gd name="connsiteY36" fmla="*/ 1027386 h 2840420"/>
              <a:gd name="connsiteX0" fmla="*/ 549005 w 5092990"/>
              <a:gd name="connsiteY0" fmla="*/ 1019723 h 2880465"/>
              <a:gd name="connsiteX1" fmla="*/ 525 w 5092990"/>
              <a:gd name="connsiteY1" fmla="*/ 2880465 h 2880465"/>
              <a:gd name="connsiteX2" fmla="*/ 656736 w 5092990"/>
              <a:gd name="connsiteY2" fmla="*/ 1145847 h 2880465"/>
              <a:gd name="connsiteX3" fmla="*/ 831728 w 5092990"/>
              <a:gd name="connsiteY3" fmla="*/ 997835 h 2880465"/>
              <a:gd name="connsiteX4" fmla="*/ 1479171 w 5092990"/>
              <a:gd name="connsiteY4" fmla="*/ 862068 h 2880465"/>
              <a:gd name="connsiteX5" fmla="*/ 1494936 w 5092990"/>
              <a:gd name="connsiteY5" fmla="*/ 862068 h 2880465"/>
              <a:gd name="connsiteX6" fmla="*/ 2235916 w 5092990"/>
              <a:gd name="connsiteY6" fmla="*/ 846302 h 2880465"/>
              <a:gd name="connsiteX7" fmla="*/ 2535460 w 5092990"/>
              <a:gd name="connsiteY7" fmla="*/ 925130 h 2880465"/>
              <a:gd name="connsiteX8" fmla="*/ 2535460 w 5092990"/>
              <a:gd name="connsiteY8" fmla="*/ 925130 h 2880465"/>
              <a:gd name="connsiteX9" fmla="*/ 2771943 w 5092990"/>
              <a:gd name="connsiteY9" fmla="*/ 1019723 h 2880465"/>
              <a:gd name="connsiteX10" fmla="*/ 2929598 w 5092990"/>
              <a:gd name="connsiteY10" fmla="*/ 1051254 h 2880465"/>
              <a:gd name="connsiteX11" fmla="*/ 3260674 w 5092990"/>
              <a:gd name="connsiteY11" fmla="*/ 988192 h 2880465"/>
              <a:gd name="connsiteX12" fmla="*/ 3481391 w 5092990"/>
              <a:gd name="connsiteY12" fmla="*/ 1019723 h 2880465"/>
              <a:gd name="connsiteX13" fmla="*/ 3765171 w 5092990"/>
              <a:gd name="connsiteY13" fmla="*/ 1082785 h 2880465"/>
              <a:gd name="connsiteX14" fmla="*/ 3891295 w 5092990"/>
              <a:gd name="connsiteY14" fmla="*/ 1098551 h 2880465"/>
              <a:gd name="connsiteX15" fmla="*/ 4206605 w 5092990"/>
              <a:gd name="connsiteY15" fmla="*/ 988192 h 2880465"/>
              <a:gd name="connsiteX16" fmla="*/ 4758398 w 5092990"/>
              <a:gd name="connsiteY16" fmla="*/ 783240 h 2880465"/>
              <a:gd name="connsiteX17" fmla="*/ 5057943 w 5092990"/>
              <a:gd name="connsiteY17" fmla="*/ 641351 h 2880465"/>
              <a:gd name="connsiteX18" fmla="*/ 5057943 w 5092990"/>
              <a:gd name="connsiteY18" fmla="*/ 562523 h 2880465"/>
              <a:gd name="connsiteX19" fmla="*/ 5089474 w 5092990"/>
              <a:gd name="connsiteY19" fmla="*/ 373337 h 2880465"/>
              <a:gd name="connsiteX20" fmla="*/ 4963350 w 5092990"/>
              <a:gd name="connsiteY20" fmla="*/ 341806 h 2880465"/>
              <a:gd name="connsiteX21" fmla="*/ 4584978 w 5092990"/>
              <a:gd name="connsiteY21" fmla="*/ 215682 h 2880465"/>
              <a:gd name="connsiteX22" fmla="*/ 4443088 w 5092990"/>
              <a:gd name="connsiteY22" fmla="*/ 168385 h 2880465"/>
              <a:gd name="connsiteX23" fmla="*/ 4316964 w 5092990"/>
              <a:gd name="connsiteY23" fmla="*/ 152620 h 2880465"/>
              <a:gd name="connsiteX24" fmla="*/ 4143543 w 5092990"/>
              <a:gd name="connsiteY24" fmla="*/ 136854 h 2880465"/>
              <a:gd name="connsiteX25" fmla="*/ 3907060 w 5092990"/>
              <a:gd name="connsiteY25" fmla="*/ 10730 h 2880465"/>
              <a:gd name="connsiteX26" fmla="*/ 3796702 w 5092990"/>
              <a:gd name="connsiteY26" fmla="*/ 26495 h 2880465"/>
              <a:gd name="connsiteX27" fmla="*/ 3560219 w 5092990"/>
              <a:gd name="connsiteY27" fmla="*/ 184151 h 2880465"/>
              <a:gd name="connsiteX28" fmla="*/ 3244909 w 5092990"/>
              <a:gd name="connsiteY28" fmla="*/ 278744 h 2880465"/>
              <a:gd name="connsiteX29" fmla="*/ 3055723 w 5092990"/>
              <a:gd name="connsiteY29" fmla="*/ 294509 h 2880465"/>
              <a:gd name="connsiteX30" fmla="*/ 2835005 w 5092990"/>
              <a:gd name="connsiteY30" fmla="*/ 404868 h 2880465"/>
              <a:gd name="connsiteX31" fmla="*/ 2598523 w 5092990"/>
              <a:gd name="connsiteY31" fmla="*/ 625585 h 2880465"/>
              <a:gd name="connsiteX32" fmla="*/ 2519695 w 5092990"/>
              <a:gd name="connsiteY32" fmla="*/ 735944 h 2880465"/>
              <a:gd name="connsiteX33" fmla="*/ 1967902 w 5092990"/>
              <a:gd name="connsiteY33" fmla="*/ 704413 h 2880465"/>
              <a:gd name="connsiteX34" fmla="*/ 1116564 w 5092990"/>
              <a:gd name="connsiteY34" fmla="*/ 830537 h 2880465"/>
              <a:gd name="connsiteX35" fmla="*/ 627833 w 5092990"/>
              <a:gd name="connsiteY35" fmla="*/ 940895 h 2880465"/>
              <a:gd name="connsiteX36" fmla="*/ 549005 w 5092990"/>
              <a:gd name="connsiteY36" fmla="*/ 1019723 h 288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92990" h="2880465">
                <a:moveTo>
                  <a:pt x="549005" y="1019723"/>
                </a:moveTo>
                <a:cubicBezTo>
                  <a:pt x="431202" y="1335033"/>
                  <a:pt x="-17430" y="2859444"/>
                  <a:pt x="525" y="2880465"/>
                </a:cubicBezTo>
                <a:cubicBezTo>
                  <a:pt x="196444" y="2459953"/>
                  <a:pt x="431663" y="1530541"/>
                  <a:pt x="656736" y="1145847"/>
                </a:cubicBezTo>
                <a:cubicBezTo>
                  <a:pt x="674630" y="1046944"/>
                  <a:pt x="732379" y="1014277"/>
                  <a:pt x="831728" y="997835"/>
                </a:cubicBezTo>
                <a:cubicBezTo>
                  <a:pt x="1163098" y="919204"/>
                  <a:pt x="1368636" y="884696"/>
                  <a:pt x="1479171" y="862068"/>
                </a:cubicBezTo>
                <a:cubicBezTo>
                  <a:pt x="1484426" y="862068"/>
                  <a:pt x="1342266" y="872750"/>
                  <a:pt x="1494936" y="862068"/>
                </a:cubicBezTo>
                <a:cubicBezTo>
                  <a:pt x="1621060" y="859440"/>
                  <a:pt x="2062495" y="835792"/>
                  <a:pt x="2235916" y="846302"/>
                </a:cubicBezTo>
                <a:cubicBezTo>
                  <a:pt x="2409337" y="856812"/>
                  <a:pt x="2535460" y="925130"/>
                  <a:pt x="2535460" y="925130"/>
                </a:cubicBezTo>
                <a:lnTo>
                  <a:pt x="2535460" y="925130"/>
                </a:lnTo>
                <a:cubicBezTo>
                  <a:pt x="2574874" y="940895"/>
                  <a:pt x="2706253" y="998702"/>
                  <a:pt x="2771943" y="1019723"/>
                </a:cubicBezTo>
                <a:cubicBezTo>
                  <a:pt x="2837633" y="1040744"/>
                  <a:pt x="2848143" y="1056509"/>
                  <a:pt x="2929598" y="1051254"/>
                </a:cubicBezTo>
                <a:cubicBezTo>
                  <a:pt x="3011053" y="1045999"/>
                  <a:pt x="3168709" y="993447"/>
                  <a:pt x="3260674" y="988192"/>
                </a:cubicBezTo>
                <a:cubicBezTo>
                  <a:pt x="3352639" y="982937"/>
                  <a:pt x="3397308" y="1003958"/>
                  <a:pt x="3481391" y="1019723"/>
                </a:cubicBezTo>
                <a:cubicBezTo>
                  <a:pt x="3565474" y="1035488"/>
                  <a:pt x="3696854" y="1069647"/>
                  <a:pt x="3765171" y="1082785"/>
                </a:cubicBezTo>
                <a:cubicBezTo>
                  <a:pt x="3833488" y="1095923"/>
                  <a:pt x="3817723" y="1114316"/>
                  <a:pt x="3891295" y="1098551"/>
                </a:cubicBezTo>
                <a:cubicBezTo>
                  <a:pt x="3964867" y="1082786"/>
                  <a:pt x="4206605" y="988192"/>
                  <a:pt x="4206605" y="988192"/>
                </a:cubicBezTo>
                <a:cubicBezTo>
                  <a:pt x="4351122" y="935640"/>
                  <a:pt x="4616508" y="841047"/>
                  <a:pt x="4758398" y="783240"/>
                </a:cubicBezTo>
                <a:cubicBezTo>
                  <a:pt x="4900288" y="725433"/>
                  <a:pt x="5008019" y="678137"/>
                  <a:pt x="5057943" y="641351"/>
                </a:cubicBezTo>
                <a:cubicBezTo>
                  <a:pt x="5107867" y="604565"/>
                  <a:pt x="5052688" y="607192"/>
                  <a:pt x="5057943" y="562523"/>
                </a:cubicBezTo>
                <a:cubicBezTo>
                  <a:pt x="5063198" y="517854"/>
                  <a:pt x="5105239" y="410123"/>
                  <a:pt x="5089474" y="373337"/>
                </a:cubicBezTo>
                <a:cubicBezTo>
                  <a:pt x="5073709" y="336551"/>
                  <a:pt x="5047433" y="368082"/>
                  <a:pt x="4963350" y="341806"/>
                </a:cubicBezTo>
                <a:cubicBezTo>
                  <a:pt x="4879267" y="315530"/>
                  <a:pt x="4584978" y="215682"/>
                  <a:pt x="4584978" y="215682"/>
                </a:cubicBezTo>
                <a:cubicBezTo>
                  <a:pt x="4498268" y="186779"/>
                  <a:pt x="4487757" y="178895"/>
                  <a:pt x="4443088" y="168385"/>
                </a:cubicBezTo>
                <a:cubicBezTo>
                  <a:pt x="4398419" y="157875"/>
                  <a:pt x="4366888" y="157875"/>
                  <a:pt x="4316964" y="152620"/>
                </a:cubicBezTo>
                <a:cubicBezTo>
                  <a:pt x="4267040" y="147365"/>
                  <a:pt x="4211860" y="160502"/>
                  <a:pt x="4143543" y="136854"/>
                </a:cubicBezTo>
                <a:cubicBezTo>
                  <a:pt x="4075226" y="113206"/>
                  <a:pt x="3964867" y="29123"/>
                  <a:pt x="3907060" y="10730"/>
                </a:cubicBezTo>
                <a:cubicBezTo>
                  <a:pt x="3849253" y="-7663"/>
                  <a:pt x="3854509" y="-2408"/>
                  <a:pt x="3796702" y="26495"/>
                </a:cubicBezTo>
                <a:cubicBezTo>
                  <a:pt x="3738895" y="55398"/>
                  <a:pt x="3652184" y="142110"/>
                  <a:pt x="3560219" y="184151"/>
                </a:cubicBezTo>
                <a:cubicBezTo>
                  <a:pt x="3468254" y="226192"/>
                  <a:pt x="3328992" y="260351"/>
                  <a:pt x="3244909" y="278744"/>
                </a:cubicBezTo>
                <a:cubicBezTo>
                  <a:pt x="3160826" y="297137"/>
                  <a:pt x="3124040" y="273488"/>
                  <a:pt x="3055723" y="294509"/>
                </a:cubicBezTo>
                <a:cubicBezTo>
                  <a:pt x="2987406" y="315530"/>
                  <a:pt x="2911205" y="349689"/>
                  <a:pt x="2835005" y="404868"/>
                </a:cubicBezTo>
                <a:cubicBezTo>
                  <a:pt x="2758805" y="460047"/>
                  <a:pt x="2651075" y="570406"/>
                  <a:pt x="2598523" y="625585"/>
                </a:cubicBezTo>
                <a:cubicBezTo>
                  <a:pt x="2545971" y="680764"/>
                  <a:pt x="2624798" y="722806"/>
                  <a:pt x="2519695" y="735944"/>
                </a:cubicBezTo>
                <a:cubicBezTo>
                  <a:pt x="2414592" y="749082"/>
                  <a:pt x="2201757" y="688648"/>
                  <a:pt x="1967902" y="704413"/>
                </a:cubicBezTo>
                <a:cubicBezTo>
                  <a:pt x="1734047" y="720179"/>
                  <a:pt x="1339909" y="791123"/>
                  <a:pt x="1116564" y="830537"/>
                </a:cubicBezTo>
                <a:cubicBezTo>
                  <a:pt x="893219" y="869951"/>
                  <a:pt x="722426" y="909364"/>
                  <a:pt x="627833" y="940895"/>
                </a:cubicBezTo>
                <a:cubicBezTo>
                  <a:pt x="533240" y="972426"/>
                  <a:pt x="592617" y="966954"/>
                  <a:pt x="549005" y="1019723"/>
                </a:cubicBezTo>
                <a:close/>
              </a:path>
            </a:pathLst>
          </a:custGeom>
          <a:solidFill>
            <a:schemeClr val="bg2">
              <a:lumMod val="50000"/>
              <a:alpha val="61000"/>
            </a:schemeClr>
          </a:solidFill>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667000" y="1905000"/>
            <a:ext cx="2052084" cy="295940"/>
          </a:xfrm>
          <a:custGeom>
            <a:avLst/>
            <a:gdLst>
              <a:gd name="connsiteX0" fmla="*/ 0 w 2711302"/>
              <a:gd name="connsiteY0" fmla="*/ 2169042 h 2169042"/>
              <a:gd name="connsiteX1" fmla="*/ 659218 w 2711302"/>
              <a:gd name="connsiteY1" fmla="*/ 265814 h 2169042"/>
              <a:gd name="connsiteX2" fmla="*/ 1339702 w 2711302"/>
              <a:gd name="connsiteY2" fmla="*/ 127591 h 2169042"/>
              <a:gd name="connsiteX3" fmla="*/ 2519916 w 2711302"/>
              <a:gd name="connsiteY3" fmla="*/ 0 h 2169042"/>
              <a:gd name="connsiteX4" fmla="*/ 2711302 w 2711302"/>
              <a:gd name="connsiteY4" fmla="*/ 287080 h 2169042"/>
              <a:gd name="connsiteX5" fmla="*/ 2711302 w 2711302"/>
              <a:gd name="connsiteY5" fmla="*/ 287080 h 2169042"/>
              <a:gd name="connsiteX6" fmla="*/ 2488018 w 2711302"/>
              <a:gd name="connsiteY6" fmla="*/ 180754 h 2169042"/>
              <a:gd name="connsiteX7" fmla="*/ 2179674 w 2711302"/>
              <a:gd name="connsiteY7" fmla="*/ 148856 h 2169042"/>
              <a:gd name="connsiteX8" fmla="*/ 1392865 w 2711302"/>
              <a:gd name="connsiteY8" fmla="*/ 212652 h 2169042"/>
              <a:gd name="connsiteX9" fmla="*/ 786809 w 2711302"/>
              <a:gd name="connsiteY9" fmla="*/ 340242 h 2169042"/>
              <a:gd name="connsiteX10" fmla="*/ 659218 w 2711302"/>
              <a:gd name="connsiteY10" fmla="*/ 382773 h 2169042"/>
              <a:gd name="connsiteX11" fmla="*/ 350874 w 2711302"/>
              <a:gd name="connsiteY11" fmla="*/ 1190847 h 2169042"/>
              <a:gd name="connsiteX12" fmla="*/ 0 w 2711302"/>
              <a:gd name="connsiteY12" fmla="*/ 2169042 h 2169042"/>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392865 w 2711302"/>
              <a:gd name="connsiteY8" fmla="*/ 125819 h 2082209"/>
              <a:gd name="connsiteX9" fmla="*/ 786809 w 2711302"/>
              <a:gd name="connsiteY9" fmla="*/ 253409 h 2082209"/>
              <a:gd name="connsiteX10" fmla="*/ 659218 w 2711302"/>
              <a:gd name="connsiteY10" fmla="*/ 295940 h 2082209"/>
              <a:gd name="connsiteX11" fmla="*/ 350874 w 2711302"/>
              <a:gd name="connsiteY11" fmla="*/ 1104014 h 2082209"/>
              <a:gd name="connsiteX12" fmla="*/ 0 w 2711302"/>
              <a:gd name="connsiteY12"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209800 w 2711302"/>
              <a:gd name="connsiteY7" fmla="*/ 152400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514600 w 2711302"/>
              <a:gd name="connsiteY6" fmla="*/ 152400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590800 w 2711302"/>
              <a:gd name="connsiteY5" fmla="*/ 228600 h 2082209"/>
              <a:gd name="connsiteX6" fmla="*/ 2514600 w 2711302"/>
              <a:gd name="connsiteY6" fmla="*/ 152400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360428"/>
              <a:gd name="connsiteY0" fmla="*/ 1104014 h 1104014"/>
              <a:gd name="connsiteX1" fmla="*/ 308344 w 2360428"/>
              <a:gd name="connsiteY1" fmla="*/ 178981 h 1104014"/>
              <a:gd name="connsiteX2" fmla="*/ 988828 w 2360428"/>
              <a:gd name="connsiteY2" fmla="*/ 40758 h 1104014"/>
              <a:gd name="connsiteX3" fmla="*/ 2133600 w 2360428"/>
              <a:gd name="connsiteY3" fmla="*/ 0 h 1104014"/>
              <a:gd name="connsiteX4" fmla="*/ 2360428 w 2360428"/>
              <a:gd name="connsiteY4" fmla="*/ 200247 h 1104014"/>
              <a:gd name="connsiteX5" fmla="*/ 2239926 w 2360428"/>
              <a:gd name="connsiteY5" fmla="*/ 228600 h 1104014"/>
              <a:gd name="connsiteX6" fmla="*/ 2163726 w 2360428"/>
              <a:gd name="connsiteY6" fmla="*/ 152400 h 1104014"/>
              <a:gd name="connsiteX7" fmla="*/ 1782726 w 2360428"/>
              <a:gd name="connsiteY7" fmla="*/ 152400 h 1104014"/>
              <a:gd name="connsiteX8" fmla="*/ 1401726 w 2360428"/>
              <a:gd name="connsiteY8" fmla="*/ 152400 h 1104014"/>
              <a:gd name="connsiteX9" fmla="*/ 1020726 w 2360428"/>
              <a:gd name="connsiteY9" fmla="*/ 152400 h 1104014"/>
              <a:gd name="connsiteX10" fmla="*/ 435935 w 2360428"/>
              <a:gd name="connsiteY10" fmla="*/ 253409 h 1104014"/>
              <a:gd name="connsiteX11" fmla="*/ 308344 w 2360428"/>
              <a:gd name="connsiteY11" fmla="*/ 295940 h 1104014"/>
              <a:gd name="connsiteX12" fmla="*/ 0 w 2360428"/>
              <a:gd name="connsiteY12" fmla="*/ 1104014 h 1104014"/>
              <a:gd name="connsiteX0" fmla="*/ 0 w 2052084"/>
              <a:gd name="connsiteY0" fmla="*/ 295940 h 295940"/>
              <a:gd name="connsiteX1" fmla="*/ 0 w 2052084"/>
              <a:gd name="connsiteY1" fmla="*/ 178981 h 295940"/>
              <a:gd name="connsiteX2" fmla="*/ 680484 w 2052084"/>
              <a:gd name="connsiteY2" fmla="*/ 40758 h 295940"/>
              <a:gd name="connsiteX3" fmla="*/ 1825256 w 2052084"/>
              <a:gd name="connsiteY3" fmla="*/ 0 h 295940"/>
              <a:gd name="connsiteX4" fmla="*/ 2052084 w 2052084"/>
              <a:gd name="connsiteY4" fmla="*/ 200247 h 295940"/>
              <a:gd name="connsiteX5" fmla="*/ 1931582 w 2052084"/>
              <a:gd name="connsiteY5" fmla="*/ 228600 h 295940"/>
              <a:gd name="connsiteX6" fmla="*/ 1855382 w 2052084"/>
              <a:gd name="connsiteY6" fmla="*/ 152400 h 295940"/>
              <a:gd name="connsiteX7" fmla="*/ 1474382 w 2052084"/>
              <a:gd name="connsiteY7" fmla="*/ 152400 h 295940"/>
              <a:gd name="connsiteX8" fmla="*/ 1093382 w 2052084"/>
              <a:gd name="connsiteY8" fmla="*/ 152400 h 295940"/>
              <a:gd name="connsiteX9" fmla="*/ 712382 w 2052084"/>
              <a:gd name="connsiteY9" fmla="*/ 152400 h 295940"/>
              <a:gd name="connsiteX10" fmla="*/ 127591 w 2052084"/>
              <a:gd name="connsiteY10" fmla="*/ 253409 h 295940"/>
              <a:gd name="connsiteX11" fmla="*/ 0 w 2052084"/>
              <a:gd name="connsiteY11" fmla="*/ 295940 h 29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84" h="295940">
                <a:moveTo>
                  <a:pt x="0" y="295940"/>
                </a:moveTo>
                <a:lnTo>
                  <a:pt x="0" y="178981"/>
                </a:lnTo>
                <a:lnTo>
                  <a:pt x="680484" y="40758"/>
                </a:lnTo>
                <a:lnTo>
                  <a:pt x="1825256" y="0"/>
                </a:lnTo>
                <a:lnTo>
                  <a:pt x="2052084" y="200247"/>
                </a:lnTo>
                <a:lnTo>
                  <a:pt x="1931582" y="228600"/>
                </a:lnTo>
                <a:lnTo>
                  <a:pt x="1855382" y="152400"/>
                </a:lnTo>
                <a:lnTo>
                  <a:pt x="1474382" y="152400"/>
                </a:lnTo>
                <a:lnTo>
                  <a:pt x="1093382" y="152400"/>
                </a:lnTo>
                <a:lnTo>
                  <a:pt x="712382" y="152400"/>
                </a:lnTo>
                <a:lnTo>
                  <a:pt x="127591" y="253409"/>
                </a:lnTo>
                <a:lnTo>
                  <a:pt x="0" y="29594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04800" y="1367135"/>
            <a:ext cx="2739104" cy="701516"/>
            <a:chOff x="1014728" y="1409581"/>
            <a:chExt cx="2739104" cy="701516"/>
          </a:xfrm>
        </p:grpSpPr>
        <p:sp>
          <p:nvSpPr>
            <p:cNvPr id="13" name="Down Arrow 12"/>
            <p:cNvSpPr/>
            <p:nvPr/>
          </p:nvSpPr>
          <p:spPr>
            <a:xfrm rot="18102539">
              <a:off x="3259684" y="1616950"/>
              <a:ext cx="351409" cy="636886"/>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1014728" y="1409581"/>
              <a:ext cx="2271776" cy="461665"/>
            </a:xfrm>
            <a:prstGeom prst="rect">
              <a:avLst/>
            </a:prstGeom>
            <a:solidFill>
              <a:schemeClr val="bg1"/>
            </a:solidFill>
            <a:ln w="38100">
              <a:solidFill>
                <a:schemeClr val="tx1"/>
              </a:solidFill>
            </a:ln>
          </p:spPr>
          <p:txBody>
            <a:bodyPr wrap="none" rtlCol="0">
              <a:spAutoFit/>
            </a:bodyPr>
            <a:lstStyle/>
            <a:p>
              <a:r>
                <a:rPr lang="en-US" sz="2400" b="1" dirty="0">
                  <a:latin typeface="Arial" pitchFamily="34" charset="0"/>
                  <a:cs typeface="Arial" pitchFamily="34" charset="0"/>
                </a:rPr>
                <a:t>Oceanic Crust</a:t>
              </a:r>
            </a:p>
          </p:txBody>
        </p:sp>
      </p:grpSp>
      <p:sp>
        <p:nvSpPr>
          <p:cNvPr id="22" name="TextBox 21">
            <a:extLst>
              <a:ext uri="{FF2B5EF4-FFF2-40B4-BE49-F238E27FC236}">
                <a16:creationId xmlns:a16="http://schemas.microsoft.com/office/drawing/2014/main" id="{10E7C350-2717-D942-425B-D6F88B5DE830}"/>
              </a:ext>
            </a:extLst>
          </p:cNvPr>
          <p:cNvSpPr txBox="1"/>
          <p:nvPr/>
        </p:nvSpPr>
        <p:spPr>
          <a:xfrm>
            <a:off x="4646963" y="-91440"/>
            <a:ext cx="2068055"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rgbClr val="864300"/>
                </a:solidFill>
                <a:cs typeface="Arial" pitchFamily="34" charset="0"/>
              </a:rPr>
              <a:t>Move </a:t>
            </a:r>
          </a:p>
        </p:txBody>
      </p:sp>
      <p:grpSp>
        <p:nvGrpSpPr>
          <p:cNvPr id="36" name="Group 35"/>
          <p:cNvGrpSpPr/>
          <p:nvPr/>
        </p:nvGrpSpPr>
        <p:grpSpPr>
          <a:xfrm>
            <a:off x="5753403" y="909935"/>
            <a:ext cx="3302913" cy="811536"/>
            <a:chOff x="6168188" y="909935"/>
            <a:chExt cx="3302913" cy="811536"/>
          </a:xfrm>
        </p:grpSpPr>
        <p:sp>
          <p:nvSpPr>
            <p:cNvPr id="15" name="Down Arrow 14"/>
            <p:cNvSpPr/>
            <p:nvPr/>
          </p:nvSpPr>
          <p:spPr>
            <a:xfrm rot="3357338">
              <a:off x="6342630" y="1144413"/>
              <a:ext cx="402616" cy="751499"/>
            </a:xfrm>
            <a:prstGeom prst="downArrow">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909935"/>
              <a:ext cx="2765501" cy="461665"/>
            </a:xfrm>
            <a:prstGeom prst="rect">
              <a:avLst/>
            </a:prstGeom>
            <a:solidFill>
              <a:schemeClr val="bg2">
                <a:lumMod val="75000"/>
                <a:alpha val="94000"/>
              </a:schemeClr>
            </a:solidFill>
            <a:ln w="38100">
              <a:solidFill>
                <a:schemeClr val="tx1"/>
              </a:solidFill>
            </a:ln>
          </p:spPr>
          <p:txBody>
            <a:bodyPr wrap="none" rtlCol="0">
              <a:spAutoFit/>
            </a:bodyPr>
            <a:lstStyle/>
            <a:p>
              <a:r>
                <a:rPr lang="en-US" sz="2400" b="1" dirty="0">
                  <a:latin typeface="Arial" pitchFamily="34" charset="0"/>
                  <a:cs typeface="Arial" pitchFamily="34" charset="0"/>
                </a:rPr>
                <a:t>Continental Crust</a:t>
              </a:r>
            </a:p>
          </p:txBody>
        </p:sp>
      </p:grpSp>
      <p:sp>
        <p:nvSpPr>
          <p:cNvPr id="16" name="TextBox 15">
            <a:extLst>
              <a:ext uri="{FF2B5EF4-FFF2-40B4-BE49-F238E27FC236}">
                <a16:creationId xmlns:a16="http://schemas.microsoft.com/office/drawing/2014/main" id="{649AA4A4-4ED3-D295-C50B-AC214C42D078}"/>
              </a:ext>
            </a:extLst>
          </p:cNvPr>
          <p:cNvSpPr txBox="1"/>
          <p:nvPr/>
        </p:nvSpPr>
        <p:spPr>
          <a:xfrm rot="1707816">
            <a:off x="6805864" y="855680"/>
            <a:ext cx="1997663" cy="1015663"/>
          </a:xfrm>
          <a:prstGeom prst="rect">
            <a:avLst/>
          </a:prstGeom>
          <a:noFill/>
        </p:spPr>
        <p:txBody>
          <a:bodyPr wrap="none" rtlCol="0">
            <a:spAutoFit/>
          </a:bodyPr>
          <a:lstStyle/>
          <a:p>
            <a:r>
              <a:rPr lang="en-US" sz="6000" b="1" dirty="0">
                <a:ln w="25400">
                  <a:solidFill>
                    <a:srgbClr val="0A0906"/>
                  </a:solidFill>
                </a:ln>
                <a:solidFill>
                  <a:srgbClr val="FF0000"/>
                </a:solidFill>
                <a:latin typeface="Tempus Sans ITC" panose="04020404030D07020202" pitchFamily="82" charset="0"/>
              </a:rPr>
              <a:t>How?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1000"/>
                                        <p:tgtEl>
                                          <p:spTgt spid="4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20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1000"/>
                                        <p:tgtEl>
                                          <p:spTgt spid="29"/>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1000"/>
                                        <p:tgtEl>
                                          <p:spTgt spid="4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20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2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1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000"/>
                                        <p:tgtEl>
                                          <p:spTgt spid="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1000"/>
                                        <p:tgtEl>
                                          <p:spTgt spid="3"/>
                                        </p:tgtEl>
                                      </p:cBhvr>
                                    </p:animEffect>
                                    <p:set>
                                      <p:cBhvr>
                                        <p:cTn id="75" dur="1" fill="hold">
                                          <p:stCondLst>
                                            <p:cond delay="999"/>
                                          </p:stCondLst>
                                        </p:cTn>
                                        <p:tgtEl>
                                          <p:spTgt spid="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
                                        </p:tgtEl>
                                      </p:cBhvr>
                                    </p:animEffect>
                                    <p:set>
                                      <p:cBhvr>
                                        <p:cTn id="78" dur="1" fill="hold">
                                          <p:stCondLst>
                                            <p:cond delay="999"/>
                                          </p:stCondLst>
                                        </p:cTn>
                                        <p:tgtEl>
                                          <p:spTgt spid="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2"/>
                                        </p:tgtEl>
                                      </p:cBhvr>
                                    </p:animEffect>
                                    <p:set>
                                      <p:cBhvr>
                                        <p:cTn id="81" dur="1" fill="hold">
                                          <p:stCondLst>
                                            <p:cond delay="999"/>
                                          </p:stCondLst>
                                        </p:cTn>
                                        <p:tgtEl>
                                          <p:spTgt spid="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5"/>
                                        </p:tgtEl>
                                      </p:cBhvr>
                                    </p:animEffect>
                                    <p:set>
                                      <p:cBhvr>
                                        <p:cTn id="84" dur="1" fill="hold">
                                          <p:stCondLst>
                                            <p:cond delay="999"/>
                                          </p:stCondLst>
                                        </p:cTn>
                                        <p:tgtEl>
                                          <p:spTgt spid="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6"/>
                                        </p:tgtEl>
                                      </p:cBhvr>
                                    </p:animEffect>
                                    <p:set>
                                      <p:cBhvr>
                                        <p:cTn id="87" dur="1" fill="hold">
                                          <p:stCondLst>
                                            <p:cond delay="999"/>
                                          </p:stCondLst>
                                        </p:cTn>
                                        <p:tgtEl>
                                          <p:spTgt spid="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29"/>
                                        </p:tgtEl>
                                      </p:cBhvr>
                                    </p:animEffect>
                                    <p:set>
                                      <p:cBhvr>
                                        <p:cTn id="90" dur="1" fill="hold">
                                          <p:stCondLst>
                                            <p:cond delay="999"/>
                                          </p:stCondLst>
                                        </p:cTn>
                                        <p:tgtEl>
                                          <p:spTgt spid="29"/>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1000" fill="hold"/>
                                        <p:tgtEl>
                                          <p:spTgt spid="48"/>
                                        </p:tgtEl>
                                        <p:attrNameLst>
                                          <p:attrName>fillcolor</p:attrName>
                                        </p:attrNameLst>
                                      </p:cBhvr>
                                      <p:to>
                                        <a:srgbClr val="F8F8F8"/>
                                      </p:to>
                                    </p:animClr>
                                    <p:set>
                                      <p:cBhvr>
                                        <p:cTn id="93" dur="1000" fill="hold"/>
                                        <p:tgtEl>
                                          <p:spTgt spid="48"/>
                                        </p:tgtEl>
                                        <p:attrNameLst>
                                          <p:attrName>fill.type</p:attrName>
                                        </p:attrNameLst>
                                      </p:cBhvr>
                                      <p:to>
                                        <p:strVal val="solid"/>
                                      </p:to>
                                    </p:set>
                                    <p:set>
                                      <p:cBhvr>
                                        <p:cTn id="94" dur="1000" fill="hold"/>
                                        <p:tgtEl>
                                          <p:spTgt spid="48"/>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1000" fill="hold"/>
                                        <p:tgtEl>
                                          <p:spTgt spid="49"/>
                                        </p:tgtEl>
                                        <p:attrNameLst>
                                          <p:attrName>fillcolor</p:attrName>
                                        </p:attrNameLst>
                                      </p:cBhvr>
                                      <p:to>
                                        <a:srgbClr val="F8F8F8"/>
                                      </p:to>
                                    </p:animClr>
                                    <p:set>
                                      <p:cBhvr>
                                        <p:cTn id="97" dur="1000" fill="hold"/>
                                        <p:tgtEl>
                                          <p:spTgt spid="49"/>
                                        </p:tgtEl>
                                        <p:attrNameLst>
                                          <p:attrName>fill.type</p:attrName>
                                        </p:attrNameLst>
                                      </p:cBhvr>
                                      <p:to>
                                        <p:strVal val="solid"/>
                                      </p:to>
                                    </p:set>
                                    <p:set>
                                      <p:cBhvr>
                                        <p:cTn id="98" dur="1000" fill="hold"/>
                                        <p:tgtEl>
                                          <p:spTgt spid="49"/>
                                        </p:tgtEl>
                                        <p:attrNameLst>
                                          <p:attrName>fill.on</p:attrName>
                                        </p:attrNameLst>
                                      </p:cBhvr>
                                      <p:to>
                                        <p:strVal val="true"/>
                                      </p:to>
                                    </p:set>
                                  </p:childTnLst>
                                </p:cTn>
                              </p:par>
                              <p:par>
                                <p:cTn id="99" presetID="7" presetClass="emph" presetSubtype="2" fill="hold" nodeType="withEffect">
                                  <p:stCondLst>
                                    <p:cond delay="0"/>
                                  </p:stCondLst>
                                  <p:childTnLst>
                                    <p:animClr clrSpc="rgb" dir="cw">
                                      <p:cBhvr>
                                        <p:cTn id="100" dur="1000" fill="hold"/>
                                        <p:tgtEl>
                                          <p:spTgt spid="48"/>
                                        </p:tgtEl>
                                        <p:attrNameLst>
                                          <p:attrName>stroke.color</p:attrName>
                                        </p:attrNameLst>
                                      </p:cBhvr>
                                      <p:to>
                                        <a:srgbClr val="F8F8F8"/>
                                      </p:to>
                                    </p:animClr>
                                    <p:set>
                                      <p:cBhvr>
                                        <p:cTn id="101" dur="1000" fill="hold"/>
                                        <p:tgtEl>
                                          <p:spTgt spid="48"/>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1000" fill="hold"/>
                                        <p:tgtEl>
                                          <p:spTgt spid="49"/>
                                        </p:tgtEl>
                                        <p:attrNameLst>
                                          <p:attrName>stroke.color</p:attrName>
                                        </p:attrNameLst>
                                      </p:cBhvr>
                                      <p:to>
                                        <a:srgbClr val="F8F8F8"/>
                                      </p:to>
                                    </p:animClr>
                                    <p:set>
                                      <p:cBhvr>
                                        <p:cTn id="104" dur="1000" fill="hold"/>
                                        <p:tgtEl>
                                          <p:spTgt spid="49"/>
                                        </p:tgtEl>
                                        <p:attrNameLst>
                                          <p:attrName>stroke.on</p:attrName>
                                        </p:attrNameLst>
                                      </p:cBhvr>
                                      <p:to>
                                        <p:strVal val="true"/>
                                      </p:to>
                                    </p:set>
                                  </p:childTnLst>
                                </p:cTn>
                              </p:par>
                              <p:par>
                                <p:cTn id="105" presetID="1" presetClass="emph" presetSubtype="2" fill="hold" grpId="1" nodeType="withEffect">
                                  <p:stCondLst>
                                    <p:cond delay="0"/>
                                  </p:stCondLst>
                                  <p:childTnLst>
                                    <p:animClr clrSpc="rgb" dir="cw">
                                      <p:cBhvr>
                                        <p:cTn id="106" dur="1000" fill="hold"/>
                                        <p:tgtEl>
                                          <p:spTgt spid="47"/>
                                        </p:tgtEl>
                                        <p:attrNameLst>
                                          <p:attrName>fillcolor</p:attrName>
                                        </p:attrNameLst>
                                      </p:cBhvr>
                                      <p:to>
                                        <a:schemeClr val="bg1"/>
                                      </p:to>
                                    </p:animClr>
                                    <p:set>
                                      <p:cBhvr>
                                        <p:cTn id="107" dur="1000" fill="hold"/>
                                        <p:tgtEl>
                                          <p:spTgt spid="47"/>
                                        </p:tgtEl>
                                        <p:attrNameLst>
                                          <p:attrName>fill.type</p:attrName>
                                        </p:attrNameLst>
                                      </p:cBhvr>
                                      <p:to>
                                        <p:strVal val="solid"/>
                                      </p:to>
                                    </p:set>
                                    <p:set>
                                      <p:cBhvr>
                                        <p:cTn id="108" dur="1000" fill="hold"/>
                                        <p:tgtEl>
                                          <p:spTgt spid="47"/>
                                        </p:tgtEl>
                                        <p:attrNameLst>
                                          <p:attrName>fill.on</p:attrName>
                                        </p:attrNameLst>
                                      </p:cBhvr>
                                      <p:to>
                                        <p:strVal val="true"/>
                                      </p:to>
                                    </p:set>
                                  </p:childTnLst>
                                </p:cTn>
                              </p:par>
                              <p:par>
                                <p:cTn id="109" presetID="7" presetClass="emph" presetSubtype="2" fill="hold" nodeType="withEffect">
                                  <p:stCondLst>
                                    <p:cond delay="0"/>
                                  </p:stCondLst>
                                  <p:childTnLst>
                                    <p:animClr clrSpc="rgb" dir="cw">
                                      <p:cBhvr>
                                        <p:cTn id="110" dur="1000" fill="hold"/>
                                        <p:tgtEl>
                                          <p:spTgt spid="47"/>
                                        </p:tgtEl>
                                        <p:attrNameLst>
                                          <p:attrName>stroke.color</p:attrName>
                                        </p:attrNameLst>
                                      </p:cBhvr>
                                      <p:to>
                                        <a:schemeClr val="bg1"/>
                                      </p:to>
                                    </p:animClr>
                                    <p:set>
                                      <p:cBhvr>
                                        <p:cTn id="111" dur="1000" fill="hold"/>
                                        <p:tgtEl>
                                          <p:spTgt spid="47"/>
                                        </p:tgtEl>
                                        <p:attrNameLst>
                                          <p:attrName>stroke.on</p:attrName>
                                        </p:attrNameLst>
                                      </p:cBhvr>
                                      <p:to>
                                        <p:strVal val="true"/>
                                      </p:to>
                                    </p:set>
                                  </p:childTnLst>
                                </p:cTn>
                              </p:par>
                              <p:par>
                                <p:cTn id="112" presetID="10" presetClass="exit" presetSubtype="0" fill="hold" grpId="1" nodeType="withEffect">
                                  <p:stCondLst>
                                    <p:cond delay="0"/>
                                  </p:stCondLst>
                                  <p:childTnLst>
                                    <p:animEffect transition="out" filter="fade">
                                      <p:cBhvr>
                                        <p:cTn id="113" dur="1000"/>
                                        <p:tgtEl>
                                          <p:spTgt spid="7"/>
                                        </p:tgtEl>
                                      </p:cBhvr>
                                    </p:animEffect>
                                    <p:set>
                                      <p:cBhvr>
                                        <p:cTn id="114" dur="1" fill="hold">
                                          <p:stCondLst>
                                            <p:cond delay="999"/>
                                          </p:stCondLst>
                                        </p:cTn>
                                        <p:tgtEl>
                                          <p:spTgt spid="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32"/>
                                        </p:tgtEl>
                                      </p:cBhvr>
                                    </p:animEffect>
                                    <p:set>
                                      <p:cBhvr>
                                        <p:cTn id="117" dur="1" fill="hold">
                                          <p:stCondLst>
                                            <p:cond delay="999"/>
                                          </p:stCondLst>
                                        </p:cTn>
                                        <p:tgtEl>
                                          <p:spTgt spid="32"/>
                                        </p:tgtEl>
                                        <p:attrNameLst>
                                          <p:attrName>style.visibility</p:attrName>
                                        </p:attrNameLst>
                                      </p:cBhvr>
                                      <p:to>
                                        <p:strVal val="hidden"/>
                                      </p:to>
                                    </p:set>
                                  </p:childTnLst>
                                </p:cTn>
                              </p:par>
                              <p:par>
                                <p:cTn id="118" presetID="10" presetClass="entr" presetSubtype="0" fill="hold" grpId="1" nodeType="with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fade">
                                      <p:cBhvr>
                                        <p:cTn id="120" dur="500"/>
                                        <p:tgtEl>
                                          <p:spTgt spid="5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left)">
                                      <p:cBhvr>
                                        <p:cTn id="125" dur="1000"/>
                                        <p:tgtEl>
                                          <p:spTgt spid="35"/>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dissolve">
                                      <p:cBhvr>
                                        <p:cTn id="128" dur="1000"/>
                                        <p:tgtEl>
                                          <p:spTgt spid="1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37"/>
                                        </p:tgtEl>
                                        <p:attrNameLst>
                                          <p:attrName>style.visibility</p:attrName>
                                        </p:attrNameLst>
                                      </p:cBhvr>
                                      <p:to>
                                        <p:strVal val="visible"/>
                                      </p:to>
                                    </p:set>
                                    <p:animEffect transition="in" filter="wipe(left)">
                                      <p:cBhvr>
                                        <p:cTn id="133" dur="1000"/>
                                        <p:tgtEl>
                                          <p:spTgt spid="37"/>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36"/>
                                        </p:tgtEl>
                                        <p:attrNameLst>
                                          <p:attrName>style.visibility</p:attrName>
                                        </p:attrNameLst>
                                      </p:cBhvr>
                                      <p:to>
                                        <p:strVal val="visible"/>
                                      </p:to>
                                    </p:set>
                                    <p:animEffect transition="in" filter="wipe(left)">
                                      <p:cBhvr>
                                        <p:cTn id="138" dur="1000"/>
                                        <p:tgtEl>
                                          <p:spTgt spid="3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1000"/>
                                        <p:tgtEl>
                                          <p:spTgt spid="37"/>
                                        </p:tgtEl>
                                      </p:cBhvr>
                                    </p:animEffect>
                                    <p:set>
                                      <p:cBhvr>
                                        <p:cTn id="143" dur="1" fill="hold">
                                          <p:stCondLst>
                                            <p:cond delay="999"/>
                                          </p:stCondLst>
                                        </p:cTn>
                                        <p:tgtEl>
                                          <p:spTgt spid="37"/>
                                        </p:tgtEl>
                                        <p:attrNameLst>
                                          <p:attrName>style.visibility</p:attrName>
                                        </p:attrNameLst>
                                      </p:cBhvr>
                                      <p:to>
                                        <p:strVal val="hidden"/>
                                      </p:to>
                                    </p:set>
                                  </p:childTnLst>
                                </p:cTn>
                              </p:par>
                              <p:par>
                                <p:cTn id="144" presetID="53" presetClass="exit" presetSubtype="32" fill="hold" grpId="0" nodeType="withEffect">
                                  <p:stCondLst>
                                    <p:cond delay="0"/>
                                  </p:stCondLst>
                                  <p:childTnLst>
                                    <p:anim calcmode="lin" valueType="num">
                                      <p:cBhvr>
                                        <p:cTn id="145" dur="1000"/>
                                        <p:tgtEl>
                                          <p:spTgt spid="20"/>
                                        </p:tgtEl>
                                        <p:attrNameLst>
                                          <p:attrName>ppt_w</p:attrName>
                                        </p:attrNameLst>
                                      </p:cBhvr>
                                      <p:tavLst>
                                        <p:tav tm="0">
                                          <p:val>
                                            <p:strVal val="ppt_w"/>
                                          </p:val>
                                        </p:tav>
                                        <p:tav tm="100000">
                                          <p:val>
                                            <p:fltVal val="0"/>
                                          </p:val>
                                        </p:tav>
                                      </p:tavLst>
                                    </p:anim>
                                    <p:anim calcmode="lin" valueType="num">
                                      <p:cBhvr>
                                        <p:cTn id="146" dur="1000"/>
                                        <p:tgtEl>
                                          <p:spTgt spid="20"/>
                                        </p:tgtEl>
                                        <p:attrNameLst>
                                          <p:attrName>ppt_h</p:attrName>
                                        </p:attrNameLst>
                                      </p:cBhvr>
                                      <p:tavLst>
                                        <p:tav tm="0">
                                          <p:val>
                                            <p:strVal val="ppt_h"/>
                                          </p:val>
                                        </p:tav>
                                        <p:tav tm="100000">
                                          <p:val>
                                            <p:fltVal val="0"/>
                                          </p:val>
                                        </p:tav>
                                      </p:tavLst>
                                    </p:anim>
                                    <p:animEffect transition="out" filter="fade">
                                      <p:cBhvr>
                                        <p:cTn id="147" dur="1000"/>
                                        <p:tgtEl>
                                          <p:spTgt spid="20"/>
                                        </p:tgtEl>
                                      </p:cBhvr>
                                    </p:animEffect>
                                    <p:set>
                                      <p:cBhvr>
                                        <p:cTn id="148" dur="1" fill="hold">
                                          <p:stCondLst>
                                            <p:cond delay="999"/>
                                          </p:stCondLst>
                                        </p:cTn>
                                        <p:tgtEl>
                                          <p:spTgt spid="20"/>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fade">
                                      <p:cBhvr>
                                        <p:cTn id="151" dur="1000"/>
                                        <p:tgtEl>
                                          <p:spTgt spid="21"/>
                                        </p:tgtEl>
                                      </p:cBhvr>
                                    </p:animEffect>
                                  </p:childTnLst>
                                </p:cTn>
                              </p:par>
                            </p:childTnLst>
                          </p:cTn>
                        </p:par>
                        <p:par>
                          <p:cTn id="152" fill="hold">
                            <p:stCondLst>
                              <p:cond delay="1000"/>
                            </p:stCondLst>
                            <p:childTnLst>
                              <p:par>
                                <p:cTn id="153" presetID="22" presetClass="entr" presetSubtype="4" fill="hold" grpId="1" nodeType="afterEffect">
                                  <p:stCondLst>
                                    <p:cond delay="0"/>
                                  </p:stCondLst>
                                  <p:childTnLst>
                                    <p:set>
                                      <p:cBhvr>
                                        <p:cTn id="154" dur="1" fill="hold">
                                          <p:stCondLst>
                                            <p:cond delay="0"/>
                                          </p:stCondLst>
                                        </p:cTn>
                                        <p:tgtEl>
                                          <p:spTgt spid="10"/>
                                        </p:tgtEl>
                                        <p:attrNameLst>
                                          <p:attrName>style.visibility</p:attrName>
                                        </p:attrNameLst>
                                      </p:cBhvr>
                                      <p:to>
                                        <p:strVal val="visible"/>
                                      </p:to>
                                    </p:set>
                                    <p:animEffect transition="in" filter="wipe(down)">
                                      <p:cBhvr>
                                        <p:cTn id="155" dur="1000"/>
                                        <p:tgtEl>
                                          <p:spTgt spid="10"/>
                                        </p:tgtEl>
                                      </p:cBhvr>
                                    </p:animEffect>
                                  </p:childTnLst>
                                </p:cTn>
                              </p:par>
                            </p:childTnLst>
                          </p:cTn>
                        </p:par>
                        <p:par>
                          <p:cTn id="156" fill="hold">
                            <p:stCondLst>
                              <p:cond delay="2000"/>
                            </p:stCondLst>
                            <p:childTnLst>
                              <p:par>
                                <p:cTn id="157" presetID="10" presetClass="entr" presetSubtype="0" fill="hold" grpId="0" nodeType="afterEffect">
                                  <p:stCondLst>
                                    <p:cond delay="0"/>
                                  </p:stCondLst>
                                  <p:childTnLst>
                                    <p:set>
                                      <p:cBhvr>
                                        <p:cTn id="158" dur="1" fill="hold">
                                          <p:stCondLst>
                                            <p:cond delay="0"/>
                                          </p:stCondLst>
                                        </p:cTn>
                                        <p:tgtEl>
                                          <p:spTgt spid="9"/>
                                        </p:tgtEl>
                                        <p:attrNameLst>
                                          <p:attrName>style.visibility</p:attrName>
                                        </p:attrNameLst>
                                      </p:cBhvr>
                                      <p:to>
                                        <p:strVal val="visible"/>
                                      </p:to>
                                    </p:set>
                                    <p:animEffect transition="in" filter="fade">
                                      <p:cBhvr>
                                        <p:cTn id="159" dur="1000"/>
                                        <p:tgtEl>
                                          <p:spTgt spid="9"/>
                                        </p:tgtEl>
                                      </p:cBhvr>
                                    </p:animEffect>
                                  </p:childTnLst>
                                </p:cTn>
                              </p:par>
                            </p:childTnLst>
                          </p:cTn>
                        </p:par>
                      </p:childTnLst>
                    </p:cTn>
                  </p:par>
                  <p:par>
                    <p:cTn id="160" fill="hold">
                      <p:stCondLst>
                        <p:cond delay="indefinite"/>
                      </p:stCondLst>
                      <p:childTnLst>
                        <p:par>
                          <p:cTn id="161" fill="hold">
                            <p:stCondLst>
                              <p:cond delay="0"/>
                            </p:stCondLst>
                            <p:childTnLst>
                              <p:par>
                                <p:cTn id="162" presetID="42" presetClass="path" presetSubtype="0" accel="50000" decel="50000" fill="hold" grpId="1" nodeType="clickEffect">
                                  <p:stCondLst>
                                    <p:cond delay="0"/>
                                  </p:stCondLst>
                                  <p:childTnLst>
                                    <p:animMotion origin="layout" path="M 1.66667E-6 1.48148E-6 L -0.17274 -0.00417 " pathEditMode="relative" rAng="0" ptsTypes="AA">
                                      <p:cBhvr>
                                        <p:cTn id="163" dur="1000" fill="hold"/>
                                        <p:tgtEl>
                                          <p:spTgt spid="9"/>
                                        </p:tgtEl>
                                        <p:attrNameLst>
                                          <p:attrName>ppt_x</p:attrName>
                                          <p:attrName>ppt_y</p:attrName>
                                        </p:attrNameLst>
                                      </p:cBhvr>
                                      <p:rCtr x="-8646" y="-208"/>
                                    </p:animMotion>
                                  </p:childTnLst>
                                </p:cTn>
                              </p:par>
                              <p:par>
                                <p:cTn id="164" presetID="10" presetClass="exit" presetSubtype="0" fill="hold" grpId="0" nodeType="withEffect">
                                  <p:stCondLst>
                                    <p:cond delay="0"/>
                                  </p:stCondLst>
                                  <p:childTnLst>
                                    <p:animEffect transition="out" filter="fade">
                                      <p:cBhvr>
                                        <p:cTn id="165" dur="1000"/>
                                        <p:tgtEl>
                                          <p:spTgt spid="53"/>
                                        </p:tgtEl>
                                      </p:cBhvr>
                                    </p:animEffect>
                                    <p:set>
                                      <p:cBhvr>
                                        <p:cTn id="166" dur="1" fill="hold">
                                          <p:stCondLst>
                                            <p:cond delay="999"/>
                                          </p:stCondLst>
                                        </p:cTn>
                                        <p:tgtEl>
                                          <p:spTgt spid="53"/>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1000"/>
                                        <p:tgtEl>
                                          <p:spTgt spid="10"/>
                                        </p:tgtEl>
                                      </p:cBhvr>
                                    </p:animEffect>
                                    <p:set>
                                      <p:cBhvr>
                                        <p:cTn id="169" dur="1" fill="hold">
                                          <p:stCondLst>
                                            <p:cond delay="999"/>
                                          </p:stCondLst>
                                        </p:cTn>
                                        <p:tgtEl>
                                          <p:spTgt spid="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1000"/>
                                        <p:tgtEl>
                                          <p:spTgt spid="35"/>
                                        </p:tgtEl>
                                      </p:cBhvr>
                                    </p:animEffect>
                                    <p:set>
                                      <p:cBhvr>
                                        <p:cTn id="172" dur="1" fill="hold">
                                          <p:stCondLst>
                                            <p:cond delay="999"/>
                                          </p:stCondLst>
                                        </p:cTn>
                                        <p:tgtEl>
                                          <p:spTgt spid="35"/>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1000"/>
                                        <p:tgtEl>
                                          <p:spTgt spid="36"/>
                                        </p:tgtEl>
                                      </p:cBhvr>
                                    </p:animEffect>
                                    <p:set>
                                      <p:cBhvr>
                                        <p:cTn id="175" dur="1" fill="hold">
                                          <p:stCondLst>
                                            <p:cond delay="999"/>
                                          </p:stCondLst>
                                        </p:cTn>
                                        <p:tgtEl>
                                          <p:spTgt spid="36"/>
                                        </p:tgtEl>
                                        <p:attrNameLst>
                                          <p:attrName>style.visibility</p:attrName>
                                        </p:attrNameLst>
                                      </p:cBhvr>
                                      <p:to>
                                        <p:strVal val="hidden"/>
                                      </p:to>
                                    </p:set>
                                  </p:childTnLst>
                                </p:cTn>
                              </p:par>
                            </p:childTnLst>
                          </p:cTn>
                        </p:par>
                        <p:par>
                          <p:cTn id="176" fill="hold">
                            <p:stCondLst>
                              <p:cond delay="1000"/>
                            </p:stCondLst>
                            <p:childTnLst>
                              <p:par>
                                <p:cTn id="177" presetID="22" presetClass="entr" presetSubtype="8" fill="hold" grpId="0" nodeType="afterEffect">
                                  <p:stCondLst>
                                    <p:cond delay="0"/>
                                  </p:stCondLst>
                                  <p:childTnLst>
                                    <p:set>
                                      <p:cBhvr>
                                        <p:cTn id="178" dur="1" fill="hold">
                                          <p:stCondLst>
                                            <p:cond delay="0"/>
                                          </p:stCondLst>
                                        </p:cTn>
                                        <p:tgtEl>
                                          <p:spTgt spid="22"/>
                                        </p:tgtEl>
                                        <p:attrNameLst>
                                          <p:attrName>style.visibility</p:attrName>
                                        </p:attrNameLst>
                                      </p:cBhvr>
                                      <p:to>
                                        <p:strVal val="visible"/>
                                      </p:to>
                                    </p:set>
                                    <p:animEffect transition="in" filter="wipe(left)">
                                      <p:cBhvr>
                                        <p:cTn id="179" dur="1000"/>
                                        <p:tgtEl>
                                          <p:spTgt spid="22"/>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tgtEl>
                                        <p:attrNameLst>
                                          <p:attrName>style.visibility</p:attrName>
                                        </p:attrNameLst>
                                      </p:cBhvr>
                                      <p:to>
                                        <p:strVal val="visible"/>
                                      </p:to>
                                    </p:set>
                                    <p:anim calcmode="lin" valueType="num">
                                      <p:cBhvr>
                                        <p:cTn id="184" dur="1000" fill="hold"/>
                                        <p:tgtEl>
                                          <p:spTgt spid="16"/>
                                        </p:tgtEl>
                                        <p:attrNameLst>
                                          <p:attrName>ppt_w</p:attrName>
                                        </p:attrNameLst>
                                      </p:cBhvr>
                                      <p:tavLst>
                                        <p:tav tm="0">
                                          <p:val>
                                            <p:fltVal val="0"/>
                                          </p:val>
                                        </p:tav>
                                        <p:tav tm="100000">
                                          <p:val>
                                            <p:strVal val="#ppt_w"/>
                                          </p:val>
                                        </p:tav>
                                      </p:tavLst>
                                    </p:anim>
                                    <p:anim calcmode="lin" valueType="num">
                                      <p:cBhvr>
                                        <p:cTn id="185" dur="1000" fill="hold"/>
                                        <p:tgtEl>
                                          <p:spTgt spid="16"/>
                                        </p:tgtEl>
                                        <p:attrNameLst>
                                          <p:attrName>ppt_h</p:attrName>
                                        </p:attrNameLst>
                                      </p:cBhvr>
                                      <p:tavLst>
                                        <p:tav tm="0">
                                          <p:val>
                                            <p:fltVal val="0"/>
                                          </p:val>
                                        </p:tav>
                                        <p:tav tm="100000">
                                          <p:val>
                                            <p:strVal val="#ppt_h"/>
                                          </p:val>
                                        </p:tav>
                                      </p:tavLst>
                                    </p:anim>
                                    <p:animEffect transition="in" filter="fade">
                                      <p:cBhvr>
                                        <p:cTn id="186" dur="1000"/>
                                        <p:tgtEl>
                                          <p:spTgt spid="16"/>
                                        </p:tgtEl>
                                      </p:cBhvr>
                                    </p:animEffect>
                                  </p:childTnLst>
                                </p:cTn>
                              </p:par>
                            </p:childTnLst>
                          </p:cTn>
                        </p:par>
                        <p:par>
                          <p:cTn id="187" fill="hold">
                            <p:stCondLst>
                              <p:cond delay="1000"/>
                            </p:stCondLst>
                            <p:childTnLst>
                              <p:par>
                                <p:cTn id="188" presetID="10" presetClass="exit" presetSubtype="0" fill="hold" grpId="1" nodeType="afterEffect">
                                  <p:stCondLst>
                                    <p:cond delay="0"/>
                                  </p:stCondLst>
                                  <p:childTnLst>
                                    <p:animEffect transition="out" filter="fade">
                                      <p:cBhvr>
                                        <p:cTn id="189" dur="1000"/>
                                        <p:tgtEl>
                                          <p:spTgt spid="21"/>
                                        </p:tgtEl>
                                      </p:cBhvr>
                                    </p:animEffect>
                                    <p:set>
                                      <p:cBhvr>
                                        <p:cTn id="190" dur="1" fill="hold">
                                          <p:stCondLst>
                                            <p:cond delay="999"/>
                                          </p:stCondLst>
                                        </p:cTn>
                                        <p:tgtEl>
                                          <p:spTgt spid="21"/>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1000"/>
                                        <p:tgtEl>
                                          <p:spTgt spid="44"/>
                                        </p:tgtEl>
                                      </p:cBhvr>
                                    </p:animEffect>
                                    <p:set>
                                      <p:cBhvr>
                                        <p:cTn id="193" dur="1" fill="hold">
                                          <p:stCondLst>
                                            <p:cond delay="999"/>
                                          </p:stCondLst>
                                        </p:cTn>
                                        <p:tgtEl>
                                          <p:spTgt spid="44"/>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1000"/>
                                        <p:tgtEl>
                                          <p:spTgt spid="47"/>
                                        </p:tgtEl>
                                      </p:cBhvr>
                                    </p:animEffect>
                                    <p:set>
                                      <p:cBhvr>
                                        <p:cTn id="196" dur="1" fill="hold">
                                          <p:stCondLst>
                                            <p:cond delay="999"/>
                                          </p:stCondLst>
                                        </p:cTn>
                                        <p:tgtEl>
                                          <p:spTgt spid="47"/>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48"/>
                                        </p:tgtEl>
                                      </p:cBhvr>
                                    </p:animEffect>
                                    <p:set>
                                      <p:cBhvr>
                                        <p:cTn id="199" dur="1" fill="hold">
                                          <p:stCondLst>
                                            <p:cond delay="499"/>
                                          </p:stCondLst>
                                        </p:cTn>
                                        <p:tgtEl>
                                          <p:spTgt spid="48"/>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1000"/>
                                        <p:tgtEl>
                                          <p:spTgt spid="38"/>
                                        </p:tgtEl>
                                      </p:cBhvr>
                                    </p:animEffect>
                                    <p:set>
                                      <p:cBhvr>
                                        <p:cTn id="202" dur="1" fill="hold">
                                          <p:stCondLst>
                                            <p:cond delay="999"/>
                                          </p:stCondLst>
                                        </p:cTn>
                                        <p:tgtEl>
                                          <p:spTgt spid="38"/>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1000"/>
                                        <p:tgtEl>
                                          <p:spTgt spid="11"/>
                                        </p:tgtEl>
                                      </p:cBhvr>
                                    </p:animEffect>
                                    <p:set>
                                      <p:cBhvr>
                                        <p:cTn id="20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9" grpId="1"/>
      <p:bldP spid="55" grpId="0" animBg="1"/>
      <p:bldP spid="54" grpId="0" animBg="1"/>
      <p:bldP spid="52" grpId="0" animBg="1"/>
      <p:bldP spid="4" grpId="0" animBg="1"/>
      <p:bldP spid="4" grpId="1" animBg="1"/>
      <p:bldP spid="6" grpId="0" animBg="1"/>
      <p:bldP spid="6" grpId="1" animBg="1"/>
      <p:bldP spid="44" grpId="0" animBg="1"/>
      <p:bldP spid="44" grpId="1" animBg="1"/>
      <p:bldP spid="47" grpId="0" animBg="1"/>
      <p:bldP spid="47" grpId="1" animBg="1"/>
      <p:bldP spid="47" grpId="2" animBg="1"/>
      <p:bldP spid="48" grpId="0" animBg="1"/>
      <p:bldP spid="48" grpId="1" animBg="1"/>
      <p:bldP spid="49" grpId="0" animBg="1"/>
      <p:bldP spid="3" grpId="0" animBg="1"/>
      <p:bldP spid="3" grpId="1" animBg="1"/>
      <p:bldP spid="50" grpId="0" animBg="1"/>
      <p:bldP spid="5" grpId="0" animBg="1"/>
      <p:bldP spid="5" grpId="1" animBg="1"/>
      <p:bldP spid="7" grpId="0" animBg="1"/>
      <p:bldP spid="7" grpId="1" animBg="1"/>
      <p:bldP spid="53" grpId="0" animBg="1"/>
      <p:bldP spid="53" grpId="1" animBg="1"/>
      <p:bldP spid="10" grpId="0" animBg="1"/>
      <p:bldP spid="10" grpId="1" animBg="1"/>
      <p:bldP spid="21" grpId="0" animBg="1"/>
      <p:bldP spid="21" grpId="1" animBg="1"/>
      <p:bldP spid="41" grpId="0" animBg="1"/>
      <p:bldP spid="41" grpId="1" animBg="1"/>
      <p:bldP spid="11" grpId="0" animBg="1"/>
      <p:bldP spid="11" grpId="1" animBg="1"/>
      <p:bldP spid="2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BE6CC4-2638-43A8-4F08-3FD37403C64B}"/>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609600" y="4151376"/>
            <a:ext cx="2560320" cy="256032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286000" y="5289198"/>
            <a:ext cx="1116836" cy="27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6000" y="4572000"/>
            <a:ext cx="1055876" cy="305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533400" y="4096512"/>
            <a:ext cx="2697480" cy="2697480"/>
          </a:xfrm>
          <a:prstGeom prst="ellipse">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rot="18383004">
            <a:off x="1738752" y="3710395"/>
            <a:ext cx="1295401" cy="430887"/>
            <a:chOff x="2053183" y="5105400"/>
            <a:chExt cx="1295401" cy="430887"/>
          </a:xfrm>
        </p:grpSpPr>
        <p:sp>
          <p:nvSpPr>
            <p:cNvPr id="33" name="Rectangle 32"/>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34" name="TextBox 33"/>
            <p:cNvSpPr txBox="1"/>
            <p:nvPr/>
          </p:nvSpPr>
          <p:spPr>
            <a:xfrm>
              <a:off x="2253412" y="5105400"/>
              <a:ext cx="1095172" cy="430887"/>
            </a:xfrm>
            <a:prstGeom prst="rect">
              <a:avLst/>
            </a:prstGeom>
            <a:noFill/>
          </p:spPr>
          <p:txBody>
            <a:bodyPr wrap="none" rtlCol="0">
              <a:spAutoFit/>
            </a:bodyPr>
            <a:lstStyle/>
            <a:p>
              <a:r>
                <a:rPr lang="en-US" sz="2200" b="1" dirty="0">
                  <a:solidFill>
                    <a:schemeClr val="bg1"/>
                  </a:solidFill>
                  <a:latin typeface="Arial" pitchFamily="34" charset="0"/>
                  <a:cs typeface="Arial" pitchFamily="34" charset="0"/>
                </a:rPr>
                <a:t>mantle</a:t>
              </a:r>
            </a:p>
          </p:txBody>
        </p:sp>
      </p:grpSp>
      <p:grpSp>
        <p:nvGrpSpPr>
          <p:cNvPr id="45" name="Group 44"/>
          <p:cNvGrpSpPr/>
          <p:nvPr/>
        </p:nvGrpSpPr>
        <p:grpSpPr>
          <a:xfrm>
            <a:off x="3282961" y="2423616"/>
            <a:ext cx="1672836" cy="246058"/>
            <a:chOff x="3282961" y="2423616"/>
            <a:chExt cx="1672836" cy="246058"/>
          </a:xfrm>
        </p:grpSpPr>
        <p:pic>
          <p:nvPicPr>
            <p:cNvPr id="46" name="Picture 45"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51" name="Picture 50"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3" name="Oval 2">
            <a:extLst>
              <a:ext uri="{FF2B5EF4-FFF2-40B4-BE49-F238E27FC236}">
                <a16:creationId xmlns:a16="http://schemas.microsoft.com/office/drawing/2014/main" id="{B897D506-9E6A-41D6-C97C-4B147F0BF1E6}"/>
              </a:ext>
            </a:extLst>
          </p:cNvPr>
          <p:cNvSpPr>
            <a:spLocks noChangeAspect="1"/>
          </p:cNvSpPr>
          <p:nvPr/>
        </p:nvSpPr>
        <p:spPr>
          <a:xfrm>
            <a:off x="1188720" y="4727448"/>
            <a:ext cx="1426464" cy="1426464"/>
          </a:xfrm>
          <a:prstGeom prst="ellipse">
            <a:avLst/>
          </a:prstGeom>
          <a:solidFill>
            <a:srgbClr val="F8F8F8"/>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0082826-75EA-CF17-3658-A9C4B5BDDE91}"/>
              </a:ext>
            </a:extLst>
          </p:cNvPr>
          <p:cNvGrpSpPr/>
          <p:nvPr/>
        </p:nvGrpSpPr>
        <p:grpSpPr>
          <a:xfrm>
            <a:off x="1078992" y="-91440"/>
            <a:ext cx="6190496" cy="830997"/>
            <a:chOff x="1078992" y="-91440"/>
            <a:chExt cx="6190496" cy="830997"/>
          </a:xfrm>
        </p:grpSpPr>
        <p:sp>
          <p:nvSpPr>
            <p:cNvPr id="4" name="TextBox 3">
              <a:extLst>
                <a:ext uri="{FF2B5EF4-FFF2-40B4-BE49-F238E27FC236}">
                  <a16:creationId xmlns:a16="http://schemas.microsoft.com/office/drawing/2014/main" id="{0601B637-7173-EE23-CDF8-BACFF4B02232}"/>
                </a:ext>
              </a:extLst>
            </p:cNvPr>
            <p:cNvSpPr txBox="1"/>
            <p:nvPr/>
          </p:nvSpPr>
          <p:spPr>
            <a:xfrm>
              <a:off x="1078992" y="-91440"/>
              <a:ext cx="6190496" cy="830997"/>
            </a:xfrm>
            <a:prstGeom prst="rect">
              <a:avLst/>
            </a:prstGeom>
            <a:noFill/>
            <a:effectLst>
              <a:outerShdw dist="25400" dir="5400000" algn="ctr" rotWithShape="0">
                <a:srgbClr val="0A0906"/>
              </a:outerShdw>
            </a:effectLst>
          </p:spPr>
          <p:txBody>
            <a:bodyPr wrap="square" rtlCol="0">
              <a:spAutoFit/>
            </a:bodyPr>
            <a:lstStyle/>
            <a:p>
              <a:r>
                <a:rPr lang="en-US" sz="4800" b="1" spc="-50" dirty="0">
                  <a:ln w="9525">
                    <a:solidFill>
                      <a:schemeClr val="accent5">
                        <a:lumMod val="50000"/>
                      </a:schemeClr>
                    </a:solidFill>
                  </a:ln>
                  <a:solidFill>
                    <a:srgbClr val="864300"/>
                  </a:solidFill>
                  <a:cs typeface="Arial" pitchFamily="34" charset="0"/>
                </a:rPr>
                <a:t>Tectonic Plates</a:t>
              </a:r>
            </a:p>
          </p:txBody>
        </p:sp>
        <p:sp>
          <p:nvSpPr>
            <p:cNvPr id="5" name="TextBox 4">
              <a:extLst>
                <a:ext uri="{FF2B5EF4-FFF2-40B4-BE49-F238E27FC236}">
                  <a16:creationId xmlns:a16="http://schemas.microsoft.com/office/drawing/2014/main" id="{BA93BFC9-DD66-23C0-8380-9672376BE4C6}"/>
                </a:ext>
              </a:extLst>
            </p:cNvPr>
            <p:cNvSpPr txBox="1"/>
            <p:nvPr/>
          </p:nvSpPr>
          <p:spPr>
            <a:xfrm>
              <a:off x="4646963" y="-91440"/>
              <a:ext cx="2068055"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rgbClr val="864300"/>
                  </a:solidFill>
                  <a:cs typeface="Arial" pitchFamily="34" charset="0"/>
                </a:rPr>
                <a:t>Move </a:t>
              </a:r>
            </a:p>
          </p:txBody>
        </p:sp>
      </p:grpSp>
      <p:sp>
        <p:nvSpPr>
          <p:cNvPr id="6" name="TextBox 5">
            <a:extLst>
              <a:ext uri="{FF2B5EF4-FFF2-40B4-BE49-F238E27FC236}">
                <a16:creationId xmlns:a16="http://schemas.microsoft.com/office/drawing/2014/main" id="{733450C1-4CFE-052D-2071-7B5E9BEAC2CF}"/>
              </a:ext>
            </a:extLst>
          </p:cNvPr>
          <p:cNvSpPr txBox="1"/>
          <p:nvPr/>
        </p:nvSpPr>
        <p:spPr>
          <a:xfrm rot="1707816">
            <a:off x="6805864" y="855680"/>
            <a:ext cx="1997663" cy="1015663"/>
          </a:xfrm>
          <a:prstGeom prst="rect">
            <a:avLst/>
          </a:prstGeom>
          <a:noFill/>
        </p:spPr>
        <p:txBody>
          <a:bodyPr wrap="none" rtlCol="0">
            <a:spAutoFit/>
          </a:bodyPr>
          <a:lstStyle/>
          <a:p>
            <a:r>
              <a:rPr lang="en-US" sz="6000" b="1" dirty="0">
                <a:ln w="25400">
                  <a:solidFill>
                    <a:srgbClr val="0A0906"/>
                  </a:solidFill>
                </a:ln>
                <a:solidFill>
                  <a:srgbClr val="FF0000"/>
                </a:solidFill>
                <a:latin typeface="Tempus Sans ITC" panose="04020404030D07020202" pitchFamily="82" charset="0"/>
              </a:rPr>
              <a:t>How?</a:t>
            </a:r>
          </a:p>
        </p:txBody>
      </p:sp>
      <p:sp>
        <p:nvSpPr>
          <p:cNvPr id="10" name="Freeform: Shape 9">
            <a:extLst>
              <a:ext uri="{FF2B5EF4-FFF2-40B4-BE49-F238E27FC236}">
                <a16:creationId xmlns:a16="http://schemas.microsoft.com/office/drawing/2014/main" id="{BA7FF980-46DF-987F-6EE9-80CD7BEA9B60}"/>
              </a:ext>
            </a:extLst>
          </p:cNvPr>
          <p:cNvSpPr/>
          <p:nvPr/>
        </p:nvSpPr>
        <p:spPr>
          <a:xfrm>
            <a:off x="770561" y="2054217"/>
            <a:ext cx="1704590" cy="509951"/>
          </a:xfrm>
          <a:custGeom>
            <a:avLst/>
            <a:gdLst>
              <a:gd name="connsiteX0" fmla="*/ 1458289 w 1704590"/>
              <a:gd name="connsiteY0" fmla="*/ 368943 h 509951"/>
              <a:gd name="connsiteX1" fmla="*/ 1698319 w 1704590"/>
              <a:gd name="connsiteY1" fmla="*/ 151773 h 509951"/>
              <a:gd name="connsiteX2" fmla="*/ 1481149 w 1704590"/>
              <a:gd name="connsiteY2" fmla="*/ 14613 h 509951"/>
              <a:gd name="connsiteX3" fmla="*/ 63829 w 1704590"/>
              <a:gd name="connsiteY3" fmla="*/ 37473 h 509951"/>
              <a:gd name="connsiteX4" fmla="*/ 280999 w 1704590"/>
              <a:gd name="connsiteY4" fmla="*/ 311793 h 509951"/>
              <a:gd name="connsiteX5" fmla="*/ 612469 w 1704590"/>
              <a:gd name="connsiteY5" fmla="*/ 300363 h 509951"/>
              <a:gd name="connsiteX6" fmla="*/ 703909 w 1704590"/>
              <a:gd name="connsiteY6" fmla="*/ 494673 h 509951"/>
              <a:gd name="connsiteX7" fmla="*/ 978229 w 1704590"/>
              <a:gd name="connsiteY7" fmla="*/ 494673 h 509951"/>
              <a:gd name="connsiteX8" fmla="*/ 1263979 w 1704590"/>
              <a:gd name="connsiteY8" fmla="*/ 471813 h 509951"/>
              <a:gd name="connsiteX9" fmla="*/ 1458289 w 1704590"/>
              <a:gd name="connsiteY9" fmla="*/ 368943 h 50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590" h="509951">
                <a:moveTo>
                  <a:pt x="1458289" y="368943"/>
                </a:moveTo>
                <a:cubicBezTo>
                  <a:pt x="1530679" y="315603"/>
                  <a:pt x="1694509" y="210828"/>
                  <a:pt x="1698319" y="151773"/>
                </a:cubicBezTo>
                <a:cubicBezTo>
                  <a:pt x="1702129" y="92718"/>
                  <a:pt x="1753564" y="33663"/>
                  <a:pt x="1481149" y="14613"/>
                </a:cubicBezTo>
                <a:cubicBezTo>
                  <a:pt x="1208734" y="-4437"/>
                  <a:pt x="263854" y="-12057"/>
                  <a:pt x="63829" y="37473"/>
                </a:cubicBezTo>
                <a:cubicBezTo>
                  <a:pt x="-136196" y="87003"/>
                  <a:pt x="189559" y="267978"/>
                  <a:pt x="280999" y="311793"/>
                </a:cubicBezTo>
                <a:cubicBezTo>
                  <a:pt x="372439" y="355608"/>
                  <a:pt x="541984" y="269883"/>
                  <a:pt x="612469" y="300363"/>
                </a:cubicBezTo>
                <a:cubicBezTo>
                  <a:pt x="682954" y="330843"/>
                  <a:pt x="642949" y="462288"/>
                  <a:pt x="703909" y="494673"/>
                </a:cubicBezTo>
                <a:cubicBezTo>
                  <a:pt x="764869" y="527058"/>
                  <a:pt x="884884" y="498483"/>
                  <a:pt x="978229" y="494673"/>
                </a:cubicBezTo>
                <a:cubicBezTo>
                  <a:pt x="1071574" y="490863"/>
                  <a:pt x="1191589" y="490863"/>
                  <a:pt x="1263979" y="471813"/>
                </a:cubicBezTo>
                <a:cubicBezTo>
                  <a:pt x="1336369" y="452763"/>
                  <a:pt x="1385899" y="422283"/>
                  <a:pt x="1458289" y="3689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086ADF7-169F-18C1-A9CD-31A272CF1C3B}"/>
              </a:ext>
            </a:extLst>
          </p:cNvPr>
          <p:cNvSpPr txBox="1"/>
          <p:nvPr/>
        </p:nvSpPr>
        <p:spPr>
          <a:xfrm>
            <a:off x="-76200" y="5334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sp>
        <p:nvSpPr>
          <p:cNvPr id="11" name="TextBox 10">
            <a:extLst>
              <a:ext uri="{FF2B5EF4-FFF2-40B4-BE49-F238E27FC236}">
                <a16:creationId xmlns:a16="http://schemas.microsoft.com/office/drawing/2014/main" id="{0C58922E-94FE-AEE3-0B73-B4CB4D2C9D37}"/>
              </a:ext>
            </a:extLst>
          </p:cNvPr>
          <p:cNvSpPr txBox="1"/>
          <p:nvPr/>
        </p:nvSpPr>
        <p:spPr>
          <a:xfrm>
            <a:off x="0" y="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spTree>
    <p:extLst>
      <p:ext uri="{BB962C8B-B14F-4D97-AF65-F5344CB8AC3E}">
        <p14:creationId xmlns:p14="http://schemas.microsoft.com/office/powerpoint/2010/main" val="24843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53"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Effect transition="in" filter="fade">
                                      <p:cBhvr>
                                        <p:cTn id="17" dur="1000"/>
                                        <p:tgtEl>
                                          <p:spTgt spid="11"/>
                                        </p:tgtEl>
                                      </p:cBhvr>
                                    </p:animEffect>
                                  </p:childTnLst>
                                </p:cTn>
                              </p:par>
                              <p:par>
                                <p:cTn id="18" presetID="10" presetClass="exit" presetSubtype="0" fill="hold" grpId="0" nodeType="withEffect">
                                  <p:stCondLst>
                                    <p:cond delay="0"/>
                                  </p:stCondLst>
                                  <p:childTnLst>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1000"/>
                                        <p:tgtEl>
                                          <p:spTgt spid="44"/>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2000"/>
                                        <p:tgtEl>
                                          <p:spTgt spid="7"/>
                                        </p:tgtEl>
                                      </p:cBhvr>
                                    </p:animEffect>
                                  </p:childTnLst>
                                </p:cTn>
                              </p:par>
                              <p:par>
                                <p:cTn id="35" presetID="22" presetClass="entr" presetSubtype="4" fill="hold" nodeType="withEffect">
                                  <p:stCondLst>
                                    <p:cond delay="100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1000"/>
                                        <p:tgtEl>
                                          <p:spTgt spid="32"/>
                                        </p:tgtEl>
                                      </p:cBhvr>
                                    </p:animEffect>
                                  </p:childTnLst>
                                </p:cTn>
                              </p:par>
                              <p:par>
                                <p:cTn id="38" presetID="1" presetClass="emph" presetSubtype="2" fill="hold" grpId="1" nodeType="withEffect">
                                  <p:stCondLst>
                                    <p:cond delay="1000"/>
                                  </p:stCondLst>
                                  <p:childTnLst>
                                    <p:animClr clrSpc="rgb" dir="cw">
                                      <p:cBhvr>
                                        <p:cTn id="39" dur="1000" fill="hold"/>
                                        <p:tgtEl>
                                          <p:spTgt spid="47"/>
                                        </p:tgtEl>
                                        <p:attrNameLst>
                                          <p:attrName>fillcolor</p:attrName>
                                        </p:attrNameLst>
                                      </p:cBhvr>
                                      <p:to>
                                        <a:schemeClr val="bg1"/>
                                      </p:to>
                                    </p:animClr>
                                    <p:set>
                                      <p:cBhvr>
                                        <p:cTn id="40" dur="1000" fill="hold"/>
                                        <p:tgtEl>
                                          <p:spTgt spid="47"/>
                                        </p:tgtEl>
                                        <p:attrNameLst>
                                          <p:attrName>fill.type</p:attrName>
                                        </p:attrNameLst>
                                      </p:cBhvr>
                                      <p:to>
                                        <p:strVal val="solid"/>
                                      </p:to>
                                    </p:set>
                                    <p:set>
                                      <p:cBhvr>
                                        <p:cTn id="41" dur="1000" fill="hold"/>
                                        <p:tgtEl>
                                          <p:spTgt spid="47"/>
                                        </p:tgtEl>
                                        <p:attrNameLst>
                                          <p:attrName>fill.on</p:attrName>
                                        </p:attrNameLst>
                                      </p:cBhvr>
                                      <p:to>
                                        <p:strVal val="true"/>
                                      </p:to>
                                    </p:set>
                                  </p:childTnLst>
                                </p:cTn>
                              </p:par>
                              <p:par>
                                <p:cTn id="42" presetID="7" presetClass="emph" presetSubtype="2" fill="hold" nodeType="withEffect">
                                  <p:stCondLst>
                                    <p:cond delay="1000"/>
                                  </p:stCondLst>
                                  <p:childTnLst>
                                    <p:animClr clrSpc="rgb" dir="cw">
                                      <p:cBhvr>
                                        <p:cTn id="43" dur="1000" fill="hold"/>
                                        <p:tgtEl>
                                          <p:spTgt spid="47"/>
                                        </p:tgtEl>
                                        <p:attrNameLst>
                                          <p:attrName>stroke.color</p:attrName>
                                        </p:attrNameLst>
                                      </p:cBhvr>
                                      <p:to>
                                        <a:schemeClr val="bg1"/>
                                      </p:to>
                                    </p:animClr>
                                    <p:set>
                                      <p:cBhvr>
                                        <p:cTn id="44" dur="1000" fill="hold"/>
                                        <p:tgtEl>
                                          <p:spTgt spid="47"/>
                                        </p:tgtEl>
                                        <p:attrNameLst>
                                          <p:attrName>stroke.on</p:attrName>
                                        </p:attrNameLst>
                                      </p:cBhvr>
                                      <p:to>
                                        <p:strVal val="true"/>
                                      </p:to>
                                    </p:set>
                                  </p:childTnLst>
                                </p:cTn>
                              </p:par>
                              <p:par>
                                <p:cTn id="45" presetID="1" presetClass="emph" presetSubtype="2" fill="hold" grpId="2" nodeType="withEffect">
                                  <p:stCondLst>
                                    <p:cond delay="1000"/>
                                  </p:stCondLst>
                                  <p:childTnLst>
                                    <p:animClr clrSpc="rgb" dir="cw">
                                      <p:cBhvr>
                                        <p:cTn id="46" dur="2000" fill="hold"/>
                                        <p:tgtEl>
                                          <p:spTgt spid="47"/>
                                        </p:tgtEl>
                                        <p:attrNameLst>
                                          <p:attrName>fillcolor</p:attrName>
                                        </p:attrNameLst>
                                      </p:cBhvr>
                                      <p:to>
                                        <a:schemeClr val="tx1"/>
                                      </p:to>
                                    </p:animClr>
                                    <p:set>
                                      <p:cBhvr>
                                        <p:cTn id="47" dur="2000" fill="hold"/>
                                        <p:tgtEl>
                                          <p:spTgt spid="47"/>
                                        </p:tgtEl>
                                        <p:attrNameLst>
                                          <p:attrName>fill.type</p:attrName>
                                        </p:attrNameLst>
                                      </p:cBhvr>
                                      <p:to>
                                        <p:strVal val="solid"/>
                                      </p:to>
                                    </p:set>
                                    <p:set>
                                      <p:cBhvr>
                                        <p:cTn id="48" dur="2000"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4" grpId="0" animBg="1"/>
      <p:bldP spid="7" grpId="0" animBg="1"/>
      <p:bldP spid="3" grpId="0" animBg="1"/>
      <p:bldP spid="6" grpId="0"/>
      <p:bldP spid="12"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unset over a body of water&#10;&#10;Description automatically generated">
            <a:extLst>
              <a:ext uri="{FF2B5EF4-FFF2-40B4-BE49-F238E27FC236}">
                <a16:creationId xmlns:a16="http://schemas.microsoft.com/office/drawing/2014/main" id="{046EFF0C-773F-E287-D765-FC98E1330244}"/>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5864" y="-74109"/>
            <a:ext cx="9573096" cy="6945653"/>
          </a:xfrm>
          <a:prstGeom prst="rect">
            <a:avLst/>
          </a:prstGeom>
        </p:spPr>
      </p:pic>
      <p:grpSp>
        <p:nvGrpSpPr>
          <p:cNvPr id="36" name="Group 35">
            <a:extLst>
              <a:ext uri="{FF2B5EF4-FFF2-40B4-BE49-F238E27FC236}">
                <a16:creationId xmlns:a16="http://schemas.microsoft.com/office/drawing/2014/main" id="{314C5773-3A73-E3EC-38C5-17E4C81E1C40}"/>
              </a:ext>
            </a:extLst>
          </p:cNvPr>
          <p:cNvGrpSpPr/>
          <p:nvPr/>
        </p:nvGrpSpPr>
        <p:grpSpPr>
          <a:xfrm>
            <a:off x="0" y="0"/>
            <a:ext cx="9144000" cy="6858001"/>
            <a:chOff x="0" y="0"/>
            <a:chExt cx="9144000" cy="6858001"/>
          </a:xfrm>
        </p:grpSpPr>
        <p:grpSp>
          <p:nvGrpSpPr>
            <p:cNvPr id="25" name="Group 24">
              <a:extLst>
                <a:ext uri="{FF2B5EF4-FFF2-40B4-BE49-F238E27FC236}">
                  <a16:creationId xmlns:a16="http://schemas.microsoft.com/office/drawing/2014/main" id="{08B45D45-76A3-4A4A-C35B-AEF89CCF05B1}"/>
                </a:ext>
              </a:extLst>
            </p:cNvPr>
            <p:cNvGrpSpPr/>
            <p:nvPr/>
          </p:nvGrpSpPr>
          <p:grpSpPr>
            <a:xfrm>
              <a:off x="0" y="923331"/>
              <a:ext cx="9139237" cy="5934670"/>
              <a:chOff x="-4763" y="923331"/>
              <a:chExt cx="9139237" cy="5934670"/>
            </a:xfrm>
          </p:grpSpPr>
          <p:grpSp>
            <p:nvGrpSpPr>
              <p:cNvPr id="26" name="Group 1">
                <a:extLst>
                  <a:ext uri="{FF2B5EF4-FFF2-40B4-BE49-F238E27FC236}">
                    <a16:creationId xmlns:a16="http://schemas.microsoft.com/office/drawing/2014/main" id="{CDB03DD2-9D31-63C5-4EEA-C9FBE4F1D4FB}"/>
                  </a:ext>
                </a:extLst>
              </p:cNvPr>
              <p:cNvGrpSpPr/>
              <p:nvPr/>
            </p:nvGrpSpPr>
            <p:grpSpPr>
              <a:xfrm>
                <a:off x="-4763" y="923331"/>
                <a:ext cx="9139237" cy="5934670"/>
                <a:chOff x="-4763" y="923331"/>
                <a:chExt cx="9139237" cy="5934670"/>
              </a:xfrm>
            </p:grpSpPr>
            <p:pic>
              <p:nvPicPr>
                <p:cNvPr id="29" name="Picture 3">
                  <a:extLst>
                    <a:ext uri="{FF2B5EF4-FFF2-40B4-BE49-F238E27FC236}">
                      <a16:creationId xmlns:a16="http://schemas.microsoft.com/office/drawing/2014/main" id="{15539050-2487-5DCE-56E8-B7D7E7B0ED57}"/>
                    </a:ext>
                  </a:extLst>
                </p:cNvPr>
                <p:cNvPicPr>
                  <a:picLocks noChangeAspect="1" noChangeArrowheads="1"/>
                </p:cNvPicPr>
                <p:nvPr/>
              </p:nvPicPr>
              <p:blipFill>
                <a:blip r:embed="rId6"/>
                <a:srcRect/>
                <a:stretch>
                  <a:fillRect/>
                </a:stretch>
              </p:blipFill>
              <p:spPr bwMode="auto">
                <a:xfrm>
                  <a:off x="-4763" y="923331"/>
                  <a:ext cx="9139237" cy="5934670"/>
                </a:xfrm>
                <a:prstGeom prst="rect">
                  <a:avLst/>
                </a:prstGeom>
                <a:noFill/>
                <a:ln w="9525">
                  <a:noFill/>
                  <a:miter lim="800000"/>
                  <a:headEnd/>
                  <a:tailEnd/>
                </a:ln>
                <a:effectLst/>
              </p:spPr>
            </p:pic>
            <p:grpSp>
              <p:nvGrpSpPr>
                <p:cNvPr id="30" name="Group 9">
                  <a:extLst>
                    <a:ext uri="{FF2B5EF4-FFF2-40B4-BE49-F238E27FC236}">
                      <a16:creationId xmlns:a16="http://schemas.microsoft.com/office/drawing/2014/main" id="{09CE9C38-9722-83EA-0544-58FB239A2676}"/>
                    </a:ext>
                  </a:extLst>
                </p:cNvPr>
                <p:cNvGrpSpPr/>
                <p:nvPr/>
              </p:nvGrpSpPr>
              <p:grpSpPr>
                <a:xfrm>
                  <a:off x="3048000" y="4736592"/>
                  <a:ext cx="1135655" cy="368808"/>
                  <a:chOff x="3048000" y="4736592"/>
                  <a:chExt cx="1135655" cy="368808"/>
                </a:xfrm>
              </p:grpSpPr>
              <p:pic>
                <p:nvPicPr>
                  <p:cNvPr id="31" name="Picture 3">
                    <a:extLst>
                      <a:ext uri="{FF2B5EF4-FFF2-40B4-BE49-F238E27FC236}">
                        <a16:creationId xmlns:a16="http://schemas.microsoft.com/office/drawing/2014/main" id="{1A876330-5182-AE93-F287-C2E54946A0F5}"/>
                      </a:ext>
                    </a:extLst>
                  </p:cNvPr>
                  <p:cNvPicPr>
                    <a:picLocks noChangeAspect="1" noChangeArrowheads="1"/>
                  </p:cNvPicPr>
                  <p:nvPr/>
                </p:nvPicPr>
                <p:blipFill>
                  <a:blip r:embed="rId6"/>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32" name="TextBox 31">
                    <a:extLst>
                      <a:ext uri="{FF2B5EF4-FFF2-40B4-BE49-F238E27FC236}">
                        <a16:creationId xmlns:a16="http://schemas.microsoft.com/office/drawing/2014/main" id="{F3E512BA-1602-DFBF-C5DF-8C4D38AE560A}"/>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27" name="Picture 3">
                <a:extLst>
                  <a:ext uri="{FF2B5EF4-FFF2-40B4-BE49-F238E27FC236}">
                    <a16:creationId xmlns:a16="http://schemas.microsoft.com/office/drawing/2014/main" id="{5D2EB9FF-A280-E868-162B-10C61122BE55}"/>
                  </a:ext>
                </a:extLst>
              </p:cNvPr>
              <p:cNvPicPr>
                <a:picLocks noChangeAspect="1" noChangeArrowheads="1"/>
              </p:cNvPicPr>
              <p:nvPr/>
            </p:nvPicPr>
            <p:blipFill>
              <a:blip r:embed="rId7"/>
              <a:srcRect/>
              <a:stretch>
                <a:fillRect/>
              </a:stretch>
            </p:blipFill>
            <p:spPr bwMode="auto">
              <a:xfrm>
                <a:off x="6984054" y="3816350"/>
                <a:ext cx="145409" cy="222250"/>
              </a:xfrm>
              <a:prstGeom prst="rect">
                <a:avLst/>
              </a:prstGeom>
              <a:noFill/>
              <a:ln w="9525">
                <a:noFill/>
                <a:miter lim="800000"/>
                <a:headEnd/>
                <a:tailEnd/>
              </a:ln>
              <a:effectLst/>
            </p:spPr>
          </p:pic>
          <p:sp>
            <p:nvSpPr>
              <p:cNvPr id="28" name="TextBox 27">
                <a:extLst>
                  <a:ext uri="{FF2B5EF4-FFF2-40B4-BE49-F238E27FC236}">
                    <a16:creationId xmlns:a16="http://schemas.microsoft.com/office/drawing/2014/main" id="{B93D8D66-50E4-05F3-D80A-4581D3A78F78}"/>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3" name="Rectangle 32">
              <a:extLst>
                <a:ext uri="{FF2B5EF4-FFF2-40B4-BE49-F238E27FC236}">
                  <a16:creationId xmlns:a16="http://schemas.microsoft.com/office/drawing/2014/main" id="{7F17D909-C916-5DEA-85FA-A4C156778FFF}"/>
                </a:ext>
              </a:extLst>
            </p:cNvPr>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useBgFill="1">
          <p:nvSpPr>
            <p:cNvPr id="34" name="Rectangle 33">
              <a:extLst>
                <a:ext uri="{FF2B5EF4-FFF2-40B4-BE49-F238E27FC236}">
                  <a16:creationId xmlns:a16="http://schemas.microsoft.com/office/drawing/2014/main" id="{35D0EA95-F8B3-0338-AF8F-F0E704367163}"/>
                </a:ext>
              </a:extLst>
            </p:cNvPr>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5" name="TextBox 34">
              <a:extLst>
                <a:ext uri="{FF2B5EF4-FFF2-40B4-BE49-F238E27FC236}">
                  <a16:creationId xmlns:a16="http://schemas.microsoft.com/office/drawing/2014/main" id="{5B7A5DB3-0D59-A3AA-F3BB-DF43EC612A10}"/>
                </a:ext>
              </a:extLst>
            </p:cNvPr>
            <p:cNvSpPr txBox="1"/>
            <p:nvPr/>
          </p:nvSpPr>
          <p:spPr>
            <a:xfrm>
              <a:off x="2133600" y="2514600"/>
              <a:ext cx="5181600" cy="1938992"/>
            </a:xfrm>
            <a:prstGeom prst="rect">
              <a:avLst/>
            </a:prstGeom>
            <a:noFill/>
          </p:spPr>
          <p:txBody>
            <a:bodyPr wrap="square" rtlCol="0">
              <a:spAutoFit/>
            </a:bodyPr>
            <a:lstStyle/>
            <a:p>
              <a:r>
                <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3</a:t>
              </a:r>
            </a:p>
          </p:txBody>
        </p:sp>
      </p:grpSp>
      <p:pic>
        <p:nvPicPr>
          <p:cNvPr id="7" name="Picture 6">
            <a:extLst>
              <a:ext uri="{FF2B5EF4-FFF2-40B4-BE49-F238E27FC236}">
                <a16:creationId xmlns:a16="http://schemas.microsoft.com/office/drawing/2014/main" id="{1BEAF70E-B1F8-D3E3-EE81-9A9B06168045}"/>
              </a:ext>
            </a:extLst>
          </p:cNvPr>
          <p:cNvPicPr>
            <a:picLocks noChangeAspect="1"/>
          </p:cNvPicPr>
          <p:nvPr/>
        </p:nvPicPr>
        <p:blipFill rotWithShape="1">
          <a:blip r:embed="rId8"/>
          <a:srcRect l="8301" b="1002"/>
          <a:stretch/>
        </p:blipFill>
        <p:spPr>
          <a:xfrm>
            <a:off x="-28401" y="-43826"/>
            <a:ext cx="9236372" cy="6945652"/>
          </a:xfrm>
          <a:prstGeom prst="rect">
            <a:avLst/>
          </a:prstGeom>
        </p:spPr>
      </p:pic>
      <p:pic>
        <p:nvPicPr>
          <p:cNvPr id="37" name="Picture 36">
            <a:extLst>
              <a:ext uri="{FF2B5EF4-FFF2-40B4-BE49-F238E27FC236}">
                <a16:creationId xmlns:a16="http://schemas.microsoft.com/office/drawing/2014/main" id="{471D0B4A-69CF-F6BF-30BD-060BF8E1AD6E}"/>
              </a:ext>
            </a:extLst>
          </p:cNvPr>
          <p:cNvPicPr>
            <a:picLocks noChangeAspect="1"/>
          </p:cNvPicPr>
          <p:nvPr/>
        </p:nvPicPr>
        <p:blipFill>
          <a:blip r:embed="rId9"/>
          <a:stretch>
            <a:fillRect/>
          </a:stretch>
        </p:blipFill>
        <p:spPr>
          <a:xfrm>
            <a:off x="11758" y="-43827"/>
            <a:ext cx="9223672" cy="6925623"/>
          </a:xfrm>
          <a:prstGeom prst="rect">
            <a:avLst/>
          </a:prstGeom>
        </p:spPr>
      </p:pic>
      <p:pic>
        <p:nvPicPr>
          <p:cNvPr id="1028" name="Picture 4">
            <a:extLst>
              <a:ext uri="{FF2B5EF4-FFF2-40B4-BE49-F238E27FC236}">
                <a16:creationId xmlns:a16="http://schemas.microsoft.com/office/drawing/2014/main" id="{FEDFECFC-94D1-5461-1564-CD1612ABC2A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00" b="4952"/>
          <a:stretch/>
        </p:blipFill>
        <p:spPr bwMode="auto">
          <a:xfrm>
            <a:off x="-18875" y="-31886"/>
            <a:ext cx="9244309" cy="71184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99EDB19-E1C8-D44A-94BE-D89F8CB21FCB}"/>
              </a:ext>
            </a:extLst>
          </p:cNvPr>
          <p:cNvPicPr>
            <a:picLocks noChangeAspect="1"/>
          </p:cNvPicPr>
          <p:nvPr/>
        </p:nvPicPr>
        <p:blipFill rotWithShape="1">
          <a:blip r:embed="rId11"/>
          <a:srcRect t="1717" r="1299" b="352"/>
          <a:stretch/>
        </p:blipFill>
        <p:spPr>
          <a:xfrm>
            <a:off x="-3467100" y="-74109"/>
            <a:ext cx="16383000" cy="12429882"/>
          </a:xfrm>
          <a:prstGeom prst="rect">
            <a:avLst/>
          </a:prstGeom>
          <a:ln w="50800">
            <a:noFill/>
          </a:ln>
        </p:spPr>
      </p:pic>
      <p:pic>
        <p:nvPicPr>
          <p:cNvPr id="5" name="spring-cheer-15342">
            <a:hlinkClick r:id="" action="ppaction://media"/>
            <a:extLst>
              <a:ext uri="{FF2B5EF4-FFF2-40B4-BE49-F238E27FC236}">
                <a16:creationId xmlns:a16="http://schemas.microsoft.com/office/drawing/2014/main" id="{5745EE78-3D21-BF55-2C6A-C46C581B54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14000" y="3225800"/>
            <a:ext cx="406400" cy="406400"/>
          </a:xfrm>
          <a:prstGeom prst="rect">
            <a:avLst/>
          </a:prstGeom>
        </p:spPr>
      </p:pic>
      <p:pic>
        <p:nvPicPr>
          <p:cNvPr id="39" name="Picture 38">
            <a:extLst>
              <a:ext uri="{FF2B5EF4-FFF2-40B4-BE49-F238E27FC236}">
                <a16:creationId xmlns:a16="http://schemas.microsoft.com/office/drawing/2014/main" id="{F00CE551-B9C4-DF93-826F-176B66332CD8}"/>
              </a:ext>
            </a:extLst>
          </p:cNvPr>
          <p:cNvPicPr>
            <a:picLocks noChangeAspect="1"/>
          </p:cNvPicPr>
          <p:nvPr/>
        </p:nvPicPr>
        <p:blipFill rotWithShape="1">
          <a:blip r:embed="rId13"/>
          <a:srcRect l="11654" r="20227"/>
          <a:stretch/>
        </p:blipFill>
        <p:spPr>
          <a:xfrm>
            <a:off x="-228600" y="0"/>
            <a:ext cx="9582186" cy="7086600"/>
          </a:xfrm>
          <a:prstGeom prst="rect">
            <a:avLst/>
          </a:prstGeom>
        </p:spPr>
      </p:pic>
      <p:pic>
        <p:nvPicPr>
          <p:cNvPr id="40" name="Picture 39">
            <a:extLst>
              <a:ext uri="{FF2B5EF4-FFF2-40B4-BE49-F238E27FC236}">
                <a16:creationId xmlns:a16="http://schemas.microsoft.com/office/drawing/2014/main" id="{0457E800-004A-AF18-0CE6-323C487D3072}"/>
              </a:ext>
            </a:extLst>
          </p:cNvPr>
          <p:cNvPicPr>
            <a:picLocks noChangeAspect="1"/>
          </p:cNvPicPr>
          <p:nvPr/>
        </p:nvPicPr>
        <p:blipFill>
          <a:blip r:embed="rId14"/>
          <a:stretch>
            <a:fillRect/>
          </a:stretch>
        </p:blipFill>
        <p:spPr>
          <a:xfrm>
            <a:off x="0" y="0"/>
            <a:ext cx="9143997" cy="6858000"/>
          </a:xfrm>
          <a:prstGeom prst="rect">
            <a:avLst/>
          </a:prstGeom>
        </p:spPr>
      </p:pic>
      <p:pic>
        <p:nvPicPr>
          <p:cNvPr id="41" name="Picture 40">
            <a:extLst>
              <a:ext uri="{FF2B5EF4-FFF2-40B4-BE49-F238E27FC236}">
                <a16:creationId xmlns:a16="http://schemas.microsoft.com/office/drawing/2014/main" id="{9E50F077-0C90-226F-B3D8-B0C14D278604}"/>
              </a:ext>
            </a:extLst>
          </p:cNvPr>
          <p:cNvPicPr>
            <a:picLocks noChangeAspect="1"/>
          </p:cNvPicPr>
          <p:nvPr/>
        </p:nvPicPr>
        <p:blipFill rotWithShape="1">
          <a:blip r:embed="rId15"/>
          <a:srcRect l="7102" t="21613" r="18474" b="17441"/>
          <a:stretch/>
        </p:blipFill>
        <p:spPr>
          <a:xfrm>
            <a:off x="0" y="12032"/>
            <a:ext cx="12589759" cy="6896100"/>
          </a:xfrm>
          <a:prstGeom prst="rect">
            <a:avLst/>
          </a:prstGeom>
        </p:spPr>
      </p:pic>
      <p:pic>
        <p:nvPicPr>
          <p:cNvPr id="43" name="Picture 42">
            <a:extLst>
              <a:ext uri="{FF2B5EF4-FFF2-40B4-BE49-F238E27FC236}">
                <a16:creationId xmlns:a16="http://schemas.microsoft.com/office/drawing/2014/main" id="{A15C621D-98EC-558D-C314-AA06D506582C}"/>
              </a:ext>
            </a:extLst>
          </p:cNvPr>
          <p:cNvPicPr>
            <a:picLocks noChangeAspect="1"/>
          </p:cNvPicPr>
          <p:nvPr/>
        </p:nvPicPr>
        <p:blipFill rotWithShape="1">
          <a:blip r:embed="rId16"/>
          <a:srcRect r="9410"/>
          <a:stretch/>
        </p:blipFill>
        <p:spPr>
          <a:xfrm>
            <a:off x="-76200" y="0"/>
            <a:ext cx="9347200" cy="6858001"/>
          </a:xfrm>
          <a:prstGeom prst="rect">
            <a:avLst/>
          </a:prstGeom>
        </p:spPr>
      </p:pic>
      <p:pic>
        <p:nvPicPr>
          <p:cNvPr id="44" name="Picture 43">
            <a:extLst>
              <a:ext uri="{FF2B5EF4-FFF2-40B4-BE49-F238E27FC236}">
                <a16:creationId xmlns:a16="http://schemas.microsoft.com/office/drawing/2014/main" id="{2BCD1545-DF2C-FBDD-3F91-34A3FFAE1F73}"/>
              </a:ext>
            </a:extLst>
          </p:cNvPr>
          <p:cNvPicPr>
            <a:picLocks noChangeAspect="1"/>
          </p:cNvPicPr>
          <p:nvPr/>
        </p:nvPicPr>
        <p:blipFill rotWithShape="1">
          <a:blip r:embed="rId17"/>
          <a:srcRect t="544" r="17301" b="-1"/>
          <a:stretch/>
        </p:blipFill>
        <p:spPr>
          <a:xfrm>
            <a:off x="1" y="0"/>
            <a:ext cx="9236762" cy="6858001"/>
          </a:xfrm>
          <a:prstGeom prst="rect">
            <a:avLst/>
          </a:prstGeom>
          <a:ln w="50800">
            <a:noFill/>
          </a:ln>
        </p:spPr>
      </p:pic>
      <p:pic>
        <p:nvPicPr>
          <p:cNvPr id="46" name="Picture 45" descr="Stars in the sky with a few stars&#10;&#10;Description automatically generated">
            <a:extLst>
              <a:ext uri="{FF2B5EF4-FFF2-40B4-BE49-F238E27FC236}">
                <a16:creationId xmlns:a16="http://schemas.microsoft.com/office/drawing/2014/main" id="{DC4D5F16-06D9-4981-F590-55192C1F17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1" y="-23643"/>
            <a:ext cx="9369897" cy="6957843"/>
          </a:xfrm>
          <a:prstGeom prst="rect">
            <a:avLst/>
          </a:prstGeom>
        </p:spPr>
      </p:pic>
      <p:sp>
        <p:nvSpPr>
          <p:cNvPr id="2" name="Rectangle 1">
            <a:extLst>
              <a:ext uri="{FF2B5EF4-FFF2-40B4-BE49-F238E27FC236}">
                <a16:creationId xmlns:a16="http://schemas.microsoft.com/office/drawing/2014/main" id="{C99EB778-3FE6-CE7F-FFDE-76EDE2ACF33C}"/>
              </a:ext>
            </a:extLst>
          </p:cNvPr>
          <p:cNvSpPr/>
          <p:nvPr/>
        </p:nvSpPr>
        <p:spPr>
          <a:xfrm>
            <a:off x="-128450" y="2612182"/>
            <a:ext cx="9144000" cy="5288499"/>
          </a:xfrm>
          <a:prstGeom prst="rect">
            <a:avLst/>
          </a:prstGeom>
        </p:spPr>
        <p:txBody>
          <a:bodyPr wrap="square">
            <a:spAutoFit/>
          </a:bodyPr>
          <a:lstStyle/>
          <a:p>
            <a:pPr algn="ctr">
              <a:lnSpc>
                <a:spcPct val="150000"/>
              </a:lnSpc>
            </a:pPr>
            <a:r>
              <a:rPr lang="en-US" sz="4000" b="1" dirty="0">
                <a:ln>
                  <a:solidFill>
                    <a:schemeClr val="bg1"/>
                  </a:solidFill>
                </a:ln>
                <a:solidFill>
                  <a:schemeClr val="bg1"/>
                </a:solidFill>
                <a:latin typeface="Tempus Sans ITC" pitchFamily="82" charset="0"/>
              </a:rPr>
              <a:t>Eternal sunrise, eternal sunset, </a:t>
            </a:r>
          </a:p>
          <a:p>
            <a:pPr algn="ctr">
              <a:lnSpc>
                <a:spcPct val="150000"/>
              </a:lnSpc>
            </a:pPr>
            <a:r>
              <a:rPr lang="en-US" sz="4000" b="1" dirty="0">
                <a:ln>
                  <a:solidFill>
                    <a:schemeClr val="bg1"/>
                  </a:solidFill>
                </a:ln>
                <a:solidFill>
                  <a:schemeClr val="bg1"/>
                </a:solidFill>
                <a:latin typeface="Tempus Sans ITC" pitchFamily="82" charset="0"/>
              </a:rPr>
              <a:t>eternal dawn and gloaming,</a:t>
            </a:r>
          </a:p>
          <a:p>
            <a:pPr algn="ctr">
              <a:lnSpc>
                <a:spcPct val="150000"/>
              </a:lnSpc>
            </a:pPr>
            <a:r>
              <a:rPr lang="en-US" sz="4000" b="1" dirty="0">
                <a:ln>
                  <a:solidFill>
                    <a:schemeClr val="bg1"/>
                  </a:solidFill>
                </a:ln>
                <a:solidFill>
                  <a:schemeClr val="bg1"/>
                </a:solidFill>
                <a:latin typeface="Tempus Sans ITC" pitchFamily="82" charset="0"/>
              </a:rPr>
              <a:t> on seas and continents and islands, </a:t>
            </a:r>
          </a:p>
          <a:p>
            <a:pPr algn="ctr">
              <a:lnSpc>
                <a:spcPct val="150000"/>
              </a:lnSpc>
            </a:pPr>
            <a:r>
              <a:rPr lang="en-US" sz="4000" b="1" dirty="0">
                <a:ln>
                  <a:solidFill>
                    <a:schemeClr val="bg1"/>
                  </a:solidFill>
                </a:ln>
                <a:solidFill>
                  <a:schemeClr val="bg1"/>
                </a:solidFill>
                <a:latin typeface="Tempus Sans ITC" pitchFamily="82" charset="0"/>
              </a:rPr>
              <a:t>each in its turn, </a:t>
            </a:r>
          </a:p>
          <a:p>
            <a:pPr algn="ctr">
              <a:lnSpc>
                <a:spcPct val="150000"/>
              </a:lnSpc>
            </a:pPr>
            <a:r>
              <a:rPr lang="en-US" sz="4000" b="1" dirty="0">
                <a:ln>
                  <a:solidFill>
                    <a:schemeClr val="bg1"/>
                  </a:solidFill>
                </a:ln>
                <a:solidFill>
                  <a:schemeClr val="bg1"/>
                </a:solidFill>
                <a:latin typeface="Tempus Sans ITC" pitchFamily="82" charset="0"/>
              </a:rPr>
              <a:t>as the round earth rolls." </a:t>
            </a:r>
          </a:p>
          <a:p>
            <a:pPr>
              <a:lnSpc>
                <a:spcPct val="150000"/>
              </a:lnSpc>
            </a:pPr>
            <a:r>
              <a:rPr lang="en-US" sz="2800" b="1" dirty="0">
                <a:ln>
                  <a:solidFill>
                    <a:schemeClr val="bg1"/>
                  </a:solidFill>
                </a:ln>
                <a:solidFill>
                  <a:schemeClr val="bg1"/>
                </a:solidFill>
              </a:rPr>
              <a:t>				 -   </a:t>
            </a:r>
            <a:r>
              <a:rPr lang="en-US" sz="2400" b="1" dirty="0">
                <a:ln>
                  <a:solidFill>
                    <a:schemeClr val="bg1"/>
                  </a:solidFill>
                </a:ln>
                <a:solidFill>
                  <a:schemeClr val="bg1"/>
                </a:solidFill>
              </a:rPr>
              <a:t>John Muir, Unpublished Journals</a:t>
            </a:r>
          </a:p>
        </p:txBody>
      </p:sp>
    </p:spTree>
    <p:extLst>
      <p:ext uri="{BB962C8B-B14F-4D97-AF65-F5344CB8AC3E}">
        <p14:creationId xmlns:p14="http://schemas.microsoft.com/office/powerpoint/2010/main" val="32672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6" fill="hold"/>
                                        <p:tgtEl>
                                          <p:spTgt spid="5"/>
                                        </p:tgtEl>
                                      </p:cBhvr>
                                    </p:cmd>
                                  </p:childTnLst>
                                </p:cTn>
                              </p:par>
                              <p:par>
                                <p:cTn id="7" presetID="10" presetClass="exit" presetSubtype="0" fill="hold" nodeType="withEffect">
                                  <p:stCondLst>
                                    <p:cond delay="2000"/>
                                  </p:stCondLst>
                                  <p:childTnLst>
                                    <p:animEffect transition="out" filter="fade">
                                      <p:cBhvr>
                                        <p:cTn id="8" dur="2000"/>
                                        <p:tgtEl>
                                          <p:spTgt spid="36"/>
                                        </p:tgtEl>
                                      </p:cBhvr>
                                    </p:animEffect>
                                    <p:set>
                                      <p:cBhvr>
                                        <p:cTn id="9" dur="1" fill="hold">
                                          <p:stCondLst>
                                            <p:cond delay="1999"/>
                                          </p:stCondLst>
                                        </p:cTn>
                                        <p:tgtEl>
                                          <p:spTgt spid="36"/>
                                        </p:tgtEl>
                                        <p:attrNameLst>
                                          <p:attrName>style.visibility</p:attrName>
                                        </p:attrNameLst>
                                      </p:cBhvr>
                                      <p:to>
                                        <p:strVal val="hidden"/>
                                      </p:to>
                                    </p:set>
                                  </p:childTnLst>
                                </p:cTn>
                              </p:par>
                              <p:par>
                                <p:cTn id="10" presetID="10" presetClass="entr" presetSubtype="0" fill="hold" nodeType="withEffect">
                                  <p:stCondLst>
                                    <p:cond delay="5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xit" presetSubtype="0" fill="hold" nodeType="withEffect">
                                  <p:stCondLst>
                                    <p:cond delay="8000"/>
                                  </p:stCondLst>
                                  <p:childTnLst>
                                    <p:animEffect transition="out" filter="fade">
                                      <p:cBhvr>
                                        <p:cTn id="14" dur="2000"/>
                                        <p:tgtEl>
                                          <p:spTgt spid="19"/>
                                        </p:tgtEl>
                                      </p:cBhvr>
                                    </p:animEffect>
                                    <p:set>
                                      <p:cBhvr>
                                        <p:cTn id="15" dur="1" fill="hold">
                                          <p:stCondLst>
                                            <p:cond delay="1999"/>
                                          </p:stCondLst>
                                        </p:cTn>
                                        <p:tgtEl>
                                          <p:spTgt spid="19"/>
                                        </p:tgtEl>
                                        <p:attrNameLst>
                                          <p:attrName>style.visibility</p:attrName>
                                        </p:attrNameLst>
                                      </p:cBhvr>
                                      <p:to>
                                        <p:strVal val="hidden"/>
                                      </p:to>
                                    </p:set>
                                  </p:childTnLst>
                                </p:cTn>
                              </p:par>
                              <p:par>
                                <p:cTn id="16" presetID="10" presetClass="entr" presetSubtype="0" fill="hold" nodeType="withEffect">
                                  <p:stCondLst>
                                    <p:cond delay="11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2000"/>
                                        <p:tgtEl>
                                          <p:spTgt spid="37"/>
                                        </p:tgtEl>
                                      </p:cBhvr>
                                    </p:animEffect>
                                  </p:childTnLst>
                                </p:cTn>
                              </p:par>
                              <p:par>
                                <p:cTn id="19" presetID="10" presetClass="exit" presetSubtype="0" fill="hold" nodeType="withEffect">
                                  <p:stCondLst>
                                    <p:cond delay="1200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1550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2000"/>
                                        <p:tgtEl>
                                          <p:spTgt spid="1028"/>
                                        </p:tgtEl>
                                      </p:cBhvr>
                                    </p:animEffect>
                                  </p:childTnLst>
                                </p:cTn>
                              </p:par>
                              <p:par>
                                <p:cTn id="25" presetID="10" presetClass="exit" presetSubtype="0" fill="hold" nodeType="withEffect">
                                  <p:stCondLst>
                                    <p:cond delay="16000"/>
                                  </p:stCondLst>
                                  <p:childTnLst>
                                    <p:animEffect transition="out" filter="fade">
                                      <p:cBhvr>
                                        <p:cTn id="26" dur="2000"/>
                                        <p:tgtEl>
                                          <p:spTgt spid="37"/>
                                        </p:tgtEl>
                                      </p:cBhvr>
                                    </p:animEffect>
                                    <p:set>
                                      <p:cBhvr>
                                        <p:cTn id="27" dur="1" fill="hold">
                                          <p:stCondLst>
                                            <p:cond delay="1999"/>
                                          </p:stCondLst>
                                        </p:cTn>
                                        <p:tgtEl>
                                          <p:spTgt spid="37"/>
                                        </p:tgtEl>
                                        <p:attrNameLst>
                                          <p:attrName>style.visibility</p:attrName>
                                        </p:attrNameLst>
                                      </p:cBhvr>
                                      <p:to>
                                        <p:strVal val="hidden"/>
                                      </p:to>
                                    </p:set>
                                  </p:childTnLst>
                                </p:cTn>
                              </p:par>
                              <p:par>
                                <p:cTn id="28" presetID="10" presetClass="entr" presetSubtype="0" fill="hold" nodeType="withEffect">
                                  <p:stCondLst>
                                    <p:cond delay="195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2000"/>
                                        <p:tgtEl>
                                          <p:spTgt spid="38"/>
                                        </p:tgtEl>
                                      </p:cBhvr>
                                    </p:animEffect>
                                  </p:childTnLst>
                                </p:cTn>
                              </p:par>
                              <p:par>
                                <p:cTn id="31" presetID="10" presetClass="exit" presetSubtype="0" fill="hold" nodeType="withEffect">
                                  <p:stCondLst>
                                    <p:cond delay="20000"/>
                                  </p:stCondLst>
                                  <p:childTnLst>
                                    <p:animEffect transition="out" filter="fade">
                                      <p:cBhvr>
                                        <p:cTn id="32" dur="2000"/>
                                        <p:tgtEl>
                                          <p:spTgt spid="1028"/>
                                        </p:tgtEl>
                                      </p:cBhvr>
                                    </p:animEffect>
                                    <p:set>
                                      <p:cBhvr>
                                        <p:cTn id="33" dur="1" fill="hold">
                                          <p:stCondLst>
                                            <p:cond delay="1999"/>
                                          </p:stCondLst>
                                        </p:cTn>
                                        <p:tgtEl>
                                          <p:spTgt spid="1028"/>
                                        </p:tgtEl>
                                        <p:attrNameLst>
                                          <p:attrName>style.visibility</p:attrName>
                                        </p:attrNameLst>
                                      </p:cBhvr>
                                      <p:to>
                                        <p:strVal val="hidden"/>
                                      </p:to>
                                    </p:set>
                                  </p:childTnLst>
                                </p:cTn>
                              </p:par>
                              <p:par>
                                <p:cTn id="34" presetID="6" presetClass="emph" presetSubtype="0" fill="hold" nodeType="withEffect">
                                  <p:stCondLst>
                                    <p:cond delay="22000"/>
                                  </p:stCondLst>
                                  <p:childTnLst>
                                    <p:animScale>
                                      <p:cBhvr>
                                        <p:cTn id="35" dur="6000" fill="hold"/>
                                        <p:tgtEl>
                                          <p:spTgt spid="38"/>
                                        </p:tgtEl>
                                      </p:cBhvr>
                                      <p:by x="58000" y="58000"/>
                                    </p:animScale>
                                  </p:childTnLst>
                                </p:cTn>
                              </p:par>
                              <p:par>
                                <p:cTn id="36" presetID="42" presetClass="path" presetSubtype="0" fill="hold" nodeType="withEffect">
                                  <p:stCondLst>
                                    <p:cond delay="22000"/>
                                  </p:stCondLst>
                                  <p:childTnLst>
                                    <p:animMotion origin="layout" path="M 3.33333E-6 -3.7037E-7 L 3.33333E-6 -0.40625 " pathEditMode="relative" rAng="0" ptsTypes="AA">
                                      <p:cBhvr>
                                        <p:cTn id="37" dur="6000" fill="hold"/>
                                        <p:tgtEl>
                                          <p:spTgt spid="38"/>
                                        </p:tgtEl>
                                        <p:attrNameLst>
                                          <p:attrName>ppt_x</p:attrName>
                                          <p:attrName>ppt_y</p:attrName>
                                        </p:attrNameLst>
                                      </p:cBhvr>
                                      <p:rCtr x="0" y="-20324"/>
                                    </p:animMotion>
                                  </p:childTnLst>
                                </p:cTn>
                              </p:par>
                              <p:par>
                                <p:cTn id="38" presetID="10" presetClass="entr" presetSubtype="0" fill="hold" nodeType="withEffect">
                                  <p:stCondLst>
                                    <p:cond delay="2750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xit" presetSubtype="0" fill="hold" nodeType="withEffect">
                                  <p:stCondLst>
                                    <p:cond delay="28000"/>
                                  </p:stCondLst>
                                  <p:childTnLst>
                                    <p:animEffect transition="out" filter="fade">
                                      <p:cBhvr>
                                        <p:cTn id="42" dur="2000"/>
                                        <p:tgtEl>
                                          <p:spTgt spid="38"/>
                                        </p:tgtEl>
                                      </p:cBhvr>
                                    </p:animEffect>
                                    <p:set>
                                      <p:cBhvr>
                                        <p:cTn id="43" dur="1" fill="hold">
                                          <p:stCondLst>
                                            <p:cond delay="1999"/>
                                          </p:stCondLst>
                                        </p:cTn>
                                        <p:tgtEl>
                                          <p:spTgt spid="38"/>
                                        </p:tgtEl>
                                        <p:attrNameLst>
                                          <p:attrName>style.visibility</p:attrName>
                                        </p:attrNameLst>
                                      </p:cBhvr>
                                      <p:to>
                                        <p:strVal val="hidden"/>
                                      </p:to>
                                    </p:set>
                                  </p:childTnLst>
                                </p:cTn>
                              </p:par>
                              <p:par>
                                <p:cTn id="44" presetID="10" presetClass="entr" presetSubtype="0" fill="hold" nodeType="withEffect">
                                  <p:stCondLst>
                                    <p:cond delay="3150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2000"/>
                                        <p:tgtEl>
                                          <p:spTgt spid="40"/>
                                        </p:tgtEl>
                                      </p:cBhvr>
                                    </p:animEffect>
                                  </p:childTnLst>
                                </p:cTn>
                              </p:par>
                              <p:par>
                                <p:cTn id="47" presetID="10" presetClass="exit" presetSubtype="0" fill="hold" nodeType="withEffect">
                                  <p:stCondLst>
                                    <p:cond delay="3200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ntr" presetSubtype="0" fill="hold" nodeType="withEffect">
                                  <p:stCondLst>
                                    <p:cond delay="35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000"/>
                                        <p:tgtEl>
                                          <p:spTgt spid="41"/>
                                        </p:tgtEl>
                                      </p:cBhvr>
                                    </p:animEffect>
                                  </p:childTnLst>
                                </p:cTn>
                              </p:par>
                              <p:par>
                                <p:cTn id="53" presetID="10" presetClass="exit" presetSubtype="0" fill="hold" nodeType="withEffect">
                                  <p:stCondLst>
                                    <p:cond delay="36000"/>
                                  </p:stCondLst>
                                  <p:childTnLst>
                                    <p:animEffect transition="out" filter="fade">
                                      <p:cBhvr>
                                        <p:cTn id="54" dur="2000"/>
                                        <p:tgtEl>
                                          <p:spTgt spid="40"/>
                                        </p:tgtEl>
                                      </p:cBhvr>
                                    </p:animEffect>
                                    <p:set>
                                      <p:cBhvr>
                                        <p:cTn id="55" dur="1" fill="hold">
                                          <p:stCondLst>
                                            <p:cond delay="1999"/>
                                          </p:stCondLst>
                                        </p:cTn>
                                        <p:tgtEl>
                                          <p:spTgt spid="40"/>
                                        </p:tgtEl>
                                        <p:attrNameLst>
                                          <p:attrName>style.visibility</p:attrName>
                                        </p:attrNameLst>
                                      </p:cBhvr>
                                      <p:to>
                                        <p:strVal val="hidden"/>
                                      </p:to>
                                    </p:set>
                                  </p:childTnLst>
                                </p:cTn>
                              </p:par>
                              <p:par>
                                <p:cTn id="56" presetID="42" presetClass="path" presetSubtype="0" accel="50000" decel="50000" fill="hold" nodeType="withEffect">
                                  <p:stCondLst>
                                    <p:cond delay="37000"/>
                                  </p:stCondLst>
                                  <p:childTnLst>
                                    <p:animMotion origin="layout" path="M 1.94444E-6 3.7037E-7 L -0.3717 -0.00463 " pathEditMode="relative" rAng="0" ptsTypes="AA">
                                      <p:cBhvr>
                                        <p:cTn id="57" dur="6000" fill="hold"/>
                                        <p:tgtEl>
                                          <p:spTgt spid="41"/>
                                        </p:tgtEl>
                                        <p:attrNameLst>
                                          <p:attrName>ppt_x</p:attrName>
                                          <p:attrName>ppt_y</p:attrName>
                                        </p:attrNameLst>
                                      </p:cBhvr>
                                      <p:rCtr x="-18594" y="-231"/>
                                    </p:animMotion>
                                  </p:childTnLst>
                                </p:cTn>
                              </p:par>
                              <p:par>
                                <p:cTn id="58" presetID="10" presetClass="entr" presetSubtype="0" fill="hold" nodeType="withEffect">
                                  <p:stCondLst>
                                    <p:cond delay="4350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2000"/>
                                        <p:tgtEl>
                                          <p:spTgt spid="43"/>
                                        </p:tgtEl>
                                      </p:cBhvr>
                                    </p:animEffect>
                                  </p:childTnLst>
                                </p:cTn>
                              </p:par>
                              <p:par>
                                <p:cTn id="61" presetID="10" presetClass="exit" presetSubtype="0" fill="hold" nodeType="withEffect">
                                  <p:stCondLst>
                                    <p:cond delay="44000"/>
                                  </p:stCondLst>
                                  <p:childTnLst>
                                    <p:animEffect transition="out" filter="fade">
                                      <p:cBhvr>
                                        <p:cTn id="62" dur="2000"/>
                                        <p:tgtEl>
                                          <p:spTgt spid="41"/>
                                        </p:tgtEl>
                                      </p:cBhvr>
                                    </p:animEffect>
                                    <p:set>
                                      <p:cBhvr>
                                        <p:cTn id="63" dur="1" fill="hold">
                                          <p:stCondLst>
                                            <p:cond delay="1999"/>
                                          </p:stCondLst>
                                        </p:cTn>
                                        <p:tgtEl>
                                          <p:spTgt spid="41"/>
                                        </p:tgtEl>
                                        <p:attrNameLst>
                                          <p:attrName>style.visibility</p:attrName>
                                        </p:attrNameLst>
                                      </p:cBhvr>
                                      <p:to>
                                        <p:strVal val="hidden"/>
                                      </p:to>
                                    </p:set>
                                  </p:childTnLst>
                                </p:cTn>
                              </p:par>
                              <p:par>
                                <p:cTn id="64" presetID="10" presetClass="entr" presetSubtype="0" fill="hold" nodeType="withEffect">
                                  <p:stCondLst>
                                    <p:cond delay="4750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000"/>
                                        <p:tgtEl>
                                          <p:spTgt spid="44"/>
                                        </p:tgtEl>
                                      </p:cBhvr>
                                    </p:animEffect>
                                  </p:childTnLst>
                                </p:cTn>
                              </p:par>
                              <p:par>
                                <p:cTn id="67" presetID="10" presetClass="exit" presetSubtype="0" fill="hold" nodeType="withEffect">
                                  <p:stCondLst>
                                    <p:cond delay="48000"/>
                                  </p:stCondLst>
                                  <p:childTnLst>
                                    <p:animEffect transition="out" filter="fade">
                                      <p:cBhvr>
                                        <p:cTn id="68" dur="2000"/>
                                        <p:tgtEl>
                                          <p:spTgt spid="43"/>
                                        </p:tgtEl>
                                      </p:cBhvr>
                                    </p:animEffect>
                                    <p:set>
                                      <p:cBhvr>
                                        <p:cTn id="69" dur="1" fill="hold">
                                          <p:stCondLst>
                                            <p:cond delay="1999"/>
                                          </p:stCondLst>
                                        </p:cTn>
                                        <p:tgtEl>
                                          <p:spTgt spid="43"/>
                                        </p:tgtEl>
                                        <p:attrNameLst>
                                          <p:attrName>style.visibility</p:attrName>
                                        </p:attrNameLst>
                                      </p:cBhvr>
                                      <p:to>
                                        <p:strVal val="hidden"/>
                                      </p:to>
                                    </p:set>
                                  </p:childTnLst>
                                </p:cTn>
                              </p:par>
                              <p:par>
                                <p:cTn id="70" presetID="10" presetClass="entr" presetSubtype="0" fill="hold" nodeType="withEffect">
                                  <p:stCondLst>
                                    <p:cond delay="5000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0"/>
                                        <p:tgtEl>
                                          <p:spTgt spid="46"/>
                                        </p:tgtEl>
                                      </p:cBhvr>
                                    </p:animEffect>
                                  </p:childTnLst>
                                </p:cTn>
                              </p:par>
                              <p:par>
                                <p:cTn id="73" presetID="10" presetClass="exit" presetSubtype="0" fill="hold" nodeType="withEffect">
                                  <p:stCondLst>
                                    <p:cond delay="51000"/>
                                  </p:stCondLst>
                                  <p:childTnLst>
                                    <p:animEffect transition="out" filter="fade">
                                      <p:cBhvr>
                                        <p:cTn id="74" dur="3000"/>
                                        <p:tgtEl>
                                          <p:spTgt spid="44"/>
                                        </p:tgtEl>
                                      </p:cBhvr>
                                    </p:animEffect>
                                    <p:set>
                                      <p:cBhvr>
                                        <p:cTn id="75" dur="1" fill="hold">
                                          <p:stCondLst>
                                            <p:cond delay="2999"/>
                                          </p:stCondLst>
                                        </p:cTn>
                                        <p:tgtEl>
                                          <p:spTgt spid="44"/>
                                        </p:tgtEl>
                                        <p:attrNameLst>
                                          <p:attrName>style.visibility</p:attrName>
                                        </p:attrNameLst>
                                      </p:cBhvr>
                                      <p:to>
                                        <p:strVal val="hidden"/>
                                      </p:to>
                                    </p:set>
                                  </p:childTnLst>
                                </p:cTn>
                              </p:par>
                              <p:par>
                                <p:cTn id="76" presetID="10" presetClass="entr" presetSubtype="0" fill="hold" grpId="0" nodeType="withEffect">
                                  <p:stCondLst>
                                    <p:cond delay="4800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3000"/>
                                        <p:tgtEl>
                                          <p:spTgt spid="2"/>
                                        </p:tgtEl>
                                      </p:cBhvr>
                                    </p:animEffect>
                                  </p:childTnLst>
                                </p:cTn>
                              </p:par>
                              <p:par>
                                <p:cTn id="79" presetID="64" presetClass="path" presetSubtype="0" accel="50000" decel="50000" fill="hold" grpId="1" nodeType="withEffect">
                                  <p:stCondLst>
                                    <p:cond delay="48000"/>
                                  </p:stCondLst>
                                  <p:childTnLst>
                                    <p:animMotion origin="layout" path="M -2.25514E-17 -2.22222E-6 L 0.01406 -0.20903 " pathEditMode="relative" rAng="0" ptsTypes="AA">
                                      <p:cBhvr>
                                        <p:cTn id="80" dur="8000" fill="hold"/>
                                        <p:tgtEl>
                                          <p:spTgt spid="2"/>
                                        </p:tgtEl>
                                        <p:attrNameLst>
                                          <p:attrName>ppt_x</p:attrName>
                                          <p:attrName>ppt_y</p:attrName>
                                        </p:attrNameLst>
                                      </p:cBhvr>
                                      <p:rCtr x="0" y="-18241"/>
                                    </p:animMotion>
                                  </p:childTnLst>
                                </p:cTn>
                              </p:par>
                              <p:par>
                                <p:cTn id="81" presetID="10" presetClass="exit" presetSubtype="0" fill="hold" grpId="2" nodeType="withEffect">
                                  <p:stCondLst>
                                    <p:cond delay="57500"/>
                                  </p:stCondLst>
                                  <p:childTnLst>
                                    <p:animEffect transition="out" filter="fade">
                                      <p:cBhvr>
                                        <p:cTn id="82" dur="1000"/>
                                        <p:tgtEl>
                                          <p:spTgt spid="2"/>
                                        </p:tgtEl>
                                      </p:cBhvr>
                                    </p:animEffect>
                                    <p:set>
                                      <p:cBhvr>
                                        <p:cTn id="83" dur="1" fill="hold">
                                          <p:stCondLst>
                                            <p:cond delay="999"/>
                                          </p:stCondLst>
                                        </p:cTn>
                                        <p:tgtEl>
                                          <p:spTgt spid="2"/>
                                        </p:tgtEl>
                                        <p:attrNameLst>
                                          <p:attrName>style.visibility</p:attrName>
                                        </p:attrNameLst>
                                      </p:cBhvr>
                                      <p:to>
                                        <p:strVal val="hidden"/>
                                      </p:to>
                                    </p:set>
                                  </p:childTnLst>
                                </p:cTn>
                              </p:par>
                              <p:par>
                                <p:cTn id="84" presetID="10" presetClass="exit" presetSubtype="0" fill="hold" nodeType="withEffect">
                                  <p:stCondLst>
                                    <p:cond delay="57500"/>
                                  </p:stCondLst>
                                  <p:childTnLst>
                                    <p:animEffect transition="out" filter="fade">
                                      <p:cBhvr>
                                        <p:cTn id="85" dur="1000"/>
                                        <p:tgtEl>
                                          <p:spTgt spid="46"/>
                                        </p:tgtEl>
                                      </p:cBhvr>
                                    </p:animEffect>
                                    <p:set>
                                      <p:cBhvr>
                                        <p:cTn id="86" dur="1" fill="hold">
                                          <p:stCondLst>
                                            <p:cond delay="999"/>
                                          </p:stCondLst>
                                        </p:cTn>
                                        <p:tgtEl>
                                          <p:spTgt spid="46"/>
                                        </p:tgtEl>
                                        <p:attrNameLst>
                                          <p:attrName>style.visibility</p:attrName>
                                        </p:attrNameLst>
                                      </p:cBhvr>
                                      <p:to>
                                        <p:strVal val="hidden"/>
                                      </p:to>
                                    </p:set>
                                  </p:childTnLst>
                                </p:cTn>
                              </p:par>
                              <p:par>
                                <p:cTn id="87" presetID="10" presetClass="entr" presetSubtype="0" fill="hold" nodeType="withEffect">
                                  <p:stCondLst>
                                    <p:cond delay="5750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5"/>
                </p:tgtEl>
              </p:cMediaNode>
            </p:audio>
          </p:childTnLst>
        </p:cTn>
      </p:par>
    </p:tnLst>
    <p:bldLst>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A709D-27C2-64BF-BF82-7CE137F41EA3}"/>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0" y="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grpSp>
        <p:nvGrpSpPr>
          <p:cNvPr id="2"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BD889CA3-DD8C-69B4-5F00-774EC8BABFB7}"/>
              </a:ext>
            </a:extLst>
          </p:cNvPr>
          <p:cNvSpPr/>
          <p:nvPr/>
        </p:nvSpPr>
        <p:spPr>
          <a:xfrm>
            <a:off x="770561" y="2054217"/>
            <a:ext cx="1704590" cy="509951"/>
          </a:xfrm>
          <a:custGeom>
            <a:avLst/>
            <a:gdLst>
              <a:gd name="connsiteX0" fmla="*/ 1458289 w 1704590"/>
              <a:gd name="connsiteY0" fmla="*/ 368943 h 509951"/>
              <a:gd name="connsiteX1" fmla="*/ 1698319 w 1704590"/>
              <a:gd name="connsiteY1" fmla="*/ 151773 h 509951"/>
              <a:gd name="connsiteX2" fmla="*/ 1481149 w 1704590"/>
              <a:gd name="connsiteY2" fmla="*/ 14613 h 509951"/>
              <a:gd name="connsiteX3" fmla="*/ 63829 w 1704590"/>
              <a:gd name="connsiteY3" fmla="*/ 37473 h 509951"/>
              <a:gd name="connsiteX4" fmla="*/ 280999 w 1704590"/>
              <a:gd name="connsiteY4" fmla="*/ 311793 h 509951"/>
              <a:gd name="connsiteX5" fmla="*/ 612469 w 1704590"/>
              <a:gd name="connsiteY5" fmla="*/ 300363 h 509951"/>
              <a:gd name="connsiteX6" fmla="*/ 703909 w 1704590"/>
              <a:gd name="connsiteY6" fmla="*/ 494673 h 509951"/>
              <a:gd name="connsiteX7" fmla="*/ 978229 w 1704590"/>
              <a:gd name="connsiteY7" fmla="*/ 494673 h 509951"/>
              <a:gd name="connsiteX8" fmla="*/ 1263979 w 1704590"/>
              <a:gd name="connsiteY8" fmla="*/ 471813 h 509951"/>
              <a:gd name="connsiteX9" fmla="*/ 1458289 w 1704590"/>
              <a:gd name="connsiteY9" fmla="*/ 368943 h 50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590" h="509951">
                <a:moveTo>
                  <a:pt x="1458289" y="368943"/>
                </a:moveTo>
                <a:cubicBezTo>
                  <a:pt x="1530679" y="315603"/>
                  <a:pt x="1694509" y="210828"/>
                  <a:pt x="1698319" y="151773"/>
                </a:cubicBezTo>
                <a:cubicBezTo>
                  <a:pt x="1702129" y="92718"/>
                  <a:pt x="1753564" y="33663"/>
                  <a:pt x="1481149" y="14613"/>
                </a:cubicBezTo>
                <a:cubicBezTo>
                  <a:pt x="1208734" y="-4437"/>
                  <a:pt x="263854" y="-12057"/>
                  <a:pt x="63829" y="37473"/>
                </a:cubicBezTo>
                <a:cubicBezTo>
                  <a:pt x="-136196" y="87003"/>
                  <a:pt x="189559" y="267978"/>
                  <a:pt x="280999" y="311793"/>
                </a:cubicBezTo>
                <a:cubicBezTo>
                  <a:pt x="372439" y="355608"/>
                  <a:pt x="541984" y="269883"/>
                  <a:pt x="612469" y="300363"/>
                </a:cubicBezTo>
                <a:cubicBezTo>
                  <a:pt x="682954" y="330843"/>
                  <a:pt x="642949" y="462288"/>
                  <a:pt x="703909" y="494673"/>
                </a:cubicBezTo>
                <a:cubicBezTo>
                  <a:pt x="764869" y="527058"/>
                  <a:pt x="884884" y="498483"/>
                  <a:pt x="978229" y="494673"/>
                </a:cubicBezTo>
                <a:cubicBezTo>
                  <a:pt x="1071574" y="490863"/>
                  <a:pt x="1191589" y="490863"/>
                  <a:pt x="1263979" y="471813"/>
                </a:cubicBezTo>
                <a:cubicBezTo>
                  <a:pt x="1336369" y="452763"/>
                  <a:pt x="1385899" y="422283"/>
                  <a:pt x="1458289" y="3689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533400" y="4096512"/>
            <a:ext cx="2697480" cy="269748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38400" y="44196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09800" y="5253335"/>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ight Arrow 43"/>
          <p:cNvSpPr/>
          <p:nvPr/>
        </p:nvSpPr>
        <p:spPr>
          <a:xfrm rot="10641811">
            <a:off x="5573105" y="3188208"/>
            <a:ext cx="1209465"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2361851" y="2819400"/>
            <a:ext cx="1219549"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09600" y="1981200"/>
            <a:ext cx="2015295" cy="1200329"/>
          </a:xfrm>
          <a:prstGeom prst="rect">
            <a:avLst/>
          </a:prstGeom>
          <a:solidFill>
            <a:srgbClr val="FF0000"/>
          </a:solidFill>
        </p:spPr>
        <p:txBody>
          <a:bodyPr wrap="none" rtlCol="0">
            <a:spAutoFit/>
          </a:bodyPr>
          <a:lstStyle/>
          <a:p>
            <a:pPr algn="ctr"/>
            <a:r>
              <a:rPr lang="en-US" sz="2400" b="1" dirty="0">
                <a:solidFill>
                  <a:schemeClr val="bg1"/>
                </a:solidFill>
                <a:latin typeface="Arial" pitchFamily="34" charset="0"/>
                <a:cs typeface="Arial" pitchFamily="34" charset="0"/>
              </a:rPr>
              <a:t>Mantle </a:t>
            </a:r>
          </a:p>
          <a:p>
            <a:pPr algn="ctr"/>
            <a:r>
              <a:rPr lang="en-US" sz="2400" b="1" dirty="0">
                <a:solidFill>
                  <a:schemeClr val="bg1"/>
                </a:solidFill>
                <a:latin typeface="Arial" pitchFamily="34" charset="0"/>
                <a:cs typeface="Arial" pitchFamily="34" charset="0"/>
              </a:rPr>
              <a:t>convection</a:t>
            </a:r>
          </a:p>
          <a:p>
            <a:pPr algn="ctr"/>
            <a:r>
              <a:rPr lang="en-US" sz="2400" b="1" dirty="0">
                <a:solidFill>
                  <a:schemeClr val="bg1"/>
                </a:solidFill>
                <a:latin typeface="Arial" pitchFamily="34" charset="0"/>
                <a:cs typeface="Arial" pitchFamily="34" charset="0"/>
              </a:rPr>
              <a:t> occurs here</a:t>
            </a:r>
          </a:p>
        </p:txBody>
      </p:sp>
      <p:sp>
        <p:nvSpPr>
          <p:cNvPr id="43" name="TextBox 42"/>
          <p:cNvSpPr txBox="1"/>
          <p:nvPr/>
        </p:nvSpPr>
        <p:spPr>
          <a:xfrm>
            <a:off x="6629400" y="3289518"/>
            <a:ext cx="2204451" cy="1815882"/>
          </a:xfrm>
          <a:prstGeom prst="rect">
            <a:avLst/>
          </a:prstGeom>
          <a:solidFill>
            <a:srgbClr val="FF0000"/>
          </a:solidFill>
        </p:spPr>
        <p:txBody>
          <a:bodyPr wrap="none" rtlCol="0">
            <a:spAutoFit/>
          </a:bodyPr>
          <a:lstStyle/>
          <a:p>
            <a:pPr algn="ctr"/>
            <a:r>
              <a:rPr lang="en-US" sz="2800" b="1" dirty="0">
                <a:solidFill>
                  <a:schemeClr val="bg1"/>
                </a:solidFill>
                <a:latin typeface="Arial" pitchFamily="34" charset="0"/>
                <a:cs typeface="Arial" pitchFamily="34" charset="0"/>
              </a:rPr>
              <a:t>radio-active</a:t>
            </a:r>
          </a:p>
          <a:p>
            <a:pPr algn="ctr"/>
            <a:r>
              <a:rPr lang="en-US" sz="2800" b="1" dirty="0">
                <a:solidFill>
                  <a:schemeClr val="bg1"/>
                </a:solidFill>
                <a:latin typeface="Arial" pitchFamily="34" charset="0"/>
                <a:cs typeface="Arial" pitchFamily="34" charset="0"/>
              </a:rPr>
              <a:t> heat </a:t>
            </a:r>
          </a:p>
          <a:p>
            <a:pPr algn="ctr"/>
            <a:r>
              <a:rPr lang="en-US" sz="2800" b="1" dirty="0">
                <a:solidFill>
                  <a:schemeClr val="bg1"/>
                </a:solidFill>
                <a:latin typeface="Arial" pitchFamily="34" charset="0"/>
                <a:cs typeface="Arial" pitchFamily="34" charset="0"/>
              </a:rPr>
              <a:t>generated</a:t>
            </a:r>
          </a:p>
          <a:p>
            <a:pPr algn="ctr"/>
            <a:r>
              <a:rPr lang="en-US" sz="2800" b="1" dirty="0">
                <a:solidFill>
                  <a:schemeClr val="bg1"/>
                </a:solidFill>
                <a:latin typeface="Arial" pitchFamily="34" charset="0"/>
                <a:cs typeface="Arial" pitchFamily="34" charset="0"/>
              </a:rPr>
              <a:t> here</a:t>
            </a:r>
          </a:p>
        </p:txBody>
      </p:sp>
      <p:grpSp>
        <p:nvGrpSpPr>
          <p:cNvPr id="22" name="Group 21"/>
          <p:cNvGrpSpPr/>
          <p:nvPr/>
        </p:nvGrpSpPr>
        <p:grpSpPr>
          <a:xfrm>
            <a:off x="3282961" y="2423616"/>
            <a:ext cx="1672836" cy="246058"/>
            <a:chOff x="3282961" y="2423616"/>
            <a:chExt cx="1672836" cy="246058"/>
          </a:xfrm>
        </p:grpSpPr>
        <p:pic>
          <p:nvPicPr>
            <p:cNvPr id="23" name="Picture 22"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24" name="Picture 23"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48" name="Oval 47"/>
          <p:cNvSpPr/>
          <p:nvPr/>
        </p:nvSpPr>
        <p:spPr>
          <a:xfrm rot="596465">
            <a:off x="4559482" y="2146131"/>
            <a:ext cx="757424" cy="161281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5B3787-AE0E-A929-9F8D-D728C7CA3476}"/>
              </a:ext>
            </a:extLst>
          </p:cNvPr>
          <p:cNvSpPr>
            <a:spLocks noChangeAspect="1"/>
          </p:cNvSpPr>
          <p:nvPr/>
        </p:nvSpPr>
        <p:spPr>
          <a:xfrm>
            <a:off x="609600" y="4151376"/>
            <a:ext cx="2560320" cy="2560320"/>
          </a:xfrm>
          <a:prstGeom prst="ellipse">
            <a:avLst/>
          </a:prstGeom>
          <a:solidFill>
            <a:schemeClr val="tx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1188720" y="4727448"/>
            <a:ext cx="1426464" cy="1426464"/>
          </a:xfrm>
          <a:prstGeom prst="ellipse">
            <a:avLst/>
          </a:prstGeom>
          <a:solidFill>
            <a:srgbClr val="F8F8F8"/>
          </a:solidFill>
          <a:ln w="762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rot="18383004">
            <a:off x="1738752" y="3710395"/>
            <a:ext cx="1295401" cy="430887"/>
            <a:chOff x="2053183" y="5105400"/>
            <a:chExt cx="1295401" cy="430887"/>
          </a:xfrm>
        </p:grpSpPr>
        <p:sp>
          <p:nvSpPr>
            <p:cNvPr id="54" name="Rectangle 53"/>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55" name="TextBox 54"/>
            <p:cNvSpPr txBox="1"/>
            <p:nvPr/>
          </p:nvSpPr>
          <p:spPr>
            <a:xfrm>
              <a:off x="2253412" y="5105400"/>
              <a:ext cx="1095172" cy="430887"/>
            </a:xfrm>
            <a:prstGeom prst="rect">
              <a:avLst/>
            </a:prstGeom>
            <a:noFill/>
          </p:spPr>
          <p:txBody>
            <a:bodyPr wrap="none" rtlCol="0">
              <a:spAutoFit/>
            </a:bodyPr>
            <a:lstStyle/>
            <a:p>
              <a:r>
                <a:rPr lang="en-US" sz="2200" b="1" dirty="0">
                  <a:solidFill>
                    <a:schemeClr val="bg1"/>
                  </a:solidFill>
                  <a:latin typeface="Arial" pitchFamily="34" charset="0"/>
                  <a:cs typeface="Arial" pitchFamily="34" charset="0"/>
                </a:rPr>
                <a:t>mantle</a:t>
              </a:r>
            </a:p>
          </p:txBody>
        </p:sp>
      </p:grpSp>
      <p:sp>
        <p:nvSpPr>
          <p:cNvPr id="10" name="Oval 9">
            <a:extLst>
              <a:ext uri="{FF2B5EF4-FFF2-40B4-BE49-F238E27FC236}">
                <a16:creationId xmlns:a16="http://schemas.microsoft.com/office/drawing/2014/main" id="{AEE4A64C-FFB4-7FAD-8A6B-AAA657FA4AFF}"/>
              </a:ext>
            </a:extLst>
          </p:cNvPr>
          <p:cNvSpPr/>
          <p:nvPr/>
        </p:nvSpPr>
        <p:spPr>
          <a:xfrm>
            <a:off x="3524599" y="2293147"/>
            <a:ext cx="757424" cy="1364194"/>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6B0C01-E29F-0274-C7D4-43EFCF877FD1}"/>
              </a:ext>
            </a:extLst>
          </p:cNvPr>
          <p:cNvSpPr/>
          <p:nvPr/>
        </p:nvSpPr>
        <p:spPr>
          <a:xfrm rot="596465">
            <a:off x="6035223" y="2079600"/>
            <a:ext cx="387374" cy="1496729"/>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0B1E5D-E84D-E028-EC90-6194E4CFBBAC}"/>
              </a:ext>
            </a:extLst>
          </p:cNvPr>
          <p:cNvSpPr txBox="1"/>
          <p:nvPr/>
        </p:nvSpPr>
        <p:spPr>
          <a:xfrm>
            <a:off x="-76200" y="5334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pic>
        <p:nvPicPr>
          <p:cNvPr id="5" name="Picture 4">
            <a:extLst>
              <a:ext uri="{FF2B5EF4-FFF2-40B4-BE49-F238E27FC236}">
                <a16:creationId xmlns:a16="http://schemas.microsoft.com/office/drawing/2014/main" id="{10D047A7-E604-FDCB-E917-6935D2ABB7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91913" y="3304031"/>
            <a:ext cx="3954883" cy="3544573"/>
          </a:xfrm>
          <a:prstGeom prst="rect">
            <a:avLst/>
          </a:prstGeom>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1000"/>
                                        <p:tgtEl>
                                          <p:spTgt spid="4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right)">
                                      <p:cBhvr>
                                        <p:cTn id="10" dur="1000"/>
                                        <p:tgtEl>
                                          <p:spTgt spid="44"/>
                                        </p:tgtEl>
                                      </p:cBhvr>
                                    </p:animEffect>
                                  </p:childTnLst>
                                </p:cTn>
                              </p:par>
                              <p:par>
                                <p:cTn id="11" presetID="10" presetClass="exit" presetSubtype="0" fill="hold" grpId="0" nodeType="withEffect">
                                  <p:stCondLst>
                                    <p:cond delay="0"/>
                                  </p:stCondLst>
                                  <p:childTnLst>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1000"/>
                                        <p:tgtEl>
                                          <p:spTgt spid="46"/>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1000"/>
                                        <p:tgtEl>
                                          <p:spTgt spid="47"/>
                                        </p:tgtEl>
                                      </p:cBhvr>
                                    </p:animEffect>
                                  </p:childTnLst>
                                </p:cTn>
                              </p:par>
                              <p:par>
                                <p:cTn id="22" presetID="21" presetClass="entr" presetSubtype="1" repeatCount="indefinite" fill="hold" grpId="0" nodeType="withEffect">
                                  <p:stCondLst>
                                    <p:cond delay="500"/>
                                  </p:stCondLst>
                                  <p:childTnLst>
                                    <p:set>
                                      <p:cBhvr>
                                        <p:cTn id="23" dur="1" fill="hold">
                                          <p:stCondLst>
                                            <p:cond delay="0"/>
                                          </p:stCondLst>
                                        </p:cTn>
                                        <p:tgtEl>
                                          <p:spTgt spid="48"/>
                                        </p:tgtEl>
                                        <p:attrNameLst>
                                          <p:attrName>style.visibility</p:attrName>
                                        </p:attrNameLst>
                                      </p:cBhvr>
                                      <p:to>
                                        <p:strVal val="visible"/>
                                      </p:to>
                                    </p:set>
                                    <p:animEffect transition="in" filter="wheel(1)">
                                      <p:cBhvr>
                                        <p:cTn id="24" dur="2000"/>
                                        <p:tgtEl>
                                          <p:spTgt spid="48"/>
                                        </p:tgtEl>
                                      </p:cBhvr>
                                    </p:animEffect>
                                  </p:childTnLst>
                                </p:cTn>
                              </p:par>
                              <p:par>
                                <p:cTn id="25" presetID="21" presetClass="entr" presetSubtype="1" repeatCount="indefinite"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repeatCount="indefinite" fill="hold" grpId="0"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par>
                                <p:cTn id="31" presetID="21" presetClass="entr" presetSubtype="1" repeatCount="indefinite" fill="hold" grpId="1" nodeType="withEffect">
                                  <p:stCondLst>
                                    <p:cond delay="1000"/>
                                  </p:stCondLst>
                                  <p:childTnLst>
                                    <p:set>
                                      <p:cBhvr>
                                        <p:cTn id="32" dur="1" fill="hold">
                                          <p:stCondLst>
                                            <p:cond delay="0"/>
                                          </p:stCondLst>
                                        </p:cTn>
                                        <p:tgtEl>
                                          <p:spTgt spid="48"/>
                                        </p:tgtEl>
                                        <p:attrNameLst>
                                          <p:attrName>style.visibility</p:attrName>
                                        </p:attrNameLst>
                                      </p:cBhvr>
                                      <p:to>
                                        <p:strVal val="visible"/>
                                      </p:to>
                                    </p:set>
                                    <p:animEffect transition="in" filter="wheel(1)">
                                      <p:cBhvr>
                                        <p:cTn id="33" dur="20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6" grpId="0" animBg="1"/>
      <p:bldP spid="43" grpId="0" animBg="1"/>
      <p:bldP spid="48" grpId="0" animBg="1"/>
      <p:bldP spid="48" grpId="1" animBg="1"/>
      <p:bldP spid="4" grpId="0" animBg="1"/>
      <p:bldP spid="10" grpId="0" animBg="1" autoUpdateAnimBg="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9C680A-F639-1EA0-13DE-5BBE3805C4DD}"/>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2057400" y="703367"/>
            <a:ext cx="5410200" cy="6078433"/>
            <a:chOff x="2057400" y="703367"/>
            <a:chExt cx="5410200" cy="6078433"/>
          </a:xfrm>
        </p:grpSpPr>
        <p:pic>
          <p:nvPicPr>
            <p:cNvPr id="45" name="Picture 3" descr="C:\Users\Claire &amp; Don\Pictures\convect.jpg"/>
            <p:cNvPicPr>
              <a:picLocks noChangeAspect="1" noChangeArrowheads="1"/>
            </p:cNvPicPr>
            <p:nvPr/>
          </p:nvPicPr>
          <p:blipFill>
            <a:blip r:embed="rId2" cstate="print"/>
            <a:srcRect b="3133"/>
            <a:stretch>
              <a:fillRect/>
            </a:stretch>
          </p:blipFill>
          <p:spPr bwMode="auto">
            <a:xfrm>
              <a:off x="2057400" y="1043709"/>
              <a:ext cx="5410200" cy="5738091"/>
            </a:xfrm>
            <a:prstGeom prst="rect">
              <a:avLst/>
            </a:prstGeom>
            <a:noFill/>
          </p:spPr>
        </p:pic>
        <p:grpSp>
          <p:nvGrpSpPr>
            <p:cNvPr id="53" name="Group 5"/>
            <p:cNvGrpSpPr/>
            <p:nvPr/>
          </p:nvGrpSpPr>
          <p:grpSpPr>
            <a:xfrm>
              <a:off x="2057400" y="703367"/>
              <a:ext cx="5058763" cy="2122065"/>
              <a:chOff x="2057400" y="703367"/>
              <a:chExt cx="5058763" cy="2122065"/>
            </a:xfrm>
          </p:grpSpPr>
          <p:sp>
            <p:nvSpPr>
              <p:cNvPr id="59" name="Freeform 3"/>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576072" y="-457200"/>
            <a:ext cx="9188450" cy="7700963"/>
            <a:chOff x="576072" y="-457200"/>
            <a:chExt cx="9188450" cy="7700963"/>
          </a:xfrm>
        </p:grpSpPr>
        <p:pic>
          <p:nvPicPr>
            <p:cNvPr id="36" name="Picture 2"/>
            <p:cNvPicPr>
              <a:picLocks noChangeAspect="1" noChangeArrowheads="1"/>
            </p:cNvPicPr>
            <p:nvPr/>
          </p:nvPicPr>
          <p:blipFill>
            <a:blip r:embed="rId3"/>
            <a:srcRect/>
            <a:stretch>
              <a:fillRect/>
            </a:stretch>
          </p:blipFill>
          <p:spPr bwMode="auto">
            <a:xfrm>
              <a:off x="576072" y="-457200"/>
              <a:ext cx="9188450" cy="7700963"/>
            </a:xfrm>
            <a:prstGeom prst="rect">
              <a:avLst/>
            </a:prstGeom>
            <a:noFill/>
            <a:ln w="9525">
              <a:noFill/>
              <a:miter lim="800000"/>
              <a:headEnd/>
              <a:tailEnd/>
            </a:ln>
            <a:effectLst/>
          </p:spPr>
        </p:pic>
        <p:grpSp>
          <p:nvGrpSpPr>
            <p:cNvPr id="37" name="Group 2"/>
            <p:cNvGrpSpPr/>
            <p:nvPr/>
          </p:nvGrpSpPr>
          <p:grpSpPr>
            <a:xfrm>
              <a:off x="3282961" y="2423616"/>
              <a:ext cx="1672836" cy="246058"/>
              <a:chOff x="3282961" y="2423616"/>
              <a:chExt cx="1672836" cy="246058"/>
            </a:xfrm>
          </p:grpSpPr>
          <p:pic>
            <p:nvPicPr>
              <p:cNvPr id="38" name="Picture 3" descr="http://theresilientearth.com/files/images/earths_structure-USGS.jpg"/>
              <p:cNvPicPr>
                <a:picLocks noChangeAspect="1" noChangeArrowheads="1"/>
              </p:cNvPicPr>
              <p:nvPr/>
            </p:nvPicPr>
            <p:blipFill>
              <a:blip r:embed="rId4" cstate="print"/>
              <a:srcRect l="31667" t="18644" r="53833" b="78305"/>
              <a:stretch>
                <a:fillRect/>
              </a:stretch>
            </p:blipFill>
            <p:spPr bwMode="auto">
              <a:xfrm rot="21080991">
                <a:off x="3282961" y="2432615"/>
                <a:ext cx="995664" cy="237059"/>
              </a:xfrm>
              <a:prstGeom prst="rect">
                <a:avLst/>
              </a:prstGeom>
              <a:noFill/>
            </p:spPr>
          </p:pic>
          <p:pic>
            <p:nvPicPr>
              <p:cNvPr id="39" name="Picture 38" descr="http://theresilientearth.com/files/images/earths_structure-USGS.jpg"/>
              <p:cNvPicPr>
                <a:picLocks noChangeAspect="1" noChangeArrowheads="1"/>
              </p:cNvPicPr>
              <p:nvPr/>
            </p:nvPicPr>
            <p:blipFill>
              <a:blip r:embed="rId4" cstate="print"/>
              <a:srcRect l="31667" t="18644" r="53833" b="78305"/>
              <a:stretch>
                <a:fillRect/>
              </a:stretch>
            </p:blipFill>
            <p:spPr bwMode="auto">
              <a:xfrm rot="300000">
                <a:off x="4191549" y="2423616"/>
                <a:ext cx="764248" cy="237059"/>
              </a:xfrm>
              <a:prstGeom prst="rect">
                <a:avLst/>
              </a:prstGeom>
              <a:noFill/>
            </p:spPr>
          </p:pic>
        </p:grpSp>
      </p:grpSp>
      <p:grpSp>
        <p:nvGrpSpPr>
          <p:cNvPr id="2"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4"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E3313252-1081-719D-4A87-80902E1EC9BE}"/>
              </a:ext>
            </a:extLst>
          </p:cNvPr>
          <p:cNvSpPr>
            <a:spLocks noChangeAspect="1"/>
          </p:cNvSpPr>
          <p:nvPr/>
        </p:nvSpPr>
        <p:spPr>
          <a:xfrm>
            <a:off x="533400" y="4096512"/>
            <a:ext cx="2697480" cy="269748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400800"/>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38400" y="44196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09800" y="5253335"/>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0" y="0"/>
            <a:ext cx="9144000" cy="584775"/>
          </a:xfrm>
          <a:prstGeom prst="rect">
            <a:avLst/>
          </a:prstGeom>
          <a:noFill/>
        </p:spPr>
        <p:txBody>
          <a:bodyPr wrap="square" rtlCol="0">
            <a:spAutoFit/>
          </a:bodyPr>
          <a:lstStyle/>
          <a:p>
            <a:pPr algn="ctr"/>
            <a:r>
              <a:rPr lang="en-US" sz="3200" b="1" dirty="0">
                <a:latin typeface="Arial" pitchFamily="34" charset="0"/>
                <a:cs typeface="Arial" pitchFamily="34" charset="0"/>
              </a:rPr>
              <a:t>3-D Schematic View of the Earth</a:t>
            </a:r>
          </a:p>
        </p:txBody>
      </p:sp>
      <p:sp>
        <p:nvSpPr>
          <p:cNvPr id="49" name="TextBox 48"/>
          <p:cNvSpPr txBox="1"/>
          <p:nvPr/>
        </p:nvSpPr>
        <p:spPr>
          <a:xfrm>
            <a:off x="0" y="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grpSp>
        <p:nvGrpSpPr>
          <p:cNvPr id="31" name="Group 30"/>
          <p:cNvGrpSpPr/>
          <p:nvPr/>
        </p:nvGrpSpPr>
        <p:grpSpPr>
          <a:xfrm>
            <a:off x="1219200" y="3352800"/>
            <a:ext cx="1828800" cy="762000"/>
            <a:chOff x="1219200" y="3352800"/>
            <a:chExt cx="1828800" cy="762000"/>
          </a:xfrm>
        </p:grpSpPr>
        <p:sp>
          <p:nvSpPr>
            <p:cNvPr id="56" name="Rectangle 55"/>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Freeform 57"/>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ight Arrow 43"/>
          <p:cNvSpPr/>
          <p:nvPr/>
        </p:nvSpPr>
        <p:spPr>
          <a:xfrm rot="10641811">
            <a:off x="5573105" y="3188208"/>
            <a:ext cx="1209465"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2361851" y="2819400"/>
            <a:ext cx="1219549"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09600" y="1981200"/>
            <a:ext cx="2015295" cy="1200329"/>
          </a:xfrm>
          <a:prstGeom prst="rect">
            <a:avLst/>
          </a:prstGeom>
          <a:solidFill>
            <a:srgbClr val="FF0000"/>
          </a:solidFill>
        </p:spPr>
        <p:txBody>
          <a:bodyPr wrap="none" rtlCol="0">
            <a:spAutoFit/>
          </a:bodyPr>
          <a:lstStyle/>
          <a:p>
            <a:pPr algn="ctr"/>
            <a:r>
              <a:rPr lang="en-US" sz="2400" b="1" dirty="0">
                <a:solidFill>
                  <a:schemeClr val="bg1"/>
                </a:solidFill>
                <a:latin typeface="Arial" pitchFamily="34" charset="0"/>
                <a:cs typeface="Arial" pitchFamily="34" charset="0"/>
              </a:rPr>
              <a:t>Mantle </a:t>
            </a:r>
          </a:p>
          <a:p>
            <a:pPr algn="ctr"/>
            <a:r>
              <a:rPr lang="en-US" sz="2400" b="1" dirty="0">
                <a:solidFill>
                  <a:schemeClr val="bg1"/>
                </a:solidFill>
                <a:latin typeface="Arial" pitchFamily="34" charset="0"/>
                <a:cs typeface="Arial" pitchFamily="34" charset="0"/>
              </a:rPr>
              <a:t>convection</a:t>
            </a:r>
          </a:p>
          <a:p>
            <a:pPr algn="ctr"/>
            <a:r>
              <a:rPr lang="en-US" sz="2400" b="1" dirty="0">
                <a:solidFill>
                  <a:schemeClr val="bg1"/>
                </a:solidFill>
                <a:latin typeface="Arial" pitchFamily="34" charset="0"/>
                <a:cs typeface="Arial" pitchFamily="34" charset="0"/>
              </a:rPr>
              <a:t> occurs here</a:t>
            </a:r>
          </a:p>
        </p:txBody>
      </p:sp>
      <p:sp>
        <p:nvSpPr>
          <p:cNvPr id="43" name="TextBox 42"/>
          <p:cNvSpPr txBox="1"/>
          <p:nvPr/>
        </p:nvSpPr>
        <p:spPr>
          <a:xfrm>
            <a:off x="6629400" y="3289518"/>
            <a:ext cx="2204451" cy="1815882"/>
          </a:xfrm>
          <a:prstGeom prst="rect">
            <a:avLst/>
          </a:prstGeom>
          <a:solidFill>
            <a:srgbClr val="FF0000"/>
          </a:solidFill>
        </p:spPr>
        <p:txBody>
          <a:bodyPr wrap="none" rtlCol="0">
            <a:spAutoFit/>
          </a:bodyPr>
          <a:lstStyle/>
          <a:p>
            <a:pPr algn="ctr"/>
            <a:r>
              <a:rPr lang="en-US" sz="2800" b="1" dirty="0">
                <a:solidFill>
                  <a:schemeClr val="bg1"/>
                </a:solidFill>
                <a:latin typeface="Arial" pitchFamily="34" charset="0"/>
                <a:cs typeface="Arial" pitchFamily="34" charset="0"/>
              </a:rPr>
              <a:t>radio-active</a:t>
            </a:r>
          </a:p>
          <a:p>
            <a:pPr algn="ctr"/>
            <a:r>
              <a:rPr lang="en-US" sz="2800" b="1" dirty="0">
                <a:solidFill>
                  <a:schemeClr val="bg1"/>
                </a:solidFill>
                <a:latin typeface="Arial" pitchFamily="34" charset="0"/>
                <a:cs typeface="Arial" pitchFamily="34" charset="0"/>
              </a:rPr>
              <a:t> heat </a:t>
            </a:r>
          </a:p>
          <a:p>
            <a:pPr algn="ctr"/>
            <a:r>
              <a:rPr lang="en-US" sz="2800" b="1" dirty="0">
                <a:solidFill>
                  <a:schemeClr val="bg1"/>
                </a:solidFill>
                <a:latin typeface="Arial" pitchFamily="34" charset="0"/>
                <a:cs typeface="Arial" pitchFamily="34" charset="0"/>
              </a:rPr>
              <a:t>generated</a:t>
            </a:r>
          </a:p>
          <a:p>
            <a:pPr algn="ctr"/>
            <a:r>
              <a:rPr lang="en-US" sz="2800" b="1" dirty="0">
                <a:solidFill>
                  <a:schemeClr val="bg1"/>
                </a:solidFill>
                <a:latin typeface="Arial" pitchFamily="34" charset="0"/>
                <a:cs typeface="Arial" pitchFamily="34" charset="0"/>
              </a:rPr>
              <a:t> here</a:t>
            </a:r>
          </a:p>
        </p:txBody>
      </p:sp>
      <p:sp>
        <p:nvSpPr>
          <p:cNvPr id="51" name="Oval 50"/>
          <p:cNvSpPr>
            <a:spLocks noChangeAspect="1"/>
          </p:cNvSpPr>
          <p:nvPr/>
        </p:nvSpPr>
        <p:spPr>
          <a:xfrm>
            <a:off x="1188720" y="4727448"/>
            <a:ext cx="1426464" cy="1426464"/>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2"/>
          <p:cNvGrpSpPr/>
          <p:nvPr/>
        </p:nvGrpSpPr>
        <p:grpSpPr>
          <a:xfrm rot="18383004">
            <a:off x="1738752" y="3710395"/>
            <a:ext cx="1295401" cy="430887"/>
            <a:chOff x="2053183" y="5105400"/>
            <a:chExt cx="1295401" cy="430887"/>
          </a:xfrm>
        </p:grpSpPr>
        <p:sp>
          <p:nvSpPr>
            <p:cNvPr id="54" name="Rectangle 53"/>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55" name="TextBox 54"/>
            <p:cNvSpPr txBox="1"/>
            <p:nvPr/>
          </p:nvSpPr>
          <p:spPr>
            <a:xfrm>
              <a:off x="2253412" y="5105400"/>
              <a:ext cx="1095172" cy="430887"/>
            </a:xfrm>
            <a:prstGeom prst="rect">
              <a:avLst/>
            </a:prstGeom>
            <a:noFill/>
          </p:spPr>
          <p:txBody>
            <a:bodyPr wrap="none" rtlCol="0">
              <a:spAutoFit/>
            </a:bodyPr>
            <a:lstStyle/>
            <a:p>
              <a:r>
                <a:rPr lang="en-US" sz="2200" b="1" dirty="0">
                  <a:solidFill>
                    <a:schemeClr val="bg1"/>
                  </a:solidFill>
                  <a:latin typeface="Arial" pitchFamily="34" charset="0"/>
                  <a:cs typeface="Arial" pitchFamily="34" charset="0"/>
                </a:rPr>
                <a:t>mantle</a:t>
              </a:r>
            </a:p>
          </p:txBody>
        </p:sp>
      </p:grpSp>
      <p:grpSp>
        <p:nvGrpSpPr>
          <p:cNvPr id="30" name="Group 29"/>
          <p:cNvGrpSpPr/>
          <p:nvPr/>
        </p:nvGrpSpPr>
        <p:grpSpPr>
          <a:xfrm>
            <a:off x="3282961" y="2423616"/>
            <a:ext cx="1672836" cy="246058"/>
            <a:chOff x="3282961" y="2423616"/>
            <a:chExt cx="1672836" cy="246058"/>
          </a:xfrm>
        </p:grpSpPr>
        <p:pic>
          <p:nvPicPr>
            <p:cNvPr id="32" name="Picture 31" descr="http://theresilientearth.com/files/images/earths_structure-USGS.jpg"/>
            <p:cNvPicPr>
              <a:picLocks noChangeAspect="1" noChangeArrowheads="1"/>
            </p:cNvPicPr>
            <p:nvPr/>
          </p:nvPicPr>
          <p:blipFill>
            <a:blip r:embed="rId4" cstate="print"/>
            <a:srcRect l="31667" t="18644" r="53833" b="78305"/>
            <a:stretch>
              <a:fillRect/>
            </a:stretch>
          </p:blipFill>
          <p:spPr bwMode="auto">
            <a:xfrm rot="21080991">
              <a:off x="3282961" y="2432615"/>
              <a:ext cx="995664" cy="237059"/>
            </a:xfrm>
            <a:prstGeom prst="rect">
              <a:avLst/>
            </a:prstGeom>
            <a:noFill/>
          </p:spPr>
        </p:pic>
        <p:pic>
          <p:nvPicPr>
            <p:cNvPr id="33" name="Picture 32" descr="http://theresilientearth.com/files/images/earths_structure-USGS.jpg"/>
            <p:cNvPicPr>
              <a:picLocks noChangeAspect="1" noChangeArrowheads="1"/>
            </p:cNvPicPr>
            <p:nvPr/>
          </p:nvPicPr>
          <p:blipFill>
            <a:blip r:embed="rId4" cstate="print"/>
            <a:srcRect l="31667" t="18644" r="53833" b="78305"/>
            <a:stretch>
              <a:fillRect/>
            </a:stretch>
          </p:blipFill>
          <p:spPr bwMode="auto">
            <a:xfrm rot="300000">
              <a:off x="4191549" y="2423616"/>
              <a:ext cx="764248" cy="237059"/>
            </a:xfrm>
            <a:prstGeom prst="rect">
              <a:avLst/>
            </a:prstGeom>
            <a:noFill/>
          </p:spPr>
        </p:pic>
      </p:grpSp>
      <p:sp>
        <p:nvSpPr>
          <p:cNvPr id="48" name="Oval 47"/>
          <p:cNvSpPr/>
          <p:nvPr/>
        </p:nvSpPr>
        <p:spPr>
          <a:xfrm rot="596465">
            <a:off x="4562589" y="2110402"/>
            <a:ext cx="757424" cy="164881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F53F47-82AF-E26C-1655-9747711D37DD}"/>
              </a:ext>
            </a:extLst>
          </p:cNvPr>
          <p:cNvSpPr txBox="1"/>
          <p:nvPr/>
        </p:nvSpPr>
        <p:spPr>
          <a:xfrm>
            <a:off x="-76200" y="5334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3"/>
                                        </p:tgtEl>
                                      </p:cBhvr>
                                    </p:animEffect>
                                    <p:set>
                                      <p:cBhvr>
                                        <p:cTn id="10" dur="1" fill="hold">
                                          <p:stCondLst>
                                            <p:cond delay="999"/>
                                          </p:stCondLst>
                                        </p:cTn>
                                        <p:tgtEl>
                                          <p:spTgt spid="4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8"/>
                                        </p:tgtEl>
                                      </p:cBhvr>
                                    </p:animEffect>
                                    <p:set>
                                      <p:cBhvr>
                                        <p:cTn id="13" dur="1" fill="hold">
                                          <p:stCondLst>
                                            <p:cond delay="999"/>
                                          </p:stCondLst>
                                        </p:cTn>
                                        <p:tgtEl>
                                          <p:spTgt spid="5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4"/>
                                        </p:tgtEl>
                                      </p:cBhvr>
                                    </p:animEffect>
                                    <p:set>
                                      <p:cBhvr>
                                        <p:cTn id="16" dur="1" fill="hold">
                                          <p:stCondLst>
                                            <p:cond delay="999"/>
                                          </p:stCondLst>
                                        </p:cTn>
                                        <p:tgtEl>
                                          <p:spTgt spid="4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7"/>
                                        </p:tgtEl>
                                      </p:cBhvr>
                                    </p:animEffect>
                                    <p:set>
                                      <p:cBhvr>
                                        <p:cTn id="19" dur="1" fill="hold">
                                          <p:stCondLst>
                                            <p:cond delay="999"/>
                                          </p:stCondLst>
                                        </p:cTn>
                                        <p:tgtEl>
                                          <p:spTgt spid="4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48"/>
                                        </p:tgtEl>
                                      </p:cBhvr>
                                    </p:animEffect>
                                    <p:set>
                                      <p:cBhvr>
                                        <p:cTn id="25" dur="1" fill="hold">
                                          <p:stCondLst>
                                            <p:cond delay="999"/>
                                          </p:stCondLst>
                                        </p:cTn>
                                        <p:tgtEl>
                                          <p:spTgt spid="4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31"/>
                                        </p:tgtEl>
                                      </p:cBhvr>
                                    </p:animEffect>
                                    <p:set>
                                      <p:cBhvr>
                                        <p:cTn id="31" dur="1" fill="hold">
                                          <p:stCondLst>
                                            <p:cond delay="999"/>
                                          </p:stCondLst>
                                        </p:cTn>
                                        <p:tgtEl>
                                          <p:spTgt spid="3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57"/>
                                        </p:tgtEl>
                                      </p:cBhvr>
                                    </p:animEffect>
                                    <p:set>
                                      <p:cBhvr>
                                        <p:cTn id="34" dur="1" fill="hold">
                                          <p:stCondLst>
                                            <p:cond delay="999"/>
                                          </p:stCondLst>
                                        </p:cTn>
                                        <p:tgtEl>
                                          <p:spTgt spid="5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childTnLst>
                          </p:cTn>
                        </p:par>
                        <p:par>
                          <p:cTn id="44" fill="hold">
                            <p:stCondLst>
                              <p:cond delay="1000"/>
                            </p:stCondLst>
                            <p:childTnLst>
                              <p:par>
                                <p:cTn id="45" presetID="10" presetClass="exit" presetSubtype="0" fill="hold" grpId="0" nodeType="after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6" presetClass="emph" presetSubtype="0" fill="hold" nodeType="withEffect">
                                  <p:stCondLst>
                                    <p:cond delay="0"/>
                                  </p:stCondLst>
                                  <p:childTnLst>
                                    <p:animScale>
                                      <p:cBhvr>
                                        <p:cTn id="52" dur="1000" fill="hold"/>
                                        <p:tgtEl>
                                          <p:spTgt spid="34"/>
                                        </p:tgtEl>
                                      </p:cBhvr>
                                      <p:by x="55000" y="55000"/>
                                    </p:animScale>
                                  </p:childTnLst>
                                </p:cTn>
                              </p:par>
                              <p:par>
                                <p:cTn id="53" presetID="64" presetClass="path" presetSubtype="0" accel="50000" decel="50000" fill="hold" nodeType="withEffect">
                                  <p:stCondLst>
                                    <p:cond delay="0"/>
                                  </p:stCondLst>
                                  <p:childTnLst>
                                    <p:animMotion origin="layout" path="M -1.38889E-6 0.01642 L -0.04045 -0.05017 " pathEditMode="relative" rAng="0" ptsTypes="AA">
                                      <p:cBhvr>
                                        <p:cTn id="54" dur="1000" fill="hold"/>
                                        <p:tgtEl>
                                          <p:spTgt spid="34"/>
                                        </p:tgtEl>
                                        <p:attrNameLst>
                                          <p:attrName>ppt_x</p:attrName>
                                          <p:attrName>ppt_y</p:attrName>
                                        </p:attrNameLst>
                                      </p:cBhvr>
                                      <p:rCtr x="-2000" y="-3300"/>
                                    </p:animMotion>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7" grpId="0" animBg="1"/>
      <p:bldP spid="28" grpId="0" animBg="1"/>
      <p:bldP spid="58" grpId="0" animBg="1"/>
      <p:bldP spid="44" grpId="0" animBg="1"/>
      <p:bldP spid="47" grpId="0" animBg="1"/>
      <p:bldP spid="46" grpId="0" animBg="1"/>
      <p:bldP spid="43" grpId="0" animBg="1"/>
      <p:bldP spid="51" grpId="0" animBg="1"/>
      <p:bldP spid="48"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EF3F17-59F6-E7BE-4BF8-E4E5B6D29219}"/>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Claire &amp; Don\Pictures\convect.jpg"/>
          <p:cNvPicPr>
            <a:picLocks noChangeAspect="1" noChangeArrowheads="1"/>
          </p:cNvPicPr>
          <p:nvPr/>
        </p:nvPicPr>
        <p:blipFill>
          <a:blip r:embed="rId3" cstate="print"/>
          <a:srcRect b="3133"/>
          <a:stretch>
            <a:fillRect/>
          </a:stretch>
        </p:blipFill>
        <p:spPr bwMode="auto">
          <a:xfrm>
            <a:off x="2057400" y="1043709"/>
            <a:ext cx="5410200" cy="5738091"/>
          </a:xfrm>
          <a:prstGeom prst="rect">
            <a:avLst/>
          </a:prstGeom>
          <a:noFill/>
        </p:spPr>
      </p:pic>
      <p:sp>
        <p:nvSpPr>
          <p:cNvPr id="5" name="TextBox 4"/>
          <p:cNvSpPr txBox="1"/>
          <p:nvPr/>
        </p:nvSpPr>
        <p:spPr>
          <a:xfrm>
            <a:off x="4191000" y="2814935"/>
            <a:ext cx="1274087" cy="461665"/>
          </a:xfrm>
          <a:prstGeom prst="rect">
            <a:avLst/>
          </a:prstGeom>
          <a:noFill/>
        </p:spPr>
        <p:txBody>
          <a:bodyPr wrap="square" rtlCol="0">
            <a:spAutoFit/>
          </a:bodyPr>
          <a:lstStyle/>
          <a:p>
            <a:r>
              <a:rPr lang="en-US" sz="2400" b="1" dirty="0"/>
              <a:t>HEATED</a:t>
            </a:r>
          </a:p>
        </p:txBody>
      </p:sp>
      <p:sp>
        <p:nvSpPr>
          <p:cNvPr id="11" name="Oval 10"/>
          <p:cNvSpPr/>
          <p:nvPr/>
        </p:nvSpPr>
        <p:spPr>
          <a:xfrm rot="1333406">
            <a:off x="4752446" y="2279526"/>
            <a:ext cx="1334326" cy="813318"/>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856915">
            <a:off x="3390131" y="2177806"/>
            <a:ext cx="1334326" cy="813318"/>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018425">
            <a:off x="5798894" y="3240681"/>
            <a:ext cx="1293517" cy="838977"/>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583129">
            <a:off x="2354684" y="3316938"/>
            <a:ext cx="1293517" cy="838977"/>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520084">
            <a:off x="5035102" y="2201404"/>
            <a:ext cx="1330925" cy="461665"/>
          </a:xfrm>
          <a:prstGeom prst="rect">
            <a:avLst/>
          </a:prstGeom>
          <a:noFill/>
        </p:spPr>
        <p:txBody>
          <a:bodyPr wrap="square" rtlCol="0">
            <a:spAutoFit/>
          </a:bodyPr>
          <a:lstStyle/>
          <a:p>
            <a:r>
              <a:rPr lang="en-US" sz="2400" b="1" dirty="0"/>
              <a:t>COOLED</a:t>
            </a:r>
          </a:p>
        </p:txBody>
      </p:sp>
      <p:sp>
        <p:nvSpPr>
          <p:cNvPr id="7" name="TextBox 6"/>
          <p:cNvSpPr txBox="1"/>
          <p:nvPr/>
        </p:nvSpPr>
        <p:spPr>
          <a:xfrm rot="20159300">
            <a:off x="3350681" y="2078866"/>
            <a:ext cx="1330925" cy="461665"/>
          </a:xfrm>
          <a:prstGeom prst="rect">
            <a:avLst/>
          </a:prstGeom>
          <a:noFill/>
        </p:spPr>
        <p:txBody>
          <a:bodyPr wrap="square" rtlCol="0">
            <a:spAutoFit/>
          </a:bodyPr>
          <a:lstStyle/>
          <a:p>
            <a:r>
              <a:rPr lang="en-US" sz="2400" b="1" dirty="0"/>
              <a:t>COOLED</a:t>
            </a:r>
          </a:p>
        </p:txBody>
      </p:sp>
      <p:grpSp>
        <p:nvGrpSpPr>
          <p:cNvPr id="20" name="Group 19"/>
          <p:cNvGrpSpPr/>
          <p:nvPr/>
        </p:nvGrpSpPr>
        <p:grpSpPr>
          <a:xfrm>
            <a:off x="2460161" y="1968709"/>
            <a:ext cx="4600205" cy="2302239"/>
            <a:chOff x="2460161" y="1968709"/>
            <a:chExt cx="4600205" cy="2302239"/>
          </a:xfrm>
        </p:grpSpPr>
        <p:sp>
          <p:nvSpPr>
            <p:cNvPr id="18" name="Freeform 17"/>
            <p:cNvSpPr/>
            <p:nvPr/>
          </p:nvSpPr>
          <p:spPr>
            <a:xfrm>
              <a:off x="2460161" y="1968709"/>
              <a:ext cx="4600205" cy="2256019"/>
            </a:xfrm>
            <a:custGeom>
              <a:avLst/>
              <a:gdLst>
                <a:gd name="connsiteX0" fmla="*/ 54964 w 4649449"/>
                <a:gd name="connsiteY0" fmla="*/ 2168576 h 2408419"/>
                <a:gd name="connsiteX1" fmla="*/ 54964 w 4649449"/>
                <a:gd name="connsiteY1" fmla="*/ 2093625 h 2408419"/>
                <a:gd name="connsiteX2" fmla="*/ 384748 w 4649449"/>
                <a:gd name="connsiteY2" fmla="*/ 1089284 h 2408419"/>
                <a:gd name="connsiteX3" fmla="*/ 894413 w 4649449"/>
                <a:gd name="connsiteY3" fmla="*/ 549639 h 2408419"/>
                <a:gd name="connsiteX4" fmla="*/ 1524000 w 4649449"/>
                <a:gd name="connsiteY4" fmla="*/ 174884 h 2408419"/>
                <a:gd name="connsiteX5" fmla="*/ 2303489 w 4649449"/>
                <a:gd name="connsiteY5" fmla="*/ 9993 h 2408419"/>
                <a:gd name="connsiteX6" fmla="*/ 3067987 w 4649449"/>
                <a:gd name="connsiteY6" fmla="*/ 114924 h 2408419"/>
                <a:gd name="connsiteX7" fmla="*/ 3727554 w 4649449"/>
                <a:gd name="connsiteY7" fmla="*/ 429717 h 2408419"/>
                <a:gd name="connsiteX8" fmla="*/ 4177259 w 4649449"/>
                <a:gd name="connsiteY8" fmla="*/ 894412 h 2408419"/>
                <a:gd name="connsiteX9" fmla="*/ 4417102 w 4649449"/>
                <a:gd name="connsiteY9" fmla="*/ 1299147 h 2408419"/>
                <a:gd name="connsiteX10" fmla="*/ 4522033 w 4649449"/>
                <a:gd name="connsiteY10" fmla="*/ 1583960 h 2408419"/>
                <a:gd name="connsiteX11" fmla="*/ 4626964 w 4649449"/>
                <a:gd name="connsiteY11" fmla="*/ 2063645 h 2408419"/>
                <a:gd name="connsiteX12" fmla="*/ 4641954 w 4649449"/>
                <a:gd name="connsiteY12" fmla="*/ 2408419 h 2408419"/>
                <a:gd name="connsiteX0" fmla="*/ 0 w 4594485"/>
                <a:gd name="connsiteY0" fmla="*/ 2093625 h 2408419"/>
                <a:gd name="connsiteX1" fmla="*/ 329784 w 4594485"/>
                <a:gd name="connsiteY1" fmla="*/ 1089284 h 2408419"/>
                <a:gd name="connsiteX2" fmla="*/ 839449 w 4594485"/>
                <a:gd name="connsiteY2" fmla="*/ 549639 h 2408419"/>
                <a:gd name="connsiteX3" fmla="*/ 1469036 w 4594485"/>
                <a:gd name="connsiteY3" fmla="*/ 174884 h 2408419"/>
                <a:gd name="connsiteX4" fmla="*/ 2248525 w 4594485"/>
                <a:gd name="connsiteY4" fmla="*/ 9993 h 2408419"/>
                <a:gd name="connsiteX5" fmla="*/ 3013023 w 4594485"/>
                <a:gd name="connsiteY5" fmla="*/ 114924 h 2408419"/>
                <a:gd name="connsiteX6" fmla="*/ 3672590 w 4594485"/>
                <a:gd name="connsiteY6" fmla="*/ 429717 h 2408419"/>
                <a:gd name="connsiteX7" fmla="*/ 4122295 w 4594485"/>
                <a:gd name="connsiteY7" fmla="*/ 894412 h 2408419"/>
                <a:gd name="connsiteX8" fmla="*/ 4362138 w 4594485"/>
                <a:gd name="connsiteY8" fmla="*/ 1299147 h 2408419"/>
                <a:gd name="connsiteX9" fmla="*/ 4467069 w 4594485"/>
                <a:gd name="connsiteY9" fmla="*/ 1583960 h 2408419"/>
                <a:gd name="connsiteX10" fmla="*/ 4572000 w 4594485"/>
                <a:gd name="connsiteY10" fmla="*/ 2063645 h 2408419"/>
                <a:gd name="connsiteX11" fmla="*/ 4586990 w 4594485"/>
                <a:gd name="connsiteY11" fmla="*/ 2408419 h 2408419"/>
                <a:gd name="connsiteX0" fmla="*/ 0 w 4594485"/>
                <a:gd name="connsiteY0" fmla="*/ 2246025 h 2408419"/>
                <a:gd name="connsiteX1" fmla="*/ 329784 w 4594485"/>
                <a:gd name="connsiteY1" fmla="*/ 1089284 h 2408419"/>
                <a:gd name="connsiteX2" fmla="*/ 839449 w 4594485"/>
                <a:gd name="connsiteY2" fmla="*/ 549639 h 2408419"/>
                <a:gd name="connsiteX3" fmla="*/ 1469036 w 4594485"/>
                <a:gd name="connsiteY3" fmla="*/ 174884 h 2408419"/>
                <a:gd name="connsiteX4" fmla="*/ 2248525 w 4594485"/>
                <a:gd name="connsiteY4" fmla="*/ 9993 h 2408419"/>
                <a:gd name="connsiteX5" fmla="*/ 3013023 w 4594485"/>
                <a:gd name="connsiteY5" fmla="*/ 114924 h 2408419"/>
                <a:gd name="connsiteX6" fmla="*/ 3672590 w 4594485"/>
                <a:gd name="connsiteY6" fmla="*/ 429717 h 2408419"/>
                <a:gd name="connsiteX7" fmla="*/ 4122295 w 4594485"/>
                <a:gd name="connsiteY7" fmla="*/ 894412 h 2408419"/>
                <a:gd name="connsiteX8" fmla="*/ 4362138 w 4594485"/>
                <a:gd name="connsiteY8" fmla="*/ 1299147 h 2408419"/>
                <a:gd name="connsiteX9" fmla="*/ 4467069 w 4594485"/>
                <a:gd name="connsiteY9" fmla="*/ 1583960 h 2408419"/>
                <a:gd name="connsiteX10" fmla="*/ 4572000 w 4594485"/>
                <a:gd name="connsiteY10" fmla="*/ 2063645 h 2408419"/>
                <a:gd name="connsiteX11" fmla="*/ 4586990 w 4594485"/>
                <a:gd name="connsiteY11" fmla="*/ 2408419 h 2408419"/>
                <a:gd name="connsiteX0" fmla="*/ 13215 w 4607700"/>
                <a:gd name="connsiteY0" fmla="*/ 2246025 h 2408419"/>
                <a:gd name="connsiteX1" fmla="*/ 342999 w 4607700"/>
                <a:gd name="connsiteY1" fmla="*/ 1089284 h 2408419"/>
                <a:gd name="connsiteX2" fmla="*/ 852664 w 4607700"/>
                <a:gd name="connsiteY2" fmla="*/ 549639 h 2408419"/>
                <a:gd name="connsiteX3" fmla="*/ 1482251 w 4607700"/>
                <a:gd name="connsiteY3" fmla="*/ 174884 h 2408419"/>
                <a:gd name="connsiteX4" fmla="*/ 2261740 w 4607700"/>
                <a:gd name="connsiteY4" fmla="*/ 9993 h 2408419"/>
                <a:gd name="connsiteX5" fmla="*/ 3026238 w 4607700"/>
                <a:gd name="connsiteY5" fmla="*/ 114924 h 2408419"/>
                <a:gd name="connsiteX6" fmla="*/ 3685805 w 4607700"/>
                <a:gd name="connsiteY6" fmla="*/ 429717 h 2408419"/>
                <a:gd name="connsiteX7" fmla="*/ 4135510 w 4607700"/>
                <a:gd name="connsiteY7" fmla="*/ 894412 h 2408419"/>
                <a:gd name="connsiteX8" fmla="*/ 4375353 w 4607700"/>
                <a:gd name="connsiteY8" fmla="*/ 1299147 h 2408419"/>
                <a:gd name="connsiteX9" fmla="*/ 4480284 w 4607700"/>
                <a:gd name="connsiteY9" fmla="*/ 1583960 h 2408419"/>
                <a:gd name="connsiteX10" fmla="*/ 4585215 w 4607700"/>
                <a:gd name="connsiteY10" fmla="*/ 2063645 h 2408419"/>
                <a:gd name="connsiteX11" fmla="*/ 4600205 w 4607700"/>
                <a:gd name="connsiteY11" fmla="*/ 2408419 h 2408419"/>
                <a:gd name="connsiteX0" fmla="*/ 13215 w 4607700"/>
                <a:gd name="connsiteY0" fmla="*/ 2246025 h 2408419"/>
                <a:gd name="connsiteX1" fmla="*/ 342999 w 4607700"/>
                <a:gd name="connsiteY1" fmla="*/ 1089284 h 2408419"/>
                <a:gd name="connsiteX2" fmla="*/ 852664 w 4607700"/>
                <a:gd name="connsiteY2" fmla="*/ 549639 h 2408419"/>
                <a:gd name="connsiteX3" fmla="*/ 1482251 w 4607700"/>
                <a:gd name="connsiteY3" fmla="*/ 174884 h 2408419"/>
                <a:gd name="connsiteX4" fmla="*/ 2261740 w 4607700"/>
                <a:gd name="connsiteY4" fmla="*/ 9993 h 2408419"/>
                <a:gd name="connsiteX5" fmla="*/ 3026238 w 4607700"/>
                <a:gd name="connsiteY5" fmla="*/ 114924 h 2408419"/>
                <a:gd name="connsiteX6" fmla="*/ 3685805 w 4607700"/>
                <a:gd name="connsiteY6" fmla="*/ 429717 h 2408419"/>
                <a:gd name="connsiteX7" fmla="*/ 4135510 w 4607700"/>
                <a:gd name="connsiteY7" fmla="*/ 894412 h 2408419"/>
                <a:gd name="connsiteX8" fmla="*/ 4375353 w 4607700"/>
                <a:gd name="connsiteY8" fmla="*/ 1299147 h 2408419"/>
                <a:gd name="connsiteX9" fmla="*/ 4480284 w 4607700"/>
                <a:gd name="connsiteY9" fmla="*/ 1583960 h 2408419"/>
                <a:gd name="connsiteX10" fmla="*/ 4585215 w 4607700"/>
                <a:gd name="connsiteY10" fmla="*/ 2063645 h 2408419"/>
                <a:gd name="connsiteX11" fmla="*/ 4600205 w 4607700"/>
                <a:gd name="connsiteY11" fmla="*/ 2408419 h 2408419"/>
                <a:gd name="connsiteX0" fmla="*/ 13215 w 4607700"/>
                <a:gd name="connsiteY0" fmla="*/ 2246025 h 2256019"/>
                <a:gd name="connsiteX1" fmla="*/ 342999 w 4607700"/>
                <a:gd name="connsiteY1" fmla="*/ 1089284 h 2256019"/>
                <a:gd name="connsiteX2" fmla="*/ 852664 w 4607700"/>
                <a:gd name="connsiteY2" fmla="*/ 549639 h 2256019"/>
                <a:gd name="connsiteX3" fmla="*/ 1482251 w 4607700"/>
                <a:gd name="connsiteY3" fmla="*/ 174884 h 2256019"/>
                <a:gd name="connsiteX4" fmla="*/ 2261740 w 4607700"/>
                <a:gd name="connsiteY4" fmla="*/ 9993 h 2256019"/>
                <a:gd name="connsiteX5" fmla="*/ 3026238 w 4607700"/>
                <a:gd name="connsiteY5" fmla="*/ 114924 h 2256019"/>
                <a:gd name="connsiteX6" fmla="*/ 3685805 w 4607700"/>
                <a:gd name="connsiteY6" fmla="*/ 429717 h 2256019"/>
                <a:gd name="connsiteX7" fmla="*/ 4135510 w 4607700"/>
                <a:gd name="connsiteY7" fmla="*/ 894412 h 2256019"/>
                <a:gd name="connsiteX8" fmla="*/ 4375353 w 4607700"/>
                <a:gd name="connsiteY8" fmla="*/ 1299147 h 2256019"/>
                <a:gd name="connsiteX9" fmla="*/ 4480284 w 4607700"/>
                <a:gd name="connsiteY9" fmla="*/ 1583960 h 2256019"/>
                <a:gd name="connsiteX10" fmla="*/ 4585215 w 4607700"/>
                <a:gd name="connsiteY10" fmla="*/ 2063645 h 2256019"/>
                <a:gd name="connsiteX11" fmla="*/ 4600205 w 4607700"/>
                <a:gd name="connsiteY11" fmla="*/ 2256019 h 2256019"/>
                <a:gd name="connsiteX0" fmla="*/ 13215 w 4607700"/>
                <a:gd name="connsiteY0" fmla="*/ 2246025 h 2256019"/>
                <a:gd name="connsiteX1" fmla="*/ 342999 w 4607700"/>
                <a:gd name="connsiteY1" fmla="*/ 1089284 h 2256019"/>
                <a:gd name="connsiteX2" fmla="*/ 852664 w 4607700"/>
                <a:gd name="connsiteY2" fmla="*/ 549639 h 2256019"/>
                <a:gd name="connsiteX3" fmla="*/ 1482251 w 4607700"/>
                <a:gd name="connsiteY3" fmla="*/ 174884 h 2256019"/>
                <a:gd name="connsiteX4" fmla="*/ 2261740 w 4607700"/>
                <a:gd name="connsiteY4" fmla="*/ 9993 h 2256019"/>
                <a:gd name="connsiteX5" fmla="*/ 3026238 w 4607700"/>
                <a:gd name="connsiteY5" fmla="*/ 114924 h 2256019"/>
                <a:gd name="connsiteX6" fmla="*/ 3685805 w 4607700"/>
                <a:gd name="connsiteY6" fmla="*/ 429717 h 2256019"/>
                <a:gd name="connsiteX7" fmla="*/ 4135510 w 4607700"/>
                <a:gd name="connsiteY7" fmla="*/ 894412 h 2256019"/>
                <a:gd name="connsiteX8" fmla="*/ 4375353 w 4607700"/>
                <a:gd name="connsiteY8" fmla="*/ 1299147 h 2256019"/>
                <a:gd name="connsiteX9" fmla="*/ 4480284 w 4607700"/>
                <a:gd name="connsiteY9" fmla="*/ 1583960 h 2256019"/>
                <a:gd name="connsiteX10" fmla="*/ 4585215 w 4607700"/>
                <a:gd name="connsiteY10" fmla="*/ 2063645 h 2256019"/>
                <a:gd name="connsiteX11" fmla="*/ 4600205 w 4607700"/>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0205"/>
                <a:gd name="connsiteY0" fmla="*/ 2246025 h 2256019"/>
                <a:gd name="connsiteX1" fmla="*/ 342999 w 4600205"/>
                <a:gd name="connsiteY1" fmla="*/ 1089284 h 2256019"/>
                <a:gd name="connsiteX2" fmla="*/ 852664 w 4600205"/>
                <a:gd name="connsiteY2" fmla="*/ 549639 h 2256019"/>
                <a:gd name="connsiteX3" fmla="*/ 1482251 w 4600205"/>
                <a:gd name="connsiteY3" fmla="*/ 174884 h 2256019"/>
                <a:gd name="connsiteX4" fmla="*/ 2261740 w 4600205"/>
                <a:gd name="connsiteY4" fmla="*/ 9993 h 2256019"/>
                <a:gd name="connsiteX5" fmla="*/ 3026238 w 4600205"/>
                <a:gd name="connsiteY5" fmla="*/ 114924 h 2256019"/>
                <a:gd name="connsiteX6" fmla="*/ 3685805 w 4600205"/>
                <a:gd name="connsiteY6" fmla="*/ 429717 h 2256019"/>
                <a:gd name="connsiteX7" fmla="*/ 4135510 w 4600205"/>
                <a:gd name="connsiteY7" fmla="*/ 894412 h 2256019"/>
                <a:gd name="connsiteX8" fmla="*/ 4375353 w 4600205"/>
                <a:gd name="connsiteY8" fmla="*/ 1299147 h 2256019"/>
                <a:gd name="connsiteX9" fmla="*/ 4480284 w 4600205"/>
                <a:gd name="connsiteY9" fmla="*/ 1583960 h 2256019"/>
                <a:gd name="connsiteX10" fmla="*/ 4600205 w 4600205"/>
                <a:gd name="connsiteY10" fmla="*/ 2256019 h 22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205" h="2256019">
                  <a:moveTo>
                    <a:pt x="13215" y="2246025"/>
                  </a:moveTo>
                  <a:cubicBezTo>
                    <a:pt x="0" y="2046090"/>
                    <a:pt x="203091" y="1372015"/>
                    <a:pt x="342999" y="1089284"/>
                  </a:cubicBezTo>
                  <a:cubicBezTo>
                    <a:pt x="482907" y="806553"/>
                    <a:pt x="662789" y="702039"/>
                    <a:pt x="852664" y="549639"/>
                  </a:cubicBezTo>
                  <a:cubicBezTo>
                    <a:pt x="1042539" y="397239"/>
                    <a:pt x="1247405" y="264825"/>
                    <a:pt x="1482251" y="174884"/>
                  </a:cubicBezTo>
                  <a:cubicBezTo>
                    <a:pt x="1717097" y="84943"/>
                    <a:pt x="2004409" y="19986"/>
                    <a:pt x="2261740" y="9993"/>
                  </a:cubicBezTo>
                  <a:cubicBezTo>
                    <a:pt x="2519071" y="0"/>
                    <a:pt x="2788894" y="44970"/>
                    <a:pt x="3026238" y="114924"/>
                  </a:cubicBezTo>
                  <a:cubicBezTo>
                    <a:pt x="3263582" y="184878"/>
                    <a:pt x="3500926" y="299802"/>
                    <a:pt x="3685805" y="429717"/>
                  </a:cubicBezTo>
                  <a:cubicBezTo>
                    <a:pt x="3870684" y="559632"/>
                    <a:pt x="4020585" y="749507"/>
                    <a:pt x="4135510" y="894412"/>
                  </a:cubicBezTo>
                  <a:cubicBezTo>
                    <a:pt x="4250435" y="1039317"/>
                    <a:pt x="4317891" y="1184222"/>
                    <a:pt x="4375353" y="1299147"/>
                  </a:cubicBezTo>
                  <a:cubicBezTo>
                    <a:pt x="4432815" y="1414072"/>
                    <a:pt x="4442809" y="1424481"/>
                    <a:pt x="4480284" y="1583960"/>
                  </a:cubicBezTo>
                  <a:cubicBezTo>
                    <a:pt x="4517759" y="1743439"/>
                    <a:pt x="4575222" y="2116007"/>
                    <a:pt x="4600205" y="2256019"/>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507698" y="3105462"/>
              <a:ext cx="2455889" cy="1165486"/>
            </a:xfrm>
            <a:custGeom>
              <a:avLst/>
              <a:gdLst>
                <a:gd name="connsiteX0" fmla="*/ 0 w 2648263"/>
                <a:gd name="connsiteY0" fmla="*/ 1151745 h 1931233"/>
                <a:gd name="connsiteX1" fmla="*/ 134912 w 2648263"/>
                <a:gd name="connsiteY1" fmla="*/ 657069 h 1931233"/>
                <a:gd name="connsiteX2" fmla="*/ 479686 w 2648263"/>
                <a:gd name="connsiteY2" fmla="*/ 207364 h 1931233"/>
                <a:gd name="connsiteX3" fmla="*/ 914400 w 2648263"/>
                <a:gd name="connsiteY3" fmla="*/ 27482 h 1931233"/>
                <a:gd name="connsiteX4" fmla="*/ 1588958 w 2648263"/>
                <a:gd name="connsiteY4" fmla="*/ 42472 h 1931233"/>
                <a:gd name="connsiteX5" fmla="*/ 2008682 w 2648263"/>
                <a:gd name="connsiteY5" fmla="*/ 192374 h 1931233"/>
                <a:gd name="connsiteX6" fmla="*/ 2368446 w 2648263"/>
                <a:gd name="connsiteY6" fmla="*/ 597108 h 1931233"/>
                <a:gd name="connsiteX7" fmla="*/ 2443397 w 2648263"/>
                <a:gd name="connsiteY7" fmla="*/ 971863 h 1931233"/>
                <a:gd name="connsiteX8" fmla="*/ 2443397 w 2648263"/>
                <a:gd name="connsiteY8" fmla="*/ 1241686 h 1931233"/>
                <a:gd name="connsiteX9" fmla="*/ 1214204 w 2648263"/>
                <a:gd name="connsiteY9" fmla="*/ 1931233 h 1931233"/>
                <a:gd name="connsiteX10" fmla="*/ 1214204 w 2648263"/>
                <a:gd name="connsiteY10" fmla="*/ 1931233 h 1931233"/>
                <a:gd name="connsiteX0" fmla="*/ 0 w 2648263"/>
                <a:gd name="connsiteY0" fmla="*/ 1151745 h 1931233"/>
                <a:gd name="connsiteX1" fmla="*/ 134912 w 2648263"/>
                <a:gd name="connsiteY1" fmla="*/ 657069 h 1931233"/>
                <a:gd name="connsiteX2" fmla="*/ 479686 w 2648263"/>
                <a:gd name="connsiteY2" fmla="*/ 207364 h 1931233"/>
                <a:gd name="connsiteX3" fmla="*/ 914400 w 2648263"/>
                <a:gd name="connsiteY3" fmla="*/ 27482 h 1931233"/>
                <a:gd name="connsiteX4" fmla="*/ 1588958 w 2648263"/>
                <a:gd name="connsiteY4" fmla="*/ 42472 h 1931233"/>
                <a:gd name="connsiteX5" fmla="*/ 2008682 w 2648263"/>
                <a:gd name="connsiteY5" fmla="*/ 192374 h 1931233"/>
                <a:gd name="connsiteX6" fmla="*/ 2368446 w 2648263"/>
                <a:gd name="connsiteY6" fmla="*/ 597108 h 1931233"/>
                <a:gd name="connsiteX7" fmla="*/ 2443397 w 2648263"/>
                <a:gd name="connsiteY7" fmla="*/ 971863 h 1931233"/>
                <a:gd name="connsiteX8" fmla="*/ 2443397 w 2648263"/>
                <a:gd name="connsiteY8" fmla="*/ 1241686 h 1931233"/>
                <a:gd name="connsiteX9" fmla="*/ 1214204 w 2648263"/>
                <a:gd name="connsiteY9" fmla="*/ 1931233 h 1931233"/>
                <a:gd name="connsiteX0" fmla="*/ 0 w 2648263"/>
                <a:gd name="connsiteY0" fmla="*/ 1151745 h 1241686"/>
                <a:gd name="connsiteX1" fmla="*/ 134912 w 2648263"/>
                <a:gd name="connsiteY1" fmla="*/ 657069 h 1241686"/>
                <a:gd name="connsiteX2" fmla="*/ 479686 w 2648263"/>
                <a:gd name="connsiteY2" fmla="*/ 207364 h 1241686"/>
                <a:gd name="connsiteX3" fmla="*/ 914400 w 2648263"/>
                <a:gd name="connsiteY3" fmla="*/ 27482 h 1241686"/>
                <a:gd name="connsiteX4" fmla="*/ 1588958 w 2648263"/>
                <a:gd name="connsiteY4" fmla="*/ 42472 h 1241686"/>
                <a:gd name="connsiteX5" fmla="*/ 2008682 w 2648263"/>
                <a:gd name="connsiteY5" fmla="*/ 192374 h 1241686"/>
                <a:gd name="connsiteX6" fmla="*/ 2368446 w 2648263"/>
                <a:gd name="connsiteY6" fmla="*/ 597108 h 1241686"/>
                <a:gd name="connsiteX7" fmla="*/ 2443397 w 2648263"/>
                <a:gd name="connsiteY7" fmla="*/ 971863 h 1241686"/>
                <a:gd name="connsiteX8" fmla="*/ 2443397 w 2648263"/>
                <a:gd name="connsiteY8" fmla="*/ 1241686 h 1241686"/>
                <a:gd name="connsiteX0" fmla="*/ 0 w 2455889"/>
                <a:gd name="connsiteY0" fmla="*/ 1151745 h 1241686"/>
                <a:gd name="connsiteX1" fmla="*/ 134912 w 2455889"/>
                <a:gd name="connsiteY1" fmla="*/ 657069 h 1241686"/>
                <a:gd name="connsiteX2" fmla="*/ 479686 w 2455889"/>
                <a:gd name="connsiteY2" fmla="*/ 207364 h 1241686"/>
                <a:gd name="connsiteX3" fmla="*/ 914400 w 2455889"/>
                <a:gd name="connsiteY3" fmla="*/ 27482 h 1241686"/>
                <a:gd name="connsiteX4" fmla="*/ 1588958 w 2455889"/>
                <a:gd name="connsiteY4" fmla="*/ 42472 h 1241686"/>
                <a:gd name="connsiteX5" fmla="*/ 2008682 w 2455889"/>
                <a:gd name="connsiteY5" fmla="*/ 192374 h 1241686"/>
                <a:gd name="connsiteX6" fmla="*/ 2368446 w 2455889"/>
                <a:gd name="connsiteY6" fmla="*/ 597108 h 1241686"/>
                <a:gd name="connsiteX7" fmla="*/ 2443397 w 2455889"/>
                <a:gd name="connsiteY7" fmla="*/ 971863 h 1241686"/>
                <a:gd name="connsiteX8" fmla="*/ 2443397 w 2455889"/>
                <a:gd name="connsiteY8" fmla="*/ 1241686 h 1241686"/>
                <a:gd name="connsiteX0" fmla="*/ 0 w 2455889"/>
                <a:gd name="connsiteY0" fmla="*/ 1151745 h 1241686"/>
                <a:gd name="connsiteX1" fmla="*/ 134912 w 2455889"/>
                <a:gd name="connsiteY1" fmla="*/ 657069 h 1241686"/>
                <a:gd name="connsiteX2" fmla="*/ 479686 w 2455889"/>
                <a:gd name="connsiteY2" fmla="*/ 207364 h 1241686"/>
                <a:gd name="connsiteX3" fmla="*/ 914400 w 2455889"/>
                <a:gd name="connsiteY3" fmla="*/ 27482 h 1241686"/>
                <a:gd name="connsiteX4" fmla="*/ 1588958 w 2455889"/>
                <a:gd name="connsiteY4" fmla="*/ 42472 h 1241686"/>
                <a:gd name="connsiteX5" fmla="*/ 2008682 w 2455889"/>
                <a:gd name="connsiteY5" fmla="*/ 192374 h 1241686"/>
                <a:gd name="connsiteX6" fmla="*/ 2368446 w 2455889"/>
                <a:gd name="connsiteY6" fmla="*/ 597108 h 1241686"/>
                <a:gd name="connsiteX7" fmla="*/ 2443397 w 2455889"/>
                <a:gd name="connsiteY7" fmla="*/ 971863 h 1241686"/>
                <a:gd name="connsiteX8" fmla="*/ 2443397 w 2455889"/>
                <a:gd name="connsiteY8" fmla="*/ 1241686 h 1241686"/>
                <a:gd name="connsiteX0" fmla="*/ 0 w 2455889"/>
                <a:gd name="connsiteY0" fmla="*/ 1151745 h 1151745"/>
                <a:gd name="connsiteX1" fmla="*/ 134912 w 2455889"/>
                <a:gd name="connsiteY1" fmla="*/ 657069 h 1151745"/>
                <a:gd name="connsiteX2" fmla="*/ 479686 w 2455889"/>
                <a:gd name="connsiteY2" fmla="*/ 207364 h 1151745"/>
                <a:gd name="connsiteX3" fmla="*/ 914400 w 2455889"/>
                <a:gd name="connsiteY3" fmla="*/ 27482 h 1151745"/>
                <a:gd name="connsiteX4" fmla="*/ 1588958 w 2455889"/>
                <a:gd name="connsiteY4" fmla="*/ 42472 h 1151745"/>
                <a:gd name="connsiteX5" fmla="*/ 2008682 w 2455889"/>
                <a:gd name="connsiteY5" fmla="*/ 192374 h 1151745"/>
                <a:gd name="connsiteX6" fmla="*/ 2368446 w 2455889"/>
                <a:gd name="connsiteY6" fmla="*/ 597108 h 1151745"/>
                <a:gd name="connsiteX7" fmla="*/ 2443397 w 2455889"/>
                <a:gd name="connsiteY7" fmla="*/ 971863 h 1151745"/>
                <a:gd name="connsiteX8" fmla="*/ 2443397 w 2455889"/>
                <a:gd name="connsiteY8" fmla="*/ 1089286 h 1151745"/>
                <a:gd name="connsiteX0" fmla="*/ 0 w 2455889"/>
                <a:gd name="connsiteY0" fmla="*/ 1151745 h 1151745"/>
                <a:gd name="connsiteX1" fmla="*/ 134912 w 2455889"/>
                <a:gd name="connsiteY1" fmla="*/ 657069 h 1151745"/>
                <a:gd name="connsiteX2" fmla="*/ 479686 w 2455889"/>
                <a:gd name="connsiteY2" fmla="*/ 207364 h 1151745"/>
                <a:gd name="connsiteX3" fmla="*/ 914400 w 2455889"/>
                <a:gd name="connsiteY3" fmla="*/ 27482 h 1151745"/>
                <a:gd name="connsiteX4" fmla="*/ 1588958 w 2455889"/>
                <a:gd name="connsiteY4" fmla="*/ 42472 h 1151745"/>
                <a:gd name="connsiteX5" fmla="*/ 2008682 w 2455889"/>
                <a:gd name="connsiteY5" fmla="*/ 192374 h 1151745"/>
                <a:gd name="connsiteX6" fmla="*/ 2368446 w 2455889"/>
                <a:gd name="connsiteY6" fmla="*/ 597108 h 1151745"/>
                <a:gd name="connsiteX7" fmla="*/ 2443397 w 2455889"/>
                <a:gd name="connsiteY7" fmla="*/ 971863 h 1151745"/>
                <a:gd name="connsiteX8" fmla="*/ 2443397 w 2455889"/>
                <a:gd name="connsiteY8" fmla="*/ 1089286 h 1151745"/>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889" h="1165486">
                  <a:moveTo>
                    <a:pt x="0" y="1151745"/>
                  </a:moveTo>
                  <a:cubicBezTo>
                    <a:pt x="27482" y="983105"/>
                    <a:pt x="54964" y="814466"/>
                    <a:pt x="134912" y="657069"/>
                  </a:cubicBezTo>
                  <a:cubicBezTo>
                    <a:pt x="214860" y="499672"/>
                    <a:pt x="349771" y="312295"/>
                    <a:pt x="479686" y="207364"/>
                  </a:cubicBezTo>
                  <a:cubicBezTo>
                    <a:pt x="609601" y="102433"/>
                    <a:pt x="729521" y="54964"/>
                    <a:pt x="914400" y="27482"/>
                  </a:cubicBezTo>
                  <a:cubicBezTo>
                    <a:pt x="1099279" y="0"/>
                    <a:pt x="1406578" y="14990"/>
                    <a:pt x="1588958" y="42472"/>
                  </a:cubicBezTo>
                  <a:cubicBezTo>
                    <a:pt x="1771338" y="69954"/>
                    <a:pt x="1878767" y="99935"/>
                    <a:pt x="2008682" y="192374"/>
                  </a:cubicBezTo>
                  <a:cubicBezTo>
                    <a:pt x="2138597" y="284813"/>
                    <a:pt x="2238082" y="360513"/>
                    <a:pt x="2368446" y="597108"/>
                  </a:cubicBezTo>
                  <a:cubicBezTo>
                    <a:pt x="2440899" y="781887"/>
                    <a:pt x="2430905" y="877133"/>
                    <a:pt x="2443397" y="971863"/>
                  </a:cubicBezTo>
                  <a:cubicBezTo>
                    <a:pt x="2455889" y="1066593"/>
                    <a:pt x="2443726" y="945433"/>
                    <a:pt x="2443397" y="1165486"/>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0" y="5182850"/>
            <a:ext cx="9144000" cy="1446550"/>
          </a:xfrm>
          <a:prstGeom prst="rect">
            <a:avLst/>
          </a:prstGeom>
          <a:noFill/>
        </p:spPr>
        <p:txBody>
          <a:bodyPr wrap="square" rtlCol="0">
            <a:spAutoFit/>
          </a:bodyPr>
          <a:lstStyle/>
          <a:p>
            <a:pPr algn="ctr"/>
            <a:r>
              <a:rPr lang="en-US" sz="4400" b="1" spc="-150" dirty="0">
                <a:latin typeface="Tempus Sans ITC" pitchFamily="82" charset="0"/>
              </a:rPr>
              <a:t>What happens when convection cells </a:t>
            </a:r>
          </a:p>
          <a:p>
            <a:pPr algn="ctr"/>
            <a:r>
              <a:rPr lang="en-US" sz="4400" b="1" spc="-150" dirty="0">
                <a:latin typeface="Tempus Sans ITC" pitchFamily="82" charset="0"/>
              </a:rPr>
              <a:t>are below </a:t>
            </a:r>
            <a:r>
              <a:rPr lang="en-US" sz="4400" b="1" u="sng" spc="-150" dirty="0">
                <a:latin typeface="Tempus Sans ITC" pitchFamily="82" charset="0"/>
              </a:rPr>
              <a:t>Oceanic</a:t>
            </a:r>
            <a:r>
              <a:rPr lang="en-US" sz="4400" b="1" spc="-150" dirty="0">
                <a:latin typeface="Tempus Sans ITC" pitchFamily="82" charset="0"/>
              </a:rPr>
              <a:t> crust?</a:t>
            </a:r>
          </a:p>
        </p:txBody>
      </p:sp>
      <p:sp>
        <p:nvSpPr>
          <p:cNvPr id="22" name="Rectangle 21"/>
          <p:cNvSpPr/>
          <p:nvPr/>
        </p:nvSpPr>
        <p:spPr>
          <a:xfrm>
            <a:off x="2743200" y="1295400"/>
            <a:ext cx="15240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Georgia" pitchFamily="18" charset="0"/>
                <a:cs typeface="Times New Roman" pitchFamily="18" charset="0"/>
              </a:rPr>
              <a:t>Mantle</a:t>
            </a:r>
          </a:p>
        </p:txBody>
      </p:sp>
      <p:sp>
        <p:nvSpPr>
          <p:cNvPr id="4" name="TextBox 3">
            <a:extLst>
              <a:ext uri="{FF2B5EF4-FFF2-40B4-BE49-F238E27FC236}">
                <a16:creationId xmlns:a16="http://schemas.microsoft.com/office/drawing/2014/main" id="{3ACAC522-79A6-EC15-23B6-F245EC4177C6}"/>
              </a:ext>
            </a:extLst>
          </p:cNvPr>
          <p:cNvSpPr txBox="1"/>
          <p:nvPr/>
        </p:nvSpPr>
        <p:spPr>
          <a:xfrm>
            <a:off x="608889" y="608894"/>
            <a:ext cx="8458200" cy="523220"/>
          </a:xfrm>
          <a:prstGeom prst="rect">
            <a:avLst/>
          </a:prstGeom>
          <a:noFill/>
        </p:spPr>
        <p:txBody>
          <a:bodyPr wrap="square" rtlCol="0">
            <a:spAutoFit/>
          </a:bodyPr>
          <a:lstStyle/>
          <a:p>
            <a:r>
              <a:rPr lang="en-US" sz="2800" b="1" dirty="0"/>
              <a:t>-  mantle convection moves the crustal plates</a:t>
            </a:r>
          </a:p>
        </p:txBody>
      </p:sp>
      <p:sp>
        <p:nvSpPr>
          <p:cNvPr id="8" name="TextBox 7">
            <a:extLst>
              <a:ext uri="{FF2B5EF4-FFF2-40B4-BE49-F238E27FC236}">
                <a16:creationId xmlns:a16="http://schemas.microsoft.com/office/drawing/2014/main" id="{B187B689-A93B-A33F-CAB9-0B9898D82942}"/>
              </a:ext>
            </a:extLst>
          </p:cNvPr>
          <p:cNvSpPr txBox="1"/>
          <p:nvPr/>
        </p:nvSpPr>
        <p:spPr>
          <a:xfrm>
            <a:off x="0" y="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20"/>
                                        </p:tgtEl>
                                      </p:cBhvr>
                                    </p:animEffect>
                                    <p:set>
                                      <p:cBhvr>
                                        <p:cTn id="20" dur="1" fill="hold">
                                          <p:stCondLst>
                                            <p:cond delay="999"/>
                                          </p:stCondLst>
                                        </p:cTn>
                                        <p:tgtEl>
                                          <p:spTgt spid="20"/>
                                        </p:tgtEl>
                                        <p:attrNameLst>
                                          <p:attrName>style.visibility</p:attrName>
                                        </p:attrNameLst>
                                      </p:cBhvr>
                                      <p:to>
                                        <p:strVal val="hidden"/>
                                      </p:to>
                                    </p:set>
                                  </p:childTnLst>
                                </p:cTn>
                              </p:par>
                              <p:par>
                                <p:cTn id="21" presetID="53"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Effect transition="in" filter="fade">
                                      <p:cBhvr>
                                        <p:cTn id="25" dur="1000"/>
                                        <p:tgtEl>
                                          <p:spTgt spid="5"/>
                                        </p:tgtEl>
                                      </p:cBhvr>
                                    </p:animEffect>
                                  </p:childTnLst>
                                </p:cTn>
                              </p:par>
                            </p:childTnLst>
                          </p:cTn>
                        </p:par>
                        <p:par>
                          <p:cTn id="26" fill="hold">
                            <p:stCondLst>
                              <p:cond delay="1000"/>
                            </p:stCondLst>
                            <p:childTnLst>
                              <p:par>
                                <p:cTn id="27" presetID="21" presetClass="entr" presetSubtype="8" repeatCount="4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8)">
                                      <p:cBhvr>
                                        <p:cTn id="29" dur="2000"/>
                                        <p:tgtEl>
                                          <p:spTgt spid="11"/>
                                        </p:tgtEl>
                                      </p:cBhvr>
                                    </p:animEffect>
                                  </p:childTnLst>
                                </p:cTn>
                              </p:par>
                              <p:par>
                                <p:cTn id="30" presetID="21" presetClass="entr" presetSubtype="8" repeatCount="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8)">
                                      <p:cBhvr>
                                        <p:cTn id="32" dur="2000"/>
                                        <p:tgtEl>
                                          <p:spTgt spid="12"/>
                                        </p:tgtEl>
                                      </p:cBhvr>
                                    </p:animEffect>
                                  </p:childTnLst>
                                </p:cTn>
                              </p:par>
                              <p:par>
                                <p:cTn id="33" presetID="21" presetClass="entr" presetSubtype="8" repeatCount="400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8)">
                                      <p:cBhvr>
                                        <p:cTn id="35" dur="2000"/>
                                        <p:tgtEl>
                                          <p:spTgt spid="13"/>
                                        </p:tgtEl>
                                      </p:cBhvr>
                                    </p:animEffect>
                                  </p:childTnLst>
                                </p:cTn>
                              </p:par>
                              <p:par>
                                <p:cTn id="36" presetID="21" presetClass="entr" presetSubtype="8" repeatCount="400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8)">
                                      <p:cBhvr>
                                        <p:cTn id="38" dur="2000"/>
                                        <p:tgtEl>
                                          <p:spTgt spid="14"/>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3000"/>
                                        <p:tgtEl>
                                          <p:spTgt spid="6"/>
                                        </p:tgtEl>
                                      </p:cBhvr>
                                    </p:animEffect>
                                    <p:anim calcmode="lin" valueType="num">
                                      <p:cBhvr>
                                        <p:cTn id="42" dur="3000" fill="hold"/>
                                        <p:tgtEl>
                                          <p:spTgt spid="6"/>
                                        </p:tgtEl>
                                        <p:attrNameLst>
                                          <p:attrName>ppt_x</p:attrName>
                                        </p:attrNameLst>
                                      </p:cBhvr>
                                      <p:tavLst>
                                        <p:tav tm="0">
                                          <p:val>
                                            <p:strVal val="#ppt_x"/>
                                          </p:val>
                                        </p:tav>
                                        <p:tav tm="100000">
                                          <p:val>
                                            <p:strVal val="#ppt_x"/>
                                          </p:val>
                                        </p:tav>
                                      </p:tavLst>
                                    </p:anim>
                                    <p:anim calcmode="lin" valueType="num">
                                      <p:cBhvr>
                                        <p:cTn id="43" dur="3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3000"/>
                                        <p:tgtEl>
                                          <p:spTgt spid="7"/>
                                        </p:tgtEl>
                                      </p:cBhvr>
                                    </p:animEffect>
                                    <p:anim calcmode="lin" valueType="num">
                                      <p:cBhvr>
                                        <p:cTn id="47" dur="3000" fill="hold"/>
                                        <p:tgtEl>
                                          <p:spTgt spid="7"/>
                                        </p:tgtEl>
                                        <p:attrNameLst>
                                          <p:attrName>ppt_x</p:attrName>
                                        </p:attrNameLst>
                                      </p:cBhvr>
                                      <p:tavLst>
                                        <p:tav tm="0">
                                          <p:val>
                                            <p:strVal val="#ppt_x"/>
                                          </p:val>
                                        </p:tav>
                                        <p:tav tm="100000">
                                          <p:val>
                                            <p:strVal val="#ppt_x"/>
                                          </p:val>
                                        </p:tav>
                                      </p:tavLst>
                                    </p:anim>
                                    <p:anim calcmode="lin" valueType="num">
                                      <p:cBhvr>
                                        <p:cTn id="48" dur="3000" fill="hold"/>
                                        <p:tgtEl>
                                          <p:spTgt spid="7"/>
                                        </p:tgtEl>
                                        <p:attrNameLst>
                                          <p:attrName>ppt_y</p:attrName>
                                        </p:attrNameLst>
                                      </p:cBhvr>
                                      <p:tavLst>
                                        <p:tav tm="0">
                                          <p:val>
                                            <p:strVal val="#ppt_y+.1"/>
                                          </p:val>
                                        </p:tav>
                                        <p:tav tm="100000">
                                          <p:val>
                                            <p:strVal val="#ppt_y"/>
                                          </p:val>
                                        </p:tav>
                                      </p:tavLst>
                                    </p:anim>
                                  </p:childTnLst>
                                </p:cTn>
                              </p:par>
                              <p:par>
                                <p:cTn id="49" presetID="10" presetClass="exit" presetSubtype="0" fill="hold" grpId="1" nodeType="withEffect">
                                  <p:stCondLst>
                                    <p:cond delay="2000"/>
                                  </p:stCondLst>
                                  <p:childTnLst>
                                    <p:animEffect transition="out" filter="fade">
                                      <p:cBhvr>
                                        <p:cTn id="50" dur="5000"/>
                                        <p:tgtEl>
                                          <p:spTgt spid="5"/>
                                        </p:tgtEl>
                                      </p:cBhvr>
                                    </p:animEffect>
                                    <p:set>
                                      <p:cBhvr>
                                        <p:cTn id="51" dur="1" fill="hold">
                                          <p:stCondLst>
                                            <p:cond delay="49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3500"/>
                                  </p:stCondLst>
                                  <p:childTnLst>
                                    <p:animEffect transition="out" filter="fade">
                                      <p:cBhvr>
                                        <p:cTn id="53" dur="5000"/>
                                        <p:tgtEl>
                                          <p:spTgt spid="6"/>
                                        </p:tgtEl>
                                      </p:cBhvr>
                                    </p:animEffect>
                                    <p:set>
                                      <p:cBhvr>
                                        <p:cTn id="54" dur="1" fill="hold">
                                          <p:stCondLst>
                                            <p:cond delay="49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3500"/>
                                  </p:stCondLst>
                                  <p:childTnLst>
                                    <p:animEffect transition="out" filter="fade">
                                      <p:cBhvr>
                                        <p:cTn id="56" dur="5000"/>
                                        <p:tgtEl>
                                          <p:spTgt spid="7"/>
                                        </p:tgtEl>
                                      </p:cBhvr>
                                    </p:animEffect>
                                    <p:set>
                                      <p:cBhvr>
                                        <p:cTn id="57" dur="1" fill="hold">
                                          <p:stCondLst>
                                            <p:cond delay="4999"/>
                                          </p:stCondLst>
                                        </p:cTn>
                                        <p:tgtEl>
                                          <p:spTgt spid="7"/>
                                        </p:tgtEl>
                                        <p:attrNameLst>
                                          <p:attrName>style.visibility</p:attrName>
                                        </p:attrNameLst>
                                      </p:cBhvr>
                                      <p:to>
                                        <p:strVal val="hidden"/>
                                      </p:to>
                                    </p:set>
                                  </p:childTnLst>
                                </p:cTn>
                              </p:par>
                            </p:childTnLst>
                          </p:cTn>
                        </p:par>
                        <p:par>
                          <p:cTn id="58" fill="hold">
                            <p:stCondLst>
                              <p:cond delay="9500"/>
                            </p:stCondLst>
                            <p:childTnLst>
                              <p:par>
                                <p:cTn id="59" presetID="22" presetClass="entr" presetSubtype="8" fill="hold"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ipe(left)">
                                      <p:cBhvr>
                                        <p:cTn id="61" dur="1000"/>
                                        <p:tgtEl>
                                          <p:spTgt spid="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3"/>
                                        </p:tgtEl>
                                      </p:cBhvr>
                                    </p:animEffect>
                                    <p:set>
                                      <p:cBhvr>
                                        <p:cTn id="69" dur="1" fill="hold">
                                          <p:stCondLst>
                                            <p:cond delay="999"/>
                                          </p:stCondLst>
                                        </p:cTn>
                                        <p:tgtEl>
                                          <p:spTgt spid="1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1">
                                            <p:txEl>
                                              <p:pRg st="0" end="0"/>
                                            </p:txEl>
                                          </p:spTgt>
                                        </p:tgtEl>
                                        <p:attrNameLst>
                                          <p:attrName>style.visibility</p:attrName>
                                        </p:attrNameLst>
                                      </p:cBhvr>
                                      <p:to>
                                        <p:strVal val="visible"/>
                                      </p:to>
                                    </p:set>
                                    <p:animEffect transition="in" filter="wipe(left)">
                                      <p:cBhvr>
                                        <p:cTn id="83" dur="1000"/>
                                        <p:tgtEl>
                                          <p:spTgt spid="21">
                                            <p:txEl>
                                              <p:pRg st="0" end="0"/>
                                            </p:txEl>
                                          </p:spTgt>
                                        </p:tgtEl>
                                      </p:cBhvr>
                                    </p:animEffect>
                                  </p:childTnLst>
                                </p:cTn>
                              </p:par>
                              <p:par>
                                <p:cTn id="84" presetID="22" presetClass="entr" presetSubtype="8" fill="hold" grpId="0" nodeType="withEffect">
                                  <p:stCondLst>
                                    <p:cond delay="1000"/>
                                  </p:stCondLst>
                                  <p:childTnLst>
                                    <p:set>
                                      <p:cBhvr>
                                        <p:cTn id="85" dur="1" fill="hold">
                                          <p:stCondLst>
                                            <p:cond delay="0"/>
                                          </p:stCondLst>
                                        </p:cTn>
                                        <p:tgtEl>
                                          <p:spTgt spid="21">
                                            <p:txEl>
                                              <p:pRg st="1" end="1"/>
                                            </p:txEl>
                                          </p:spTgt>
                                        </p:tgtEl>
                                        <p:attrNameLst>
                                          <p:attrName>style.visibility</p:attrName>
                                        </p:attrNameLst>
                                      </p:cBhvr>
                                      <p:to>
                                        <p:strVal val="visible"/>
                                      </p:to>
                                    </p:set>
                                    <p:animEffect transition="in" filter="wipe(left)">
                                      <p:cBhvr>
                                        <p:cTn id="86"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animBg="1"/>
      <p:bldP spid="11" grpId="1" animBg="1"/>
      <p:bldP spid="12" grpId="0" animBg="1"/>
      <p:bldP spid="12" grpId="1" animBg="1"/>
      <p:bldP spid="13" grpId="0" animBg="1"/>
      <p:bldP spid="13" grpId="1" animBg="1"/>
      <p:bldP spid="14" grpId="0" animBg="1"/>
      <p:bldP spid="14" grpId="1" animBg="1"/>
      <p:bldP spid="6" grpId="0"/>
      <p:bldP spid="6" grpId="1"/>
      <p:bldP spid="7" grpId="0"/>
      <p:bldP spid="7" grpId="1"/>
      <p:bldP spid="21" grpId="0" uiExpand="1" build="allAtOnce"/>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9BFF3A-BF58-3B9C-80F8-68EF0153E6AF}"/>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0" y="703367"/>
            <a:ext cx="9144000" cy="6078433"/>
            <a:chOff x="0" y="703367"/>
            <a:chExt cx="9144000" cy="6078433"/>
          </a:xfrm>
        </p:grpSpPr>
        <p:pic>
          <p:nvPicPr>
            <p:cNvPr id="2" name="Picture 3" descr="C:\Users\Claire &amp; Don\Pictures\convect.jpg"/>
            <p:cNvPicPr>
              <a:picLocks noChangeAspect="1" noChangeArrowheads="1"/>
            </p:cNvPicPr>
            <p:nvPr/>
          </p:nvPicPr>
          <p:blipFill>
            <a:blip r:embed="rId2" cstate="print"/>
            <a:srcRect b="3133"/>
            <a:stretch>
              <a:fillRect/>
            </a:stretch>
          </p:blipFill>
          <p:spPr bwMode="auto">
            <a:xfrm>
              <a:off x="2057400" y="1043709"/>
              <a:ext cx="5410200" cy="5738091"/>
            </a:xfrm>
            <a:prstGeom prst="rect">
              <a:avLst/>
            </a:prstGeom>
            <a:noFill/>
          </p:spPr>
        </p:pic>
        <p:sp>
          <p:nvSpPr>
            <p:cNvPr id="3" name="Freeform 2"/>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182850"/>
              <a:ext cx="9144000" cy="1446550"/>
            </a:xfrm>
            <a:prstGeom prst="rect">
              <a:avLst/>
            </a:prstGeom>
            <a:noFill/>
          </p:spPr>
          <p:txBody>
            <a:bodyPr wrap="square" rtlCol="0">
              <a:spAutoFit/>
            </a:bodyPr>
            <a:lstStyle/>
            <a:p>
              <a:pPr algn="ctr"/>
              <a:r>
                <a:rPr lang="en-US" sz="4400" b="1" spc="-150" dirty="0">
                  <a:latin typeface="Tempus Sans ITC" pitchFamily="82" charset="0"/>
                </a:rPr>
                <a:t>What happens when convection cells </a:t>
              </a:r>
            </a:p>
            <a:p>
              <a:pPr algn="ctr"/>
              <a:r>
                <a:rPr lang="en-US" sz="4400" b="1" spc="-150" dirty="0">
                  <a:latin typeface="Tempus Sans ITC" pitchFamily="82" charset="0"/>
                </a:rPr>
                <a:t>are below Oceanic crust?</a:t>
              </a:r>
            </a:p>
          </p:txBody>
        </p:sp>
      </p:grpSp>
      <p:sp>
        <p:nvSpPr>
          <p:cNvPr id="7" name="Rectangle 6"/>
          <p:cNvSpPr/>
          <p:nvPr/>
        </p:nvSpPr>
        <p:spPr>
          <a:xfrm>
            <a:off x="3352800" y="1676400"/>
            <a:ext cx="2743200" cy="1752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4957" y="-24063"/>
            <a:ext cx="9548031" cy="6882063"/>
            <a:chOff x="-64957" y="-24063"/>
            <a:chExt cx="9548031" cy="6882063"/>
          </a:xfrm>
        </p:grpSpPr>
        <p:grpSp>
          <p:nvGrpSpPr>
            <p:cNvPr id="23" name="Group 22"/>
            <p:cNvGrpSpPr/>
            <p:nvPr/>
          </p:nvGrpSpPr>
          <p:grpSpPr>
            <a:xfrm>
              <a:off x="0" y="-24063"/>
              <a:ext cx="9483074" cy="6882063"/>
              <a:chOff x="0" y="-24063"/>
              <a:chExt cx="9483074" cy="6882063"/>
            </a:xfrm>
          </p:grpSpPr>
          <p:grpSp>
            <p:nvGrpSpPr>
              <p:cNvPr id="11" name="Group 10"/>
              <p:cNvGrpSpPr/>
              <p:nvPr/>
            </p:nvGrpSpPr>
            <p:grpSpPr>
              <a:xfrm>
                <a:off x="0" y="0"/>
                <a:ext cx="9483074" cy="6858000"/>
                <a:chOff x="0" y="0"/>
                <a:chExt cx="9483074" cy="6858000"/>
              </a:xfrm>
            </p:grpSpPr>
            <p:grpSp>
              <p:nvGrpSpPr>
                <p:cNvPr id="12" name="Group 8"/>
                <p:cNvGrpSpPr/>
                <p:nvPr/>
              </p:nvGrpSpPr>
              <p:grpSpPr>
                <a:xfrm>
                  <a:off x="0" y="0"/>
                  <a:ext cx="9483074" cy="6858000"/>
                  <a:chOff x="0" y="0"/>
                  <a:chExt cx="9483074" cy="6858000"/>
                </a:xfrm>
              </p:grpSpPr>
              <p:grpSp>
                <p:nvGrpSpPr>
                  <p:cNvPr id="15" name="Group 14"/>
                  <p:cNvGrpSpPr/>
                  <p:nvPr/>
                </p:nvGrpSpPr>
                <p:grpSpPr>
                  <a:xfrm>
                    <a:off x="0" y="0"/>
                    <a:ext cx="9228944" cy="6858000"/>
                    <a:chOff x="0" y="0"/>
                    <a:chExt cx="9228944" cy="6858000"/>
                  </a:xfrm>
                </p:grpSpPr>
                <p:pic>
                  <p:nvPicPr>
                    <p:cNvPr id="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 name="Freeform 18"/>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235908" y="437386"/>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a:blip r:embed="rId3"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17" name="Picture 2"/>
                  <p:cNvPicPr preferRelativeResize="0">
                    <a:picLocks noChangeArrowheads="1"/>
                  </p:cNvPicPr>
                  <p:nvPr/>
                </p:nvPicPr>
                <p:blipFill>
                  <a:blip r:embed="rId3"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3" name="Picture 2"/>
                <p:cNvPicPr>
                  <a:picLocks noChangeAspect="1" noChangeArrowheads="1"/>
                </p:cNvPicPr>
                <p:nvPr/>
              </p:nvPicPr>
              <p:blipFill>
                <a:blip r:embed="rId3"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4" name="TextBox 13"/>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sp>
            <p:nvSpPr>
              <p:cNvPr id="21"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327358" y="-24063"/>
                <a:ext cx="2783305" cy="1379228"/>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 name="connsiteX0" fmla="*/ 340895 w 2783305"/>
                  <a:gd name="connsiteY0" fmla="*/ 96253 h 1350840"/>
                  <a:gd name="connsiteX1" fmla="*/ 364958 w 2783305"/>
                  <a:gd name="connsiteY1" fmla="*/ 721896 h 1350840"/>
                  <a:gd name="connsiteX2" fmla="*/ 846221 w 2783305"/>
                  <a:gd name="connsiteY2" fmla="*/ 1130969 h 1350840"/>
                  <a:gd name="connsiteX3" fmla="*/ 1664368 w 2783305"/>
                  <a:gd name="connsiteY3" fmla="*/ 1275348 h 1350840"/>
                  <a:gd name="connsiteX4" fmla="*/ 1831395 w 2783305"/>
                  <a:gd name="connsiteY4" fmla="*/ 1274640 h 1350840"/>
                  <a:gd name="connsiteX5" fmla="*/ 2530642 w 2783305"/>
                  <a:gd name="connsiteY5" fmla="*/ 818148 h 1350840"/>
                  <a:gd name="connsiteX6" fmla="*/ 2602831 w 2783305"/>
                  <a:gd name="connsiteY6" fmla="*/ 216569 h 1350840"/>
                  <a:gd name="connsiteX7" fmla="*/ 2410326 w 2783305"/>
                  <a:gd name="connsiteY7" fmla="*/ 144380 h 1350840"/>
                  <a:gd name="connsiteX8" fmla="*/ 340895 w 2783305"/>
                  <a:gd name="connsiteY8" fmla="*/ 96253 h 1350840"/>
                  <a:gd name="connsiteX0" fmla="*/ 340895 w 2783305"/>
                  <a:gd name="connsiteY0" fmla="*/ 96253 h 1375493"/>
                  <a:gd name="connsiteX1" fmla="*/ 364958 w 2783305"/>
                  <a:gd name="connsiteY1" fmla="*/ 721896 h 1375493"/>
                  <a:gd name="connsiteX2" fmla="*/ 846221 w 2783305"/>
                  <a:gd name="connsiteY2" fmla="*/ 1130969 h 1375493"/>
                  <a:gd name="connsiteX3" fmla="*/ 1054768 w 2783305"/>
                  <a:gd name="connsiteY3" fmla="*/ 1351548 h 1375493"/>
                  <a:gd name="connsiteX4" fmla="*/ 1831395 w 2783305"/>
                  <a:gd name="connsiteY4" fmla="*/ 1274640 h 1375493"/>
                  <a:gd name="connsiteX5" fmla="*/ 2530642 w 2783305"/>
                  <a:gd name="connsiteY5" fmla="*/ 818148 h 1375493"/>
                  <a:gd name="connsiteX6" fmla="*/ 2602831 w 2783305"/>
                  <a:gd name="connsiteY6" fmla="*/ 216569 h 1375493"/>
                  <a:gd name="connsiteX7" fmla="*/ 2410326 w 2783305"/>
                  <a:gd name="connsiteY7" fmla="*/ 144380 h 1375493"/>
                  <a:gd name="connsiteX8" fmla="*/ 340895 w 2783305"/>
                  <a:gd name="connsiteY8" fmla="*/ 96253 h 1375493"/>
                  <a:gd name="connsiteX0" fmla="*/ 340895 w 2783305"/>
                  <a:gd name="connsiteY0" fmla="*/ 96253 h 1375493"/>
                  <a:gd name="connsiteX1" fmla="*/ 364958 w 2783305"/>
                  <a:gd name="connsiteY1" fmla="*/ 721896 h 1375493"/>
                  <a:gd name="connsiteX2" fmla="*/ 846221 w 2783305"/>
                  <a:gd name="connsiteY2" fmla="*/ 1130969 h 1375493"/>
                  <a:gd name="connsiteX3" fmla="*/ 1054768 w 2783305"/>
                  <a:gd name="connsiteY3" fmla="*/ 1351548 h 1375493"/>
                  <a:gd name="connsiteX4" fmla="*/ 1831395 w 2783305"/>
                  <a:gd name="connsiteY4" fmla="*/ 1274640 h 1375493"/>
                  <a:gd name="connsiteX5" fmla="*/ 2530642 w 2783305"/>
                  <a:gd name="connsiteY5" fmla="*/ 818148 h 1375493"/>
                  <a:gd name="connsiteX6" fmla="*/ 2602831 w 2783305"/>
                  <a:gd name="connsiteY6" fmla="*/ 216569 h 1375493"/>
                  <a:gd name="connsiteX7" fmla="*/ 2410326 w 2783305"/>
                  <a:gd name="connsiteY7" fmla="*/ 144380 h 1375493"/>
                  <a:gd name="connsiteX8" fmla="*/ 340895 w 2783305"/>
                  <a:gd name="connsiteY8" fmla="*/ 96253 h 1375493"/>
                  <a:gd name="connsiteX0" fmla="*/ 340895 w 2783305"/>
                  <a:gd name="connsiteY0" fmla="*/ 96253 h 1394916"/>
                  <a:gd name="connsiteX1" fmla="*/ 364958 w 2783305"/>
                  <a:gd name="connsiteY1" fmla="*/ 721896 h 1394916"/>
                  <a:gd name="connsiteX2" fmla="*/ 846221 w 2783305"/>
                  <a:gd name="connsiteY2" fmla="*/ 1130969 h 1394916"/>
                  <a:gd name="connsiteX3" fmla="*/ 1054768 w 2783305"/>
                  <a:gd name="connsiteY3" fmla="*/ 1351548 h 1394916"/>
                  <a:gd name="connsiteX4" fmla="*/ 1831395 w 2783305"/>
                  <a:gd name="connsiteY4" fmla="*/ 1350840 h 1394916"/>
                  <a:gd name="connsiteX5" fmla="*/ 2530642 w 2783305"/>
                  <a:gd name="connsiteY5" fmla="*/ 818148 h 1394916"/>
                  <a:gd name="connsiteX6" fmla="*/ 2602831 w 2783305"/>
                  <a:gd name="connsiteY6" fmla="*/ 216569 h 1394916"/>
                  <a:gd name="connsiteX7" fmla="*/ 2410326 w 2783305"/>
                  <a:gd name="connsiteY7" fmla="*/ 144380 h 1394916"/>
                  <a:gd name="connsiteX8" fmla="*/ 340895 w 2783305"/>
                  <a:gd name="connsiteY8" fmla="*/ 96253 h 1394916"/>
                  <a:gd name="connsiteX0" fmla="*/ 340895 w 2783305"/>
                  <a:gd name="connsiteY0" fmla="*/ 96253 h 1388193"/>
                  <a:gd name="connsiteX1" fmla="*/ 364958 w 2783305"/>
                  <a:gd name="connsiteY1" fmla="*/ 721896 h 1388193"/>
                  <a:gd name="connsiteX2" fmla="*/ 846221 w 2783305"/>
                  <a:gd name="connsiteY2" fmla="*/ 1130969 h 1388193"/>
                  <a:gd name="connsiteX3" fmla="*/ 1054768 w 2783305"/>
                  <a:gd name="connsiteY3" fmla="*/ 1351548 h 1388193"/>
                  <a:gd name="connsiteX4" fmla="*/ 1831395 w 2783305"/>
                  <a:gd name="connsiteY4" fmla="*/ 1350840 h 1388193"/>
                  <a:gd name="connsiteX5" fmla="*/ 2530642 w 2783305"/>
                  <a:gd name="connsiteY5" fmla="*/ 818148 h 1388193"/>
                  <a:gd name="connsiteX6" fmla="*/ 2602831 w 2783305"/>
                  <a:gd name="connsiteY6" fmla="*/ 216569 h 1388193"/>
                  <a:gd name="connsiteX7" fmla="*/ 2410326 w 2783305"/>
                  <a:gd name="connsiteY7" fmla="*/ 144380 h 1388193"/>
                  <a:gd name="connsiteX8" fmla="*/ 340895 w 2783305"/>
                  <a:gd name="connsiteY8" fmla="*/ 96253 h 1388193"/>
                  <a:gd name="connsiteX0" fmla="*/ 340895 w 2783305"/>
                  <a:gd name="connsiteY0" fmla="*/ 96253 h 1351548"/>
                  <a:gd name="connsiteX1" fmla="*/ 364958 w 2783305"/>
                  <a:gd name="connsiteY1" fmla="*/ 721896 h 1351548"/>
                  <a:gd name="connsiteX2" fmla="*/ 846221 w 2783305"/>
                  <a:gd name="connsiteY2" fmla="*/ 1130969 h 1351548"/>
                  <a:gd name="connsiteX3" fmla="*/ 1054768 w 2783305"/>
                  <a:gd name="connsiteY3" fmla="*/ 1351548 h 1351548"/>
                  <a:gd name="connsiteX4" fmla="*/ 1831395 w 2783305"/>
                  <a:gd name="connsiteY4" fmla="*/ 1350840 h 1351548"/>
                  <a:gd name="connsiteX5" fmla="*/ 2530642 w 2783305"/>
                  <a:gd name="connsiteY5" fmla="*/ 818148 h 1351548"/>
                  <a:gd name="connsiteX6" fmla="*/ 2602831 w 2783305"/>
                  <a:gd name="connsiteY6" fmla="*/ 216569 h 1351548"/>
                  <a:gd name="connsiteX7" fmla="*/ 2410326 w 2783305"/>
                  <a:gd name="connsiteY7" fmla="*/ 144380 h 1351548"/>
                  <a:gd name="connsiteX8" fmla="*/ 340895 w 2783305"/>
                  <a:gd name="connsiteY8" fmla="*/ 96253 h 1351548"/>
                  <a:gd name="connsiteX0" fmla="*/ 340895 w 2783305"/>
                  <a:gd name="connsiteY0" fmla="*/ 96253 h 1379228"/>
                  <a:gd name="connsiteX1" fmla="*/ 364958 w 2783305"/>
                  <a:gd name="connsiteY1" fmla="*/ 721896 h 1379228"/>
                  <a:gd name="connsiteX2" fmla="*/ 846221 w 2783305"/>
                  <a:gd name="connsiteY2" fmla="*/ 11309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379228"/>
                  <a:gd name="connsiteX1" fmla="*/ 364958 w 2783305"/>
                  <a:gd name="connsiteY1" fmla="*/ 721896 h 1379228"/>
                  <a:gd name="connsiteX2" fmla="*/ 846221 w 2783305"/>
                  <a:gd name="connsiteY2" fmla="*/ 11309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464511"/>
                  <a:gd name="connsiteX1" fmla="*/ 364958 w 2783305"/>
                  <a:gd name="connsiteY1" fmla="*/ 721896 h 1464511"/>
                  <a:gd name="connsiteX2" fmla="*/ 617621 w 2783305"/>
                  <a:gd name="connsiteY2" fmla="*/ 1359569 h 1464511"/>
                  <a:gd name="connsiteX3" fmla="*/ 1054768 w 2783305"/>
                  <a:gd name="connsiteY3" fmla="*/ 1351548 h 1464511"/>
                  <a:gd name="connsiteX4" fmla="*/ 1831395 w 2783305"/>
                  <a:gd name="connsiteY4" fmla="*/ 1350840 h 1464511"/>
                  <a:gd name="connsiteX5" fmla="*/ 2530642 w 2783305"/>
                  <a:gd name="connsiteY5" fmla="*/ 818148 h 1464511"/>
                  <a:gd name="connsiteX6" fmla="*/ 2602831 w 2783305"/>
                  <a:gd name="connsiteY6" fmla="*/ 216569 h 1464511"/>
                  <a:gd name="connsiteX7" fmla="*/ 2410326 w 2783305"/>
                  <a:gd name="connsiteY7" fmla="*/ 144380 h 1464511"/>
                  <a:gd name="connsiteX8" fmla="*/ 340895 w 2783305"/>
                  <a:gd name="connsiteY8" fmla="*/ 96253 h 1464511"/>
                  <a:gd name="connsiteX0" fmla="*/ 340895 w 2783305"/>
                  <a:gd name="connsiteY0" fmla="*/ 96253 h 1379228"/>
                  <a:gd name="connsiteX1" fmla="*/ 364958 w 2783305"/>
                  <a:gd name="connsiteY1" fmla="*/ 721896 h 1379228"/>
                  <a:gd name="connsiteX2" fmla="*/ 617621 w 2783305"/>
                  <a:gd name="connsiteY2" fmla="*/ 13595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379228"/>
                  <a:gd name="connsiteX1" fmla="*/ 364958 w 2783305"/>
                  <a:gd name="connsiteY1" fmla="*/ 721896 h 1379228"/>
                  <a:gd name="connsiteX2" fmla="*/ 617621 w 2783305"/>
                  <a:gd name="connsiteY2" fmla="*/ 13595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3305" h="1379228">
                    <a:moveTo>
                      <a:pt x="340895" y="96253"/>
                    </a:moveTo>
                    <a:cubicBezTo>
                      <a:pt x="0" y="192506"/>
                      <a:pt x="318837" y="511343"/>
                      <a:pt x="364958" y="721896"/>
                    </a:cubicBezTo>
                    <a:cubicBezTo>
                      <a:pt x="411079" y="932449"/>
                      <a:pt x="502653" y="1254627"/>
                      <a:pt x="617621" y="1359569"/>
                    </a:cubicBezTo>
                    <a:cubicBezTo>
                      <a:pt x="714660" y="1365899"/>
                      <a:pt x="760584" y="1377656"/>
                      <a:pt x="1054768" y="1351548"/>
                    </a:cubicBezTo>
                    <a:cubicBezTo>
                      <a:pt x="1286199" y="1379228"/>
                      <a:pt x="1455427" y="1332163"/>
                      <a:pt x="1831395" y="1350840"/>
                    </a:cubicBezTo>
                    <a:cubicBezTo>
                      <a:pt x="2077374" y="1261940"/>
                      <a:pt x="2402069" y="1007193"/>
                      <a:pt x="2530642" y="818148"/>
                    </a:cubicBezTo>
                    <a:cubicBezTo>
                      <a:pt x="2659215" y="629103"/>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a:xfrm>
              <a:off x="5661076" y="1326630"/>
              <a:ext cx="3595351" cy="1184223"/>
            </a:xfrm>
            <a:custGeom>
              <a:avLst/>
              <a:gdLst>
                <a:gd name="connsiteX0" fmla="*/ 134911 w 3587646"/>
                <a:gd name="connsiteY0" fmla="*/ 37475 h 1184222"/>
                <a:gd name="connsiteX1" fmla="*/ 884419 w 3587646"/>
                <a:gd name="connsiteY1" fmla="*/ 82445 h 1184222"/>
                <a:gd name="connsiteX2" fmla="*/ 1693888 w 3587646"/>
                <a:gd name="connsiteY2" fmla="*/ 202367 h 1184222"/>
                <a:gd name="connsiteX3" fmla="*/ 2203554 w 3587646"/>
                <a:gd name="connsiteY3" fmla="*/ 322288 h 1184222"/>
                <a:gd name="connsiteX4" fmla="*/ 2803160 w 3587646"/>
                <a:gd name="connsiteY4" fmla="*/ 502170 h 1184222"/>
                <a:gd name="connsiteX5" fmla="*/ 3312826 w 3587646"/>
                <a:gd name="connsiteY5" fmla="*/ 697042 h 1184222"/>
                <a:gd name="connsiteX6" fmla="*/ 3492708 w 3587646"/>
                <a:gd name="connsiteY6" fmla="*/ 771993 h 1184222"/>
                <a:gd name="connsiteX7" fmla="*/ 3462728 w 3587646"/>
                <a:gd name="connsiteY7" fmla="*/ 1086786 h 1184222"/>
                <a:gd name="connsiteX8" fmla="*/ 3462728 w 3587646"/>
                <a:gd name="connsiteY8" fmla="*/ 1131757 h 1184222"/>
                <a:gd name="connsiteX9" fmla="*/ 2713219 w 3587646"/>
                <a:gd name="connsiteY9" fmla="*/ 771993 h 1184222"/>
                <a:gd name="connsiteX10" fmla="*/ 1813809 w 3587646"/>
                <a:gd name="connsiteY10" fmla="*/ 517160 h 1184222"/>
                <a:gd name="connsiteX11" fmla="*/ 839449 w 3587646"/>
                <a:gd name="connsiteY11" fmla="*/ 367259 h 1184222"/>
                <a:gd name="connsiteX12" fmla="*/ 359764 w 3587646"/>
                <a:gd name="connsiteY12" fmla="*/ 352268 h 1184222"/>
                <a:gd name="connsiteX13" fmla="*/ 74950 w 3587646"/>
                <a:gd name="connsiteY13" fmla="*/ 307298 h 1184222"/>
                <a:gd name="connsiteX14" fmla="*/ 134911 w 3587646"/>
                <a:gd name="connsiteY14" fmla="*/ 37475 h 1184222"/>
                <a:gd name="connsiteX0" fmla="*/ 134911 w 3620125"/>
                <a:gd name="connsiteY0" fmla="*/ 37475 h 1184223"/>
                <a:gd name="connsiteX1" fmla="*/ 884419 w 3620125"/>
                <a:gd name="connsiteY1" fmla="*/ 82445 h 1184223"/>
                <a:gd name="connsiteX2" fmla="*/ 1693888 w 3620125"/>
                <a:gd name="connsiteY2" fmla="*/ 202367 h 1184223"/>
                <a:gd name="connsiteX3" fmla="*/ 2203554 w 3620125"/>
                <a:gd name="connsiteY3" fmla="*/ 322288 h 1184223"/>
                <a:gd name="connsiteX4" fmla="*/ 2803160 w 3620125"/>
                <a:gd name="connsiteY4" fmla="*/ 502170 h 1184223"/>
                <a:gd name="connsiteX5" fmla="*/ 3312826 w 3620125"/>
                <a:gd name="connsiteY5" fmla="*/ 697042 h 1184223"/>
                <a:gd name="connsiteX6" fmla="*/ 3492708 w 3620125"/>
                <a:gd name="connsiteY6" fmla="*/ 771993 h 1184223"/>
                <a:gd name="connsiteX7" fmla="*/ 3615128 w 3620125"/>
                <a:gd name="connsiteY7" fmla="*/ 1086786 h 1184223"/>
                <a:gd name="connsiteX8" fmla="*/ 3462728 w 3620125"/>
                <a:gd name="connsiteY8" fmla="*/ 1131757 h 1184223"/>
                <a:gd name="connsiteX9" fmla="*/ 2713219 w 3620125"/>
                <a:gd name="connsiteY9" fmla="*/ 771993 h 1184223"/>
                <a:gd name="connsiteX10" fmla="*/ 1813809 w 3620125"/>
                <a:gd name="connsiteY10" fmla="*/ 517160 h 1184223"/>
                <a:gd name="connsiteX11" fmla="*/ 839449 w 3620125"/>
                <a:gd name="connsiteY11" fmla="*/ 367259 h 1184223"/>
                <a:gd name="connsiteX12" fmla="*/ 359764 w 3620125"/>
                <a:gd name="connsiteY12" fmla="*/ 352268 h 1184223"/>
                <a:gd name="connsiteX13" fmla="*/ 74950 w 3620125"/>
                <a:gd name="connsiteY13" fmla="*/ 307298 h 1184223"/>
                <a:gd name="connsiteX14" fmla="*/ 134911 w 3620125"/>
                <a:gd name="connsiteY14" fmla="*/ 37475 h 1184223"/>
                <a:gd name="connsiteX0" fmla="*/ 92440 w 3577654"/>
                <a:gd name="connsiteY0" fmla="*/ 37475 h 1184223"/>
                <a:gd name="connsiteX1" fmla="*/ 841948 w 3577654"/>
                <a:gd name="connsiteY1" fmla="*/ 82445 h 1184223"/>
                <a:gd name="connsiteX2" fmla="*/ 1651417 w 3577654"/>
                <a:gd name="connsiteY2" fmla="*/ 202367 h 1184223"/>
                <a:gd name="connsiteX3" fmla="*/ 2161083 w 3577654"/>
                <a:gd name="connsiteY3" fmla="*/ 322288 h 1184223"/>
                <a:gd name="connsiteX4" fmla="*/ 2760689 w 3577654"/>
                <a:gd name="connsiteY4" fmla="*/ 502170 h 1184223"/>
                <a:gd name="connsiteX5" fmla="*/ 3270355 w 3577654"/>
                <a:gd name="connsiteY5" fmla="*/ 697042 h 1184223"/>
                <a:gd name="connsiteX6" fmla="*/ 3450237 w 3577654"/>
                <a:gd name="connsiteY6" fmla="*/ 771993 h 1184223"/>
                <a:gd name="connsiteX7" fmla="*/ 3572657 w 3577654"/>
                <a:gd name="connsiteY7" fmla="*/ 1086786 h 1184223"/>
                <a:gd name="connsiteX8" fmla="*/ 3420257 w 3577654"/>
                <a:gd name="connsiteY8" fmla="*/ 1131757 h 1184223"/>
                <a:gd name="connsiteX9" fmla="*/ 2670748 w 3577654"/>
                <a:gd name="connsiteY9" fmla="*/ 771993 h 1184223"/>
                <a:gd name="connsiteX10" fmla="*/ 1771338 w 3577654"/>
                <a:gd name="connsiteY10" fmla="*/ 517160 h 1184223"/>
                <a:gd name="connsiteX11" fmla="*/ 796978 w 3577654"/>
                <a:gd name="connsiteY11" fmla="*/ 367259 h 1184223"/>
                <a:gd name="connsiteX12" fmla="*/ 317293 w 3577654"/>
                <a:gd name="connsiteY12" fmla="*/ 352268 h 1184223"/>
                <a:gd name="connsiteX13" fmla="*/ 32479 w 3577654"/>
                <a:gd name="connsiteY13" fmla="*/ 307298 h 1184223"/>
                <a:gd name="connsiteX14" fmla="*/ 92440 w 3577654"/>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859644 w 3595350"/>
                <a:gd name="connsiteY1" fmla="*/ 158645 h 1260423"/>
                <a:gd name="connsiteX2" fmla="*/ 1021148 w 3595350"/>
                <a:gd name="connsiteY2" fmla="*/ 163244 h 1260423"/>
                <a:gd name="connsiteX3" fmla="*/ 1669113 w 3595350"/>
                <a:gd name="connsiteY3" fmla="*/ 278567 h 1260423"/>
                <a:gd name="connsiteX4" fmla="*/ 2178779 w 3595350"/>
                <a:gd name="connsiteY4" fmla="*/ 398488 h 1260423"/>
                <a:gd name="connsiteX5" fmla="*/ 2778385 w 3595350"/>
                <a:gd name="connsiteY5" fmla="*/ 578370 h 1260423"/>
                <a:gd name="connsiteX6" fmla="*/ 3288051 w 3595350"/>
                <a:gd name="connsiteY6" fmla="*/ 773242 h 1260423"/>
                <a:gd name="connsiteX7" fmla="*/ 3467933 w 3595350"/>
                <a:gd name="connsiteY7" fmla="*/ 848193 h 1260423"/>
                <a:gd name="connsiteX8" fmla="*/ 3590353 w 3595350"/>
                <a:gd name="connsiteY8" fmla="*/ 1162986 h 1260423"/>
                <a:gd name="connsiteX9" fmla="*/ 3437953 w 3595350"/>
                <a:gd name="connsiteY9" fmla="*/ 1207957 h 1260423"/>
                <a:gd name="connsiteX10" fmla="*/ 2688444 w 3595350"/>
                <a:gd name="connsiteY10" fmla="*/ 848193 h 1260423"/>
                <a:gd name="connsiteX11" fmla="*/ 1789034 w 3595350"/>
                <a:gd name="connsiteY11" fmla="*/ 593360 h 1260423"/>
                <a:gd name="connsiteX12" fmla="*/ 814674 w 3595350"/>
                <a:gd name="connsiteY12" fmla="*/ 443459 h 1260423"/>
                <a:gd name="connsiteX13" fmla="*/ 334989 w 3595350"/>
                <a:gd name="connsiteY13" fmla="*/ 428468 h 1260423"/>
                <a:gd name="connsiteX14" fmla="*/ 50175 w 3595350"/>
                <a:gd name="connsiteY14" fmla="*/ 383498 h 1260423"/>
                <a:gd name="connsiteX15" fmla="*/ 33936 w 3595350"/>
                <a:gd name="connsiteY15" fmla="*/ 37475 h 12604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7 w 3595351"/>
                <a:gd name="connsiteY0" fmla="*/ 37475 h 1184223"/>
                <a:gd name="connsiteX1" fmla="*/ 1164445 w 3595351"/>
                <a:gd name="connsiteY1" fmla="*/ 82445 h 1184223"/>
                <a:gd name="connsiteX2" fmla="*/ 1669114 w 3595351"/>
                <a:gd name="connsiteY2" fmla="*/ 202367 h 1184223"/>
                <a:gd name="connsiteX3" fmla="*/ 2254980 w 3595351"/>
                <a:gd name="connsiteY3" fmla="*/ 322288 h 1184223"/>
                <a:gd name="connsiteX4" fmla="*/ 2778386 w 3595351"/>
                <a:gd name="connsiteY4" fmla="*/ 502170 h 1184223"/>
                <a:gd name="connsiteX5" fmla="*/ 3288052 w 3595351"/>
                <a:gd name="connsiteY5" fmla="*/ 697042 h 1184223"/>
                <a:gd name="connsiteX6" fmla="*/ 3467934 w 3595351"/>
                <a:gd name="connsiteY6" fmla="*/ 771993 h 1184223"/>
                <a:gd name="connsiteX7" fmla="*/ 3590354 w 3595351"/>
                <a:gd name="connsiteY7" fmla="*/ 1086786 h 1184223"/>
                <a:gd name="connsiteX8" fmla="*/ 3437954 w 3595351"/>
                <a:gd name="connsiteY8" fmla="*/ 1131757 h 1184223"/>
                <a:gd name="connsiteX9" fmla="*/ 2688445 w 3595351"/>
                <a:gd name="connsiteY9" fmla="*/ 771993 h 1184223"/>
                <a:gd name="connsiteX10" fmla="*/ 1789035 w 3595351"/>
                <a:gd name="connsiteY10" fmla="*/ 517160 h 1184223"/>
                <a:gd name="connsiteX11" fmla="*/ 814675 w 3595351"/>
                <a:gd name="connsiteY11" fmla="*/ 367259 h 1184223"/>
                <a:gd name="connsiteX12" fmla="*/ 334990 w 3595351"/>
                <a:gd name="connsiteY12" fmla="*/ 352268 h 1184223"/>
                <a:gd name="connsiteX13" fmla="*/ 50176 w 3595351"/>
                <a:gd name="connsiteY13" fmla="*/ 307298 h 1184223"/>
                <a:gd name="connsiteX14" fmla="*/ 33937 w 3595351"/>
                <a:gd name="connsiteY14" fmla="*/ 37475 h 118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351" h="1184223">
                  <a:moveTo>
                    <a:pt x="33937" y="37475"/>
                  </a:moveTo>
                  <a:cubicBezTo>
                    <a:pt x="168848" y="0"/>
                    <a:pt x="891915" y="54963"/>
                    <a:pt x="1164445" y="82445"/>
                  </a:cubicBezTo>
                  <a:cubicBezTo>
                    <a:pt x="1436975" y="109927"/>
                    <a:pt x="1487358" y="162393"/>
                    <a:pt x="1669114" y="202367"/>
                  </a:cubicBezTo>
                  <a:cubicBezTo>
                    <a:pt x="1850870" y="242341"/>
                    <a:pt x="2070101" y="272321"/>
                    <a:pt x="2254980" y="322288"/>
                  </a:cubicBezTo>
                  <a:cubicBezTo>
                    <a:pt x="2439859" y="372255"/>
                    <a:pt x="2606207" y="439711"/>
                    <a:pt x="2778386" y="502170"/>
                  </a:cubicBezTo>
                  <a:cubicBezTo>
                    <a:pt x="2950565" y="564629"/>
                    <a:pt x="3173127" y="652072"/>
                    <a:pt x="3288052" y="697042"/>
                  </a:cubicBezTo>
                  <a:cubicBezTo>
                    <a:pt x="3402977" y="742012"/>
                    <a:pt x="3417550" y="707036"/>
                    <a:pt x="3467934" y="771993"/>
                  </a:cubicBezTo>
                  <a:cubicBezTo>
                    <a:pt x="3518318" y="836950"/>
                    <a:pt x="3595351" y="1026825"/>
                    <a:pt x="3590354" y="1086786"/>
                  </a:cubicBezTo>
                  <a:cubicBezTo>
                    <a:pt x="3585357" y="1146747"/>
                    <a:pt x="3588272" y="1184223"/>
                    <a:pt x="3437954" y="1131757"/>
                  </a:cubicBezTo>
                  <a:cubicBezTo>
                    <a:pt x="3287636" y="1079292"/>
                    <a:pt x="2963265" y="874426"/>
                    <a:pt x="2688445" y="771993"/>
                  </a:cubicBezTo>
                  <a:cubicBezTo>
                    <a:pt x="2413625" y="669560"/>
                    <a:pt x="2101330" y="584616"/>
                    <a:pt x="1789035" y="517160"/>
                  </a:cubicBezTo>
                  <a:cubicBezTo>
                    <a:pt x="1476740" y="449704"/>
                    <a:pt x="1057016" y="394741"/>
                    <a:pt x="814675" y="367259"/>
                  </a:cubicBezTo>
                  <a:cubicBezTo>
                    <a:pt x="572334" y="339777"/>
                    <a:pt x="462407" y="362262"/>
                    <a:pt x="334990" y="352268"/>
                  </a:cubicBezTo>
                  <a:cubicBezTo>
                    <a:pt x="207574" y="342275"/>
                    <a:pt x="100352" y="359764"/>
                    <a:pt x="50176" y="307298"/>
                  </a:cubicBezTo>
                  <a:cubicBezTo>
                    <a:pt x="0" y="254833"/>
                    <a:pt x="40824" y="121995"/>
                    <a:pt x="33937" y="37475"/>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p:cNvPicPr preferRelativeResize="0">
              <a:picLocks noChangeArrowheads="1"/>
            </p:cNvPicPr>
            <p:nvPr/>
          </p:nvPicPr>
          <p:blipFill>
            <a:blip r:embed="rId3" cstate="print"/>
            <a:srcRect l="24167" t="40142" r="72413" b="44444"/>
            <a:stretch>
              <a:fillRect/>
            </a:stretch>
          </p:blipFill>
          <p:spPr bwMode="auto">
            <a:xfrm rot="420000">
              <a:off x="916594" y="3035218"/>
              <a:ext cx="469111" cy="1313097"/>
            </a:xfrm>
            <a:prstGeom prst="rect">
              <a:avLst/>
            </a:prstGeom>
            <a:noFill/>
            <a:ln w="9525">
              <a:noFill/>
              <a:miter lim="800000"/>
              <a:headEnd/>
              <a:tailEnd/>
            </a:ln>
          </p:spPr>
        </p:pic>
        <p:sp>
          <p:nvSpPr>
            <p:cNvPr id="29" name="Freeform 28"/>
            <p:cNvSpPr/>
            <p:nvPr/>
          </p:nvSpPr>
          <p:spPr>
            <a:xfrm>
              <a:off x="-64957" y="1346617"/>
              <a:ext cx="5828675" cy="3072983"/>
            </a:xfrm>
            <a:custGeom>
              <a:avLst/>
              <a:gdLst>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214859 w 5923613"/>
                <a:gd name="connsiteY6" fmla="*/ 25957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761219 w 5923613"/>
                <a:gd name="connsiteY19" fmla="*/ 287311 h 3072983"/>
                <a:gd name="connsiteX20" fmla="*/ 5806190 w 5923613"/>
                <a:gd name="connsiteY20" fmla="*/ 137409 h 3072983"/>
                <a:gd name="connsiteX21" fmla="*/ 5716249 w 5923613"/>
                <a:gd name="connsiteY21" fmla="*/ 2498 h 3072983"/>
                <a:gd name="connsiteX0" fmla="*/ 5868649 w 6076013"/>
                <a:gd name="connsiteY0" fmla="*/ 2498 h 3072983"/>
                <a:gd name="connsiteX1" fmla="*/ 4562006 w 6076013"/>
                <a:gd name="connsiteY1" fmla="*/ 122419 h 3072983"/>
                <a:gd name="connsiteX2" fmla="*/ 3587646 w 6076013"/>
                <a:gd name="connsiteY2" fmla="*/ 317291 h 3072983"/>
                <a:gd name="connsiteX3" fmla="*/ 2688236 w 6076013"/>
                <a:gd name="connsiteY3" fmla="*/ 647075 h 3072983"/>
                <a:gd name="connsiteX4" fmla="*/ 1593954 w 6076013"/>
                <a:gd name="connsiteY4" fmla="*/ 1186721 h 3072983"/>
                <a:gd name="connsiteX5" fmla="*/ 904406 w 6076013"/>
                <a:gd name="connsiteY5" fmla="*/ 1800068 h 3072983"/>
                <a:gd name="connsiteX6" fmla="*/ 443459 w 6076013"/>
                <a:gd name="connsiteY6" fmla="*/ 2290996 h 3072983"/>
                <a:gd name="connsiteX7" fmla="*/ 109927 w 6076013"/>
                <a:gd name="connsiteY7" fmla="*/ 2655757 h 3072983"/>
                <a:gd name="connsiteX8" fmla="*/ 34977 w 6076013"/>
                <a:gd name="connsiteY8" fmla="*/ 2790668 h 3072983"/>
                <a:gd name="connsiteX9" fmla="*/ 34977 w 6076013"/>
                <a:gd name="connsiteY9" fmla="*/ 3060491 h 3072983"/>
                <a:gd name="connsiteX10" fmla="*/ 244839 w 6076013"/>
                <a:gd name="connsiteY10" fmla="*/ 2865619 h 3072983"/>
                <a:gd name="connsiteX11" fmla="*/ 919396 w 6076013"/>
                <a:gd name="connsiteY11" fmla="*/ 2191062 h 3072983"/>
                <a:gd name="connsiteX12" fmla="*/ 1474032 w 6076013"/>
                <a:gd name="connsiteY12" fmla="*/ 1696386 h 3072983"/>
                <a:gd name="connsiteX13" fmla="*/ 2253521 w 6076013"/>
                <a:gd name="connsiteY13" fmla="*/ 1246681 h 3072983"/>
                <a:gd name="connsiteX14" fmla="*/ 2958059 w 6076013"/>
                <a:gd name="connsiteY14" fmla="*/ 901908 h 3072983"/>
                <a:gd name="connsiteX15" fmla="*/ 3707567 w 6076013"/>
                <a:gd name="connsiteY15" fmla="*/ 602104 h 3072983"/>
                <a:gd name="connsiteX16" fmla="*/ 4472065 w 6076013"/>
                <a:gd name="connsiteY16" fmla="*/ 407232 h 3072983"/>
                <a:gd name="connsiteX17" fmla="*/ 5041691 w 6076013"/>
                <a:gd name="connsiteY17" fmla="*/ 332281 h 3072983"/>
                <a:gd name="connsiteX18" fmla="*/ 5401455 w 6076013"/>
                <a:gd name="connsiteY18" fmla="*/ 332281 h 3072983"/>
                <a:gd name="connsiteX19" fmla="*/ 5761219 w 6076013"/>
                <a:gd name="connsiteY19" fmla="*/ 287311 h 3072983"/>
                <a:gd name="connsiteX20" fmla="*/ 5806190 w 6076013"/>
                <a:gd name="connsiteY20" fmla="*/ 137409 h 3072983"/>
                <a:gd name="connsiteX21" fmla="*/ 5868649 w 6076013"/>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8675" h="3072983">
                  <a:moveTo>
                    <a:pt x="5792449" y="2498"/>
                  </a:moveTo>
                  <a:cubicBezTo>
                    <a:pt x="5585085" y="0"/>
                    <a:pt x="4929473" y="69954"/>
                    <a:pt x="4562006" y="122419"/>
                  </a:cubicBezTo>
                  <a:cubicBezTo>
                    <a:pt x="4194539" y="174884"/>
                    <a:pt x="3899941" y="229848"/>
                    <a:pt x="3587646" y="317291"/>
                  </a:cubicBezTo>
                  <a:cubicBezTo>
                    <a:pt x="3275351" y="404734"/>
                    <a:pt x="3020518" y="502170"/>
                    <a:pt x="2688236" y="647075"/>
                  </a:cubicBezTo>
                  <a:cubicBezTo>
                    <a:pt x="2355954" y="791980"/>
                    <a:pt x="1891259" y="981856"/>
                    <a:pt x="1593954" y="1186721"/>
                  </a:cubicBezTo>
                  <a:cubicBezTo>
                    <a:pt x="1134972" y="1534709"/>
                    <a:pt x="1096155" y="1616022"/>
                    <a:pt x="904406" y="1800068"/>
                  </a:cubicBezTo>
                  <a:cubicBezTo>
                    <a:pt x="712657" y="1984114"/>
                    <a:pt x="607015" y="2059039"/>
                    <a:pt x="443459" y="2290996"/>
                  </a:cubicBezTo>
                  <a:cubicBezTo>
                    <a:pt x="311046" y="2420911"/>
                    <a:pt x="178007" y="2572478"/>
                    <a:pt x="109927" y="2655757"/>
                  </a:cubicBezTo>
                  <a:cubicBezTo>
                    <a:pt x="41847" y="2739036"/>
                    <a:pt x="47469" y="2723212"/>
                    <a:pt x="34977" y="2790668"/>
                  </a:cubicBezTo>
                  <a:cubicBezTo>
                    <a:pt x="22485" y="2858124"/>
                    <a:pt x="0" y="3047999"/>
                    <a:pt x="34977" y="3060491"/>
                  </a:cubicBezTo>
                  <a:cubicBezTo>
                    <a:pt x="69954" y="3072983"/>
                    <a:pt x="97436" y="3010524"/>
                    <a:pt x="244839" y="2865619"/>
                  </a:cubicBezTo>
                  <a:cubicBezTo>
                    <a:pt x="392242" y="2720714"/>
                    <a:pt x="714531" y="2385934"/>
                    <a:pt x="919396" y="2191062"/>
                  </a:cubicBezTo>
                  <a:cubicBezTo>
                    <a:pt x="1124261" y="1996190"/>
                    <a:pt x="1251678" y="1853783"/>
                    <a:pt x="1474032" y="1696386"/>
                  </a:cubicBezTo>
                  <a:cubicBezTo>
                    <a:pt x="1696386" y="1538989"/>
                    <a:pt x="2006183" y="1379094"/>
                    <a:pt x="2253521" y="1246681"/>
                  </a:cubicBezTo>
                  <a:cubicBezTo>
                    <a:pt x="2500859" y="1114268"/>
                    <a:pt x="2715718" y="1009338"/>
                    <a:pt x="2958059" y="901908"/>
                  </a:cubicBezTo>
                  <a:cubicBezTo>
                    <a:pt x="3200400" y="794479"/>
                    <a:pt x="3455233" y="684550"/>
                    <a:pt x="3707567" y="602104"/>
                  </a:cubicBezTo>
                  <a:cubicBezTo>
                    <a:pt x="3959901" y="519658"/>
                    <a:pt x="4249711" y="452202"/>
                    <a:pt x="4472065" y="407232"/>
                  </a:cubicBezTo>
                  <a:cubicBezTo>
                    <a:pt x="4694419" y="362262"/>
                    <a:pt x="4886793" y="344773"/>
                    <a:pt x="5041691" y="332281"/>
                  </a:cubicBezTo>
                  <a:cubicBezTo>
                    <a:pt x="5196589" y="319789"/>
                    <a:pt x="5281534" y="339776"/>
                    <a:pt x="5401455" y="332281"/>
                  </a:cubicBezTo>
                  <a:cubicBezTo>
                    <a:pt x="5521376" y="324786"/>
                    <a:pt x="5693763" y="319790"/>
                    <a:pt x="5761219" y="287311"/>
                  </a:cubicBezTo>
                  <a:cubicBezTo>
                    <a:pt x="5828675" y="254832"/>
                    <a:pt x="5800985" y="184878"/>
                    <a:pt x="5806190" y="137409"/>
                  </a:cubicBezTo>
                  <a:cubicBezTo>
                    <a:pt x="5811395" y="89940"/>
                    <a:pt x="5808750" y="246511"/>
                    <a:pt x="5792449" y="2498"/>
                  </a:cubicBezTo>
                  <a:close/>
                </a:path>
              </a:pathLst>
            </a:cu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536367" y="1353312"/>
              <a:ext cx="367259" cy="292608"/>
            </a:xfrm>
            <a:custGeom>
              <a:avLst/>
              <a:gdLst>
                <a:gd name="connsiteX0" fmla="*/ 39974 w 367259"/>
                <a:gd name="connsiteY0" fmla="*/ 34977 h 284814"/>
                <a:gd name="connsiteX1" fmla="*/ 309797 w 367259"/>
                <a:gd name="connsiteY1" fmla="*/ 34977 h 284814"/>
                <a:gd name="connsiteX2" fmla="*/ 324787 w 367259"/>
                <a:gd name="connsiteY2" fmla="*/ 184879 h 284814"/>
                <a:gd name="connsiteX3" fmla="*/ 324787 w 367259"/>
                <a:gd name="connsiteY3" fmla="*/ 259830 h 284814"/>
                <a:gd name="connsiteX4" fmla="*/ 69954 w 367259"/>
                <a:gd name="connsiteY4" fmla="*/ 244840 h 284814"/>
                <a:gd name="connsiteX5" fmla="*/ 39974 w 367259"/>
                <a:gd name="connsiteY5" fmla="*/ 34977 h 2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59" h="284814">
                  <a:moveTo>
                    <a:pt x="39974" y="34977"/>
                  </a:moveTo>
                  <a:cubicBezTo>
                    <a:pt x="79948" y="0"/>
                    <a:pt x="262328" y="9993"/>
                    <a:pt x="309797" y="34977"/>
                  </a:cubicBezTo>
                  <a:cubicBezTo>
                    <a:pt x="357266" y="59961"/>
                    <a:pt x="322289" y="147404"/>
                    <a:pt x="324787" y="184879"/>
                  </a:cubicBezTo>
                  <a:cubicBezTo>
                    <a:pt x="327285" y="222354"/>
                    <a:pt x="367259" y="249837"/>
                    <a:pt x="324787" y="259830"/>
                  </a:cubicBezTo>
                  <a:cubicBezTo>
                    <a:pt x="282315" y="269824"/>
                    <a:pt x="114924" y="284814"/>
                    <a:pt x="69954" y="244840"/>
                  </a:cubicBezTo>
                  <a:cubicBezTo>
                    <a:pt x="24984" y="204866"/>
                    <a:pt x="0" y="69954"/>
                    <a:pt x="39974" y="34977"/>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B363F64-257E-02E1-6CD2-1AC793A12F04}"/>
              </a:ext>
            </a:extLst>
          </p:cNvPr>
          <p:cNvSpPr txBox="1"/>
          <p:nvPr/>
        </p:nvSpPr>
        <p:spPr>
          <a:xfrm>
            <a:off x="0" y="-5975"/>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Effect transition="in" filter="fade">
                                      <p:cBhvr>
                                        <p:cTn id="14" dur="1000"/>
                                        <p:tgtEl>
                                          <p:spTgt spid="35"/>
                                        </p:tgtEl>
                                      </p:cBhvr>
                                    </p:animEffect>
                                  </p:childTnLst>
                                </p:cTn>
                              </p:par>
                              <p:par>
                                <p:cTn id="15" presetID="10" presetClass="exit" presetSubtype="0" fill="hold" grpId="1" nodeType="withEffect">
                                  <p:stCondLst>
                                    <p:cond delay="500"/>
                                  </p:stCondLst>
                                  <p:childTnLst>
                                    <p:animEffect transition="out" filter="fade">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10"/>
          <p:cNvGrpSpPr/>
          <p:nvPr/>
        </p:nvGrpSpPr>
        <p:grpSpPr>
          <a:xfrm>
            <a:off x="0" y="0"/>
            <a:ext cx="9483074" cy="6858000"/>
            <a:chOff x="0" y="0"/>
            <a:chExt cx="9483074" cy="6858000"/>
          </a:xfrm>
        </p:grpSpPr>
        <p:grpSp>
          <p:nvGrpSpPr>
            <p:cNvPr id="40" name="Group 8"/>
            <p:cNvGrpSpPr/>
            <p:nvPr/>
          </p:nvGrpSpPr>
          <p:grpSpPr>
            <a:xfrm>
              <a:off x="0" y="0"/>
              <a:ext cx="9483074" cy="6858000"/>
              <a:chOff x="0" y="0"/>
              <a:chExt cx="9483074" cy="6858000"/>
            </a:xfrm>
          </p:grpSpPr>
          <p:grpSp>
            <p:nvGrpSpPr>
              <p:cNvPr id="43" name="Group 42"/>
              <p:cNvGrpSpPr/>
              <p:nvPr/>
            </p:nvGrpSpPr>
            <p:grpSpPr>
              <a:xfrm>
                <a:off x="0" y="0"/>
                <a:ext cx="9208958" cy="6858000"/>
                <a:chOff x="0" y="0"/>
                <a:chExt cx="9208958" cy="6858000"/>
              </a:xfrm>
            </p:grpSpPr>
            <p:pic>
              <p:nvPicPr>
                <p:cNvPr id="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7" name="Freeform 46"/>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45"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41"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42" name="TextBox 41"/>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sp>
        <p:nvSpPr>
          <p:cNvPr id="19" name="Freeform 18"/>
          <p:cNvSpPr/>
          <p:nvPr/>
        </p:nvSpPr>
        <p:spPr>
          <a:xfrm>
            <a:off x="5661076" y="1326630"/>
            <a:ext cx="3595351" cy="1184223"/>
          </a:xfrm>
          <a:custGeom>
            <a:avLst/>
            <a:gdLst>
              <a:gd name="connsiteX0" fmla="*/ 134911 w 3587646"/>
              <a:gd name="connsiteY0" fmla="*/ 37475 h 1184222"/>
              <a:gd name="connsiteX1" fmla="*/ 884419 w 3587646"/>
              <a:gd name="connsiteY1" fmla="*/ 82445 h 1184222"/>
              <a:gd name="connsiteX2" fmla="*/ 1693888 w 3587646"/>
              <a:gd name="connsiteY2" fmla="*/ 202367 h 1184222"/>
              <a:gd name="connsiteX3" fmla="*/ 2203554 w 3587646"/>
              <a:gd name="connsiteY3" fmla="*/ 322288 h 1184222"/>
              <a:gd name="connsiteX4" fmla="*/ 2803160 w 3587646"/>
              <a:gd name="connsiteY4" fmla="*/ 502170 h 1184222"/>
              <a:gd name="connsiteX5" fmla="*/ 3312826 w 3587646"/>
              <a:gd name="connsiteY5" fmla="*/ 697042 h 1184222"/>
              <a:gd name="connsiteX6" fmla="*/ 3492708 w 3587646"/>
              <a:gd name="connsiteY6" fmla="*/ 771993 h 1184222"/>
              <a:gd name="connsiteX7" fmla="*/ 3462728 w 3587646"/>
              <a:gd name="connsiteY7" fmla="*/ 1086786 h 1184222"/>
              <a:gd name="connsiteX8" fmla="*/ 3462728 w 3587646"/>
              <a:gd name="connsiteY8" fmla="*/ 1131757 h 1184222"/>
              <a:gd name="connsiteX9" fmla="*/ 2713219 w 3587646"/>
              <a:gd name="connsiteY9" fmla="*/ 771993 h 1184222"/>
              <a:gd name="connsiteX10" fmla="*/ 1813809 w 3587646"/>
              <a:gd name="connsiteY10" fmla="*/ 517160 h 1184222"/>
              <a:gd name="connsiteX11" fmla="*/ 839449 w 3587646"/>
              <a:gd name="connsiteY11" fmla="*/ 367259 h 1184222"/>
              <a:gd name="connsiteX12" fmla="*/ 359764 w 3587646"/>
              <a:gd name="connsiteY12" fmla="*/ 352268 h 1184222"/>
              <a:gd name="connsiteX13" fmla="*/ 74950 w 3587646"/>
              <a:gd name="connsiteY13" fmla="*/ 307298 h 1184222"/>
              <a:gd name="connsiteX14" fmla="*/ 134911 w 3587646"/>
              <a:gd name="connsiteY14" fmla="*/ 37475 h 1184222"/>
              <a:gd name="connsiteX0" fmla="*/ 134911 w 3620125"/>
              <a:gd name="connsiteY0" fmla="*/ 37475 h 1184223"/>
              <a:gd name="connsiteX1" fmla="*/ 884419 w 3620125"/>
              <a:gd name="connsiteY1" fmla="*/ 82445 h 1184223"/>
              <a:gd name="connsiteX2" fmla="*/ 1693888 w 3620125"/>
              <a:gd name="connsiteY2" fmla="*/ 202367 h 1184223"/>
              <a:gd name="connsiteX3" fmla="*/ 2203554 w 3620125"/>
              <a:gd name="connsiteY3" fmla="*/ 322288 h 1184223"/>
              <a:gd name="connsiteX4" fmla="*/ 2803160 w 3620125"/>
              <a:gd name="connsiteY4" fmla="*/ 502170 h 1184223"/>
              <a:gd name="connsiteX5" fmla="*/ 3312826 w 3620125"/>
              <a:gd name="connsiteY5" fmla="*/ 697042 h 1184223"/>
              <a:gd name="connsiteX6" fmla="*/ 3492708 w 3620125"/>
              <a:gd name="connsiteY6" fmla="*/ 771993 h 1184223"/>
              <a:gd name="connsiteX7" fmla="*/ 3615128 w 3620125"/>
              <a:gd name="connsiteY7" fmla="*/ 1086786 h 1184223"/>
              <a:gd name="connsiteX8" fmla="*/ 3462728 w 3620125"/>
              <a:gd name="connsiteY8" fmla="*/ 1131757 h 1184223"/>
              <a:gd name="connsiteX9" fmla="*/ 2713219 w 3620125"/>
              <a:gd name="connsiteY9" fmla="*/ 771993 h 1184223"/>
              <a:gd name="connsiteX10" fmla="*/ 1813809 w 3620125"/>
              <a:gd name="connsiteY10" fmla="*/ 517160 h 1184223"/>
              <a:gd name="connsiteX11" fmla="*/ 839449 w 3620125"/>
              <a:gd name="connsiteY11" fmla="*/ 367259 h 1184223"/>
              <a:gd name="connsiteX12" fmla="*/ 359764 w 3620125"/>
              <a:gd name="connsiteY12" fmla="*/ 352268 h 1184223"/>
              <a:gd name="connsiteX13" fmla="*/ 74950 w 3620125"/>
              <a:gd name="connsiteY13" fmla="*/ 307298 h 1184223"/>
              <a:gd name="connsiteX14" fmla="*/ 134911 w 3620125"/>
              <a:gd name="connsiteY14" fmla="*/ 37475 h 1184223"/>
              <a:gd name="connsiteX0" fmla="*/ 92440 w 3577654"/>
              <a:gd name="connsiteY0" fmla="*/ 37475 h 1184223"/>
              <a:gd name="connsiteX1" fmla="*/ 841948 w 3577654"/>
              <a:gd name="connsiteY1" fmla="*/ 82445 h 1184223"/>
              <a:gd name="connsiteX2" fmla="*/ 1651417 w 3577654"/>
              <a:gd name="connsiteY2" fmla="*/ 202367 h 1184223"/>
              <a:gd name="connsiteX3" fmla="*/ 2161083 w 3577654"/>
              <a:gd name="connsiteY3" fmla="*/ 322288 h 1184223"/>
              <a:gd name="connsiteX4" fmla="*/ 2760689 w 3577654"/>
              <a:gd name="connsiteY4" fmla="*/ 502170 h 1184223"/>
              <a:gd name="connsiteX5" fmla="*/ 3270355 w 3577654"/>
              <a:gd name="connsiteY5" fmla="*/ 697042 h 1184223"/>
              <a:gd name="connsiteX6" fmla="*/ 3450237 w 3577654"/>
              <a:gd name="connsiteY6" fmla="*/ 771993 h 1184223"/>
              <a:gd name="connsiteX7" fmla="*/ 3572657 w 3577654"/>
              <a:gd name="connsiteY7" fmla="*/ 1086786 h 1184223"/>
              <a:gd name="connsiteX8" fmla="*/ 3420257 w 3577654"/>
              <a:gd name="connsiteY8" fmla="*/ 1131757 h 1184223"/>
              <a:gd name="connsiteX9" fmla="*/ 2670748 w 3577654"/>
              <a:gd name="connsiteY9" fmla="*/ 771993 h 1184223"/>
              <a:gd name="connsiteX10" fmla="*/ 1771338 w 3577654"/>
              <a:gd name="connsiteY10" fmla="*/ 517160 h 1184223"/>
              <a:gd name="connsiteX11" fmla="*/ 796978 w 3577654"/>
              <a:gd name="connsiteY11" fmla="*/ 367259 h 1184223"/>
              <a:gd name="connsiteX12" fmla="*/ 317293 w 3577654"/>
              <a:gd name="connsiteY12" fmla="*/ 352268 h 1184223"/>
              <a:gd name="connsiteX13" fmla="*/ 32479 w 3577654"/>
              <a:gd name="connsiteY13" fmla="*/ 307298 h 1184223"/>
              <a:gd name="connsiteX14" fmla="*/ 92440 w 3577654"/>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859644 w 3595350"/>
              <a:gd name="connsiteY1" fmla="*/ 158645 h 1260423"/>
              <a:gd name="connsiteX2" fmla="*/ 1021148 w 3595350"/>
              <a:gd name="connsiteY2" fmla="*/ 163244 h 1260423"/>
              <a:gd name="connsiteX3" fmla="*/ 1669113 w 3595350"/>
              <a:gd name="connsiteY3" fmla="*/ 278567 h 1260423"/>
              <a:gd name="connsiteX4" fmla="*/ 2178779 w 3595350"/>
              <a:gd name="connsiteY4" fmla="*/ 398488 h 1260423"/>
              <a:gd name="connsiteX5" fmla="*/ 2778385 w 3595350"/>
              <a:gd name="connsiteY5" fmla="*/ 578370 h 1260423"/>
              <a:gd name="connsiteX6" fmla="*/ 3288051 w 3595350"/>
              <a:gd name="connsiteY6" fmla="*/ 773242 h 1260423"/>
              <a:gd name="connsiteX7" fmla="*/ 3467933 w 3595350"/>
              <a:gd name="connsiteY7" fmla="*/ 848193 h 1260423"/>
              <a:gd name="connsiteX8" fmla="*/ 3590353 w 3595350"/>
              <a:gd name="connsiteY8" fmla="*/ 1162986 h 1260423"/>
              <a:gd name="connsiteX9" fmla="*/ 3437953 w 3595350"/>
              <a:gd name="connsiteY9" fmla="*/ 1207957 h 1260423"/>
              <a:gd name="connsiteX10" fmla="*/ 2688444 w 3595350"/>
              <a:gd name="connsiteY10" fmla="*/ 848193 h 1260423"/>
              <a:gd name="connsiteX11" fmla="*/ 1789034 w 3595350"/>
              <a:gd name="connsiteY11" fmla="*/ 593360 h 1260423"/>
              <a:gd name="connsiteX12" fmla="*/ 814674 w 3595350"/>
              <a:gd name="connsiteY12" fmla="*/ 443459 h 1260423"/>
              <a:gd name="connsiteX13" fmla="*/ 334989 w 3595350"/>
              <a:gd name="connsiteY13" fmla="*/ 428468 h 1260423"/>
              <a:gd name="connsiteX14" fmla="*/ 50175 w 3595350"/>
              <a:gd name="connsiteY14" fmla="*/ 383498 h 1260423"/>
              <a:gd name="connsiteX15" fmla="*/ 33936 w 3595350"/>
              <a:gd name="connsiteY15" fmla="*/ 37475 h 12604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7 w 3595351"/>
              <a:gd name="connsiteY0" fmla="*/ 37475 h 1184223"/>
              <a:gd name="connsiteX1" fmla="*/ 1164445 w 3595351"/>
              <a:gd name="connsiteY1" fmla="*/ 82445 h 1184223"/>
              <a:gd name="connsiteX2" fmla="*/ 1669114 w 3595351"/>
              <a:gd name="connsiteY2" fmla="*/ 202367 h 1184223"/>
              <a:gd name="connsiteX3" fmla="*/ 2254980 w 3595351"/>
              <a:gd name="connsiteY3" fmla="*/ 322288 h 1184223"/>
              <a:gd name="connsiteX4" fmla="*/ 2778386 w 3595351"/>
              <a:gd name="connsiteY4" fmla="*/ 502170 h 1184223"/>
              <a:gd name="connsiteX5" fmla="*/ 3288052 w 3595351"/>
              <a:gd name="connsiteY5" fmla="*/ 697042 h 1184223"/>
              <a:gd name="connsiteX6" fmla="*/ 3467934 w 3595351"/>
              <a:gd name="connsiteY6" fmla="*/ 771993 h 1184223"/>
              <a:gd name="connsiteX7" fmla="*/ 3590354 w 3595351"/>
              <a:gd name="connsiteY7" fmla="*/ 1086786 h 1184223"/>
              <a:gd name="connsiteX8" fmla="*/ 3437954 w 3595351"/>
              <a:gd name="connsiteY8" fmla="*/ 1131757 h 1184223"/>
              <a:gd name="connsiteX9" fmla="*/ 2688445 w 3595351"/>
              <a:gd name="connsiteY9" fmla="*/ 771993 h 1184223"/>
              <a:gd name="connsiteX10" fmla="*/ 1789035 w 3595351"/>
              <a:gd name="connsiteY10" fmla="*/ 517160 h 1184223"/>
              <a:gd name="connsiteX11" fmla="*/ 814675 w 3595351"/>
              <a:gd name="connsiteY11" fmla="*/ 367259 h 1184223"/>
              <a:gd name="connsiteX12" fmla="*/ 334990 w 3595351"/>
              <a:gd name="connsiteY12" fmla="*/ 352268 h 1184223"/>
              <a:gd name="connsiteX13" fmla="*/ 50176 w 3595351"/>
              <a:gd name="connsiteY13" fmla="*/ 307298 h 1184223"/>
              <a:gd name="connsiteX14" fmla="*/ 33937 w 3595351"/>
              <a:gd name="connsiteY14" fmla="*/ 37475 h 118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351" h="1184223">
                <a:moveTo>
                  <a:pt x="33937" y="37475"/>
                </a:moveTo>
                <a:cubicBezTo>
                  <a:pt x="168848" y="0"/>
                  <a:pt x="891915" y="54963"/>
                  <a:pt x="1164445" y="82445"/>
                </a:cubicBezTo>
                <a:cubicBezTo>
                  <a:pt x="1436975" y="109927"/>
                  <a:pt x="1487358" y="162393"/>
                  <a:pt x="1669114" y="202367"/>
                </a:cubicBezTo>
                <a:cubicBezTo>
                  <a:pt x="1850870" y="242341"/>
                  <a:pt x="2070101" y="272321"/>
                  <a:pt x="2254980" y="322288"/>
                </a:cubicBezTo>
                <a:cubicBezTo>
                  <a:pt x="2439859" y="372255"/>
                  <a:pt x="2606207" y="439711"/>
                  <a:pt x="2778386" y="502170"/>
                </a:cubicBezTo>
                <a:cubicBezTo>
                  <a:pt x="2950565" y="564629"/>
                  <a:pt x="3173127" y="652072"/>
                  <a:pt x="3288052" y="697042"/>
                </a:cubicBezTo>
                <a:cubicBezTo>
                  <a:pt x="3402977" y="742012"/>
                  <a:pt x="3417550" y="707036"/>
                  <a:pt x="3467934" y="771993"/>
                </a:cubicBezTo>
                <a:cubicBezTo>
                  <a:pt x="3518318" y="836950"/>
                  <a:pt x="3595351" y="1026825"/>
                  <a:pt x="3590354" y="1086786"/>
                </a:cubicBezTo>
                <a:cubicBezTo>
                  <a:pt x="3585357" y="1146747"/>
                  <a:pt x="3588272" y="1184223"/>
                  <a:pt x="3437954" y="1131757"/>
                </a:cubicBezTo>
                <a:cubicBezTo>
                  <a:pt x="3287636" y="1079292"/>
                  <a:pt x="2963265" y="874426"/>
                  <a:pt x="2688445" y="771993"/>
                </a:cubicBezTo>
                <a:cubicBezTo>
                  <a:pt x="2413625" y="669560"/>
                  <a:pt x="2101330" y="584616"/>
                  <a:pt x="1789035" y="517160"/>
                </a:cubicBezTo>
                <a:cubicBezTo>
                  <a:pt x="1476740" y="449704"/>
                  <a:pt x="1057016" y="394741"/>
                  <a:pt x="814675" y="367259"/>
                </a:cubicBezTo>
                <a:cubicBezTo>
                  <a:pt x="572334" y="339777"/>
                  <a:pt x="462407" y="362262"/>
                  <a:pt x="334990" y="352268"/>
                </a:cubicBezTo>
                <a:cubicBezTo>
                  <a:pt x="207574" y="342275"/>
                  <a:pt x="100352" y="359764"/>
                  <a:pt x="50176" y="307298"/>
                </a:cubicBezTo>
                <a:cubicBezTo>
                  <a:pt x="0" y="254833"/>
                  <a:pt x="40824" y="121995"/>
                  <a:pt x="33937" y="37475"/>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p:cNvGrpSpPr/>
          <p:nvPr/>
        </p:nvGrpSpPr>
        <p:grpSpPr>
          <a:xfrm>
            <a:off x="2286000" y="76200"/>
            <a:ext cx="1284326" cy="1581100"/>
            <a:chOff x="1143000" y="609600"/>
            <a:chExt cx="1284326" cy="1581100"/>
          </a:xfrm>
        </p:grpSpPr>
        <p:sp>
          <p:nvSpPr>
            <p:cNvPr id="17" name="Down Arrow 16"/>
            <p:cNvSpPr/>
            <p:nvPr/>
          </p:nvSpPr>
          <p:spPr>
            <a:xfrm rot="20488638">
              <a:off x="1738966" y="865575"/>
              <a:ext cx="384731" cy="1325125"/>
            </a:xfrm>
            <a:prstGeom prst="downArrow">
              <a:avLst>
                <a:gd name="adj1" fmla="val 50000"/>
                <a:gd name="adj2" fmla="val 7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43000" y="609600"/>
              <a:ext cx="1284326" cy="523220"/>
            </a:xfrm>
            <a:prstGeom prst="rect">
              <a:avLst/>
            </a:prstGeom>
            <a:solidFill>
              <a:srgbClr val="0070C0"/>
            </a:solidFill>
          </p:spPr>
          <p:txBody>
            <a:bodyPr wrap="none" rtlCol="0">
              <a:spAutoFit/>
            </a:bodyPr>
            <a:lstStyle/>
            <a:p>
              <a:r>
                <a:rPr lang="en-US" sz="2800" b="1" dirty="0">
                  <a:solidFill>
                    <a:schemeClr val="bg1"/>
                  </a:solidFill>
                  <a:latin typeface="Arial" pitchFamily="34" charset="0"/>
                  <a:cs typeface="Arial" pitchFamily="34" charset="0"/>
                </a:rPr>
                <a:t>Ocean</a:t>
              </a:r>
            </a:p>
          </p:txBody>
        </p:sp>
      </p:grpSp>
      <p:sp>
        <p:nvSpPr>
          <p:cNvPr id="23" name="Oval 22"/>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9"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20" name="Freeform 19"/>
          <p:cNvSpPr/>
          <p:nvPr/>
        </p:nvSpPr>
        <p:spPr>
          <a:xfrm>
            <a:off x="-64957" y="1346617"/>
            <a:ext cx="5828675" cy="3072983"/>
          </a:xfrm>
          <a:custGeom>
            <a:avLst/>
            <a:gdLst>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214859 w 5923613"/>
              <a:gd name="connsiteY6" fmla="*/ 25957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761219 w 5923613"/>
              <a:gd name="connsiteY19" fmla="*/ 287311 h 3072983"/>
              <a:gd name="connsiteX20" fmla="*/ 5806190 w 5923613"/>
              <a:gd name="connsiteY20" fmla="*/ 137409 h 3072983"/>
              <a:gd name="connsiteX21" fmla="*/ 5716249 w 5923613"/>
              <a:gd name="connsiteY21" fmla="*/ 2498 h 3072983"/>
              <a:gd name="connsiteX0" fmla="*/ 5868649 w 6076013"/>
              <a:gd name="connsiteY0" fmla="*/ 2498 h 3072983"/>
              <a:gd name="connsiteX1" fmla="*/ 4562006 w 6076013"/>
              <a:gd name="connsiteY1" fmla="*/ 122419 h 3072983"/>
              <a:gd name="connsiteX2" fmla="*/ 3587646 w 6076013"/>
              <a:gd name="connsiteY2" fmla="*/ 317291 h 3072983"/>
              <a:gd name="connsiteX3" fmla="*/ 2688236 w 6076013"/>
              <a:gd name="connsiteY3" fmla="*/ 647075 h 3072983"/>
              <a:gd name="connsiteX4" fmla="*/ 1593954 w 6076013"/>
              <a:gd name="connsiteY4" fmla="*/ 1186721 h 3072983"/>
              <a:gd name="connsiteX5" fmla="*/ 904406 w 6076013"/>
              <a:gd name="connsiteY5" fmla="*/ 1800068 h 3072983"/>
              <a:gd name="connsiteX6" fmla="*/ 443459 w 6076013"/>
              <a:gd name="connsiteY6" fmla="*/ 2290996 h 3072983"/>
              <a:gd name="connsiteX7" fmla="*/ 109927 w 6076013"/>
              <a:gd name="connsiteY7" fmla="*/ 2655757 h 3072983"/>
              <a:gd name="connsiteX8" fmla="*/ 34977 w 6076013"/>
              <a:gd name="connsiteY8" fmla="*/ 2790668 h 3072983"/>
              <a:gd name="connsiteX9" fmla="*/ 34977 w 6076013"/>
              <a:gd name="connsiteY9" fmla="*/ 3060491 h 3072983"/>
              <a:gd name="connsiteX10" fmla="*/ 244839 w 6076013"/>
              <a:gd name="connsiteY10" fmla="*/ 2865619 h 3072983"/>
              <a:gd name="connsiteX11" fmla="*/ 919396 w 6076013"/>
              <a:gd name="connsiteY11" fmla="*/ 2191062 h 3072983"/>
              <a:gd name="connsiteX12" fmla="*/ 1474032 w 6076013"/>
              <a:gd name="connsiteY12" fmla="*/ 1696386 h 3072983"/>
              <a:gd name="connsiteX13" fmla="*/ 2253521 w 6076013"/>
              <a:gd name="connsiteY13" fmla="*/ 1246681 h 3072983"/>
              <a:gd name="connsiteX14" fmla="*/ 2958059 w 6076013"/>
              <a:gd name="connsiteY14" fmla="*/ 901908 h 3072983"/>
              <a:gd name="connsiteX15" fmla="*/ 3707567 w 6076013"/>
              <a:gd name="connsiteY15" fmla="*/ 602104 h 3072983"/>
              <a:gd name="connsiteX16" fmla="*/ 4472065 w 6076013"/>
              <a:gd name="connsiteY16" fmla="*/ 407232 h 3072983"/>
              <a:gd name="connsiteX17" fmla="*/ 5041691 w 6076013"/>
              <a:gd name="connsiteY17" fmla="*/ 332281 h 3072983"/>
              <a:gd name="connsiteX18" fmla="*/ 5401455 w 6076013"/>
              <a:gd name="connsiteY18" fmla="*/ 332281 h 3072983"/>
              <a:gd name="connsiteX19" fmla="*/ 5761219 w 6076013"/>
              <a:gd name="connsiteY19" fmla="*/ 287311 h 3072983"/>
              <a:gd name="connsiteX20" fmla="*/ 5806190 w 6076013"/>
              <a:gd name="connsiteY20" fmla="*/ 137409 h 3072983"/>
              <a:gd name="connsiteX21" fmla="*/ 5868649 w 6076013"/>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8675" h="3072983">
                <a:moveTo>
                  <a:pt x="5792449" y="2498"/>
                </a:moveTo>
                <a:cubicBezTo>
                  <a:pt x="5585085" y="0"/>
                  <a:pt x="4929473" y="69954"/>
                  <a:pt x="4562006" y="122419"/>
                </a:cubicBezTo>
                <a:cubicBezTo>
                  <a:pt x="4194539" y="174884"/>
                  <a:pt x="3899941" y="229848"/>
                  <a:pt x="3587646" y="317291"/>
                </a:cubicBezTo>
                <a:cubicBezTo>
                  <a:pt x="3275351" y="404734"/>
                  <a:pt x="3020518" y="502170"/>
                  <a:pt x="2688236" y="647075"/>
                </a:cubicBezTo>
                <a:cubicBezTo>
                  <a:pt x="2355954" y="791980"/>
                  <a:pt x="1891259" y="981856"/>
                  <a:pt x="1593954" y="1186721"/>
                </a:cubicBezTo>
                <a:cubicBezTo>
                  <a:pt x="1134972" y="1534709"/>
                  <a:pt x="1096155" y="1616022"/>
                  <a:pt x="904406" y="1800068"/>
                </a:cubicBezTo>
                <a:cubicBezTo>
                  <a:pt x="712657" y="1984114"/>
                  <a:pt x="607015" y="2059039"/>
                  <a:pt x="443459" y="2290996"/>
                </a:cubicBezTo>
                <a:cubicBezTo>
                  <a:pt x="311046" y="2420911"/>
                  <a:pt x="178007" y="2572478"/>
                  <a:pt x="109927" y="2655757"/>
                </a:cubicBezTo>
                <a:cubicBezTo>
                  <a:pt x="41847" y="2739036"/>
                  <a:pt x="47469" y="2723212"/>
                  <a:pt x="34977" y="2790668"/>
                </a:cubicBezTo>
                <a:cubicBezTo>
                  <a:pt x="22485" y="2858124"/>
                  <a:pt x="0" y="3047999"/>
                  <a:pt x="34977" y="3060491"/>
                </a:cubicBezTo>
                <a:cubicBezTo>
                  <a:pt x="69954" y="3072983"/>
                  <a:pt x="97436" y="3010524"/>
                  <a:pt x="244839" y="2865619"/>
                </a:cubicBezTo>
                <a:cubicBezTo>
                  <a:pt x="392242" y="2720714"/>
                  <a:pt x="714531" y="2385934"/>
                  <a:pt x="919396" y="2191062"/>
                </a:cubicBezTo>
                <a:cubicBezTo>
                  <a:pt x="1124261" y="1996190"/>
                  <a:pt x="1251678" y="1853783"/>
                  <a:pt x="1474032" y="1696386"/>
                </a:cubicBezTo>
                <a:cubicBezTo>
                  <a:pt x="1696386" y="1538989"/>
                  <a:pt x="2006183" y="1379094"/>
                  <a:pt x="2253521" y="1246681"/>
                </a:cubicBezTo>
                <a:cubicBezTo>
                  <a:pt x="2500859" y="1114268"/>
                  <a:pt x="2715718" y="1009338"/>
                  <a:pt x="2958059" y="901908"/>
                </a:cubicBezTo>
                <a:cubicBezTo>
                  <a:pt x="3200400" y="794479"/>
                  <a:pt x="3455233" y="684550"/>
                  <a:pt x="3707567" y="602104"/>
                </a:cubicBezTo>
                <a:cubicBezTo>
                  <a:pt x="3959901" y="519658"/>
                  <a:pt x="4249711" y="452202"/>
                  <a:pt x="4472065" y="407232"/>
                </a:cubicBezTo>
                <a:cubicBezTo>
                  <a:pt x="4694419" y="362262"/>
                  <a:pt x="4886793" y="344773"/>
                  <a:pt x="5041691" y="332281"/>
                </a:cubicBezTo>
                <a:cubicBezTo>
                  <a:pt x="5196589" y="319789"/>
                  <a:pt x="5281534" y="339776"/>
                  <a:pt x="5401455" y="332281"/>
                </a:cubicBezTo>
                <a:cubicBezTo>
                  <a:pt x="5521376" y="324786"/>
                  <a:pt x="5693763" y="319790"/>
                  <a:pt x="5761219" y="287311"/>
                </a:cubicBezTo>
                <a:cubicBezTo>
                  <a:pt x="5828675" y="254832"/>
                  <a:pt x="5800985" y="184878"/>
                  <a:pt x="5806190" y="137409"/>
                </a:cubicBezTo>
                <a:cubicBezTo>
                  <a:pt x="5811395" y="89940"/>
                  <a:pt x="5808750" y="246511"/>
                  <a:pt x="5792449" y="2498"/>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36367" y="1353312"/>
            <a:ext cx="367259" cy="292608"/>
          </a:xfrm>
          <a:custGeom>
            <a:avLst/>
            <a:gdLst>
              <a:gd name="connsiteX0" fmla="*/ 39974 w 367259"/>
              <a:gd name="connsiteY0" fmla="*/ 34977 h 284814"/>
              <a:gd name="connsiteX1" fmla="*/ 309797 w 367259"/>
              <a:gd name="connsiteY1" fmla="*/ 34977 h 284814"/>
              <a:gd name="connsiteX2" fmla="*/ 324787 w 367259"/>
              <a:gd name="connsiteY2" fmla="*/ 184879 h 284814"/>
              <a:gd name="connsiteX3" fmla="*/ 324787 w 367259"/>
              <a:gd name="connsiteY3" fmla="*/ 259830 h 284814"/>
              <a:gd name="connsiteX4" fmla="*/ 69954 w 367259"/>
              <a:gd name="connsiteY4" fmla="*/ 244840 h 284814"/>
              <a:gd name="connsiteX5" fmla="*/ 39974 w 367259"/>
              <a:gd name="connsiteY5" fmla="*/ 34977 h 2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59" h="284814">
                <a:moveTo>
                  <a:pt x="39974" y="34977"/>
                </a:moveTo>
                <a:cubicBezTo>
                  <a:pt x="79948" y="0"/>
                  <a:pt x="262328" y="9993"/>
                  <a:pt x="309797" y="34977"/>
                </a:cubicBezTo>
                <a:cubicBezTo>
                  <a:pt x="357266" y="59961"/>
                  <a:pt x="322289" y="147404"/>
                  <a:pt x="324787" y="184879"/>
                </a:cubicBezTo>
                <a:cubicBezTo>
                  <a:pt x="327285" y="222354"/>
                  <a:pt x="367259" y="249837"/>
                  <a:pt x="324787" y="259830"/>
                </a:cubicBezTo>
                <a:cubicBezTo>
                  <a:pt x="282315" y="269824"/>
                  <a:pt x="114924" y="284814"/>
                  <a:pt x="69954" y="244840"/>
                </a:cubicBezTo>
                <a:cubicBezTo>
                  <a:pt x="24984" y="204866"/>
                  <a:pt x="0" y="69954"/>
                  <a:pt x="39974" y="34977"/>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228600" y="838200"/>
            <a:ext cx="2563522" cy="1752602"/>
            <a:chOff x="228600" y="838200"/>
            <a:chExt cx="2563522" cy="1752602"/>
          </a:xfrm>
        </p:grpSpPr>
        <p:sp>
          <p:nvSpPr>
            <p:cNvPr id="52" name="TextBox 51"/>
            <p:cNvSpPr txBox="1"/>
            <p:nvPr/>
          </p:nvSpPr>
          <p:spPr>
            <a:xfrm>
              <a:off x="228600" y="838200"/>
              <a:ext cx="2563522" cy="523220"/>
            </a:xfrm>
            <a:prstGeom prst="rect">
              <a:avLst/>
            </a:prstGeom>
            <a:solidFill>
              <a:srgbClr val="A6A6A6"/>
            </a:solidFill>
            <a:ln w="25400">
              <a:solidFill>
                <a:schemeClr val="tx1"/>
              </a:solidFill>
            </a:ln>
          </p:spPr>
          <p:txBody>
            <a:bodyPr wrap="none" rtlCol="0">
              <a:spAutoFit/>
            </a:bodyPr>
            <a:lstStyle/>
            <a:p>
              <a:r>
                <a:rPr lang="en-US" sz="2800" b="1" dirty="0">
                  <a:latin typeface="Arial" pitchFamily="34" charset="0"/>
                  <a:cs typeface="Arial" pitchFamily="34" charset="0"/>
                </a:rPr>
                <a:t>Oceanic crust</a:t>
              </a:r>
            </a:p>
          </p:txBody>
        </p:sp>
        <p:cxnSp>
          <p:nvCxnSpPr>
            <p:cNvPr id="54" name="Straight Arrow Connector 53"/>
            <p:cNvCxnSpPr>
              <a:stCxn id="52" idx="2"/>
            </p:cNvCxnSpPr>
            <p:nvPr/>
          </p:nvCxnSpPr>
          <p:spPr>
            <a:xfrm rot="16200000" flipH="1">
              <a:off x="1131090" y="1740690"/>
              <a:ext cx="1229382" cy="470841"/>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1000"/>
                                        <p:tgtEl>
                                          <p:spTgt spid="1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57"/>
                                        </p:tgtEl>
                                      </p:cBhvr>
                                    </p:animEffect>
                                    <p:set>
                                      <p:cBhvr>
                                        <p:cTn id="24" dur="1" fill="hold">
                                          <p:stCondLst>
                                            <p:cond delay="999"/>
                                          </p:stCondLst>
                                        </p:cTn>
                                        <p:tgtEl>
                                          <p:spTgt spid="57"/>
                                        </p:tgtEl>
                                        <p:attrNameLst>
                                          <p:attrName>style.visibility</p:attrName>
                                        </p:attrNameLst>
                                      </p:cBhvr>
                                      <p:to>
                                        <p:strVal val="hidden"/>
                                      </p:to>
                                    </p:set>
                                  </p:childTnLst>
                                </p:cTn>
                              </p:par>
                            </p:childTnLst>
                          </p:cTn>
                        </p:par>
                        <p:par>
                          <p:cTn id="25" fill="hold">
                            <p:stCondLst>
                              <p:cond delay="1000"/>
                            </p:stCondLst>
                            <p:childTnLst>
                              <p:par>
                                <p:cTn id="26" presetID="21" presetClass="entr" presetSubtype="4" repeatCount="200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4)">
                                      <p:cBhvr>
                                        <p:cTn id="28" dur="3000"/>
                                        <p:tgtEl>
                                          <p:spTgt spid="23"/>
                                        </p:tgtEl>
                                      </p:cBhvr>
                                    </p:animEffect>
                                  </p:childTnLst>
                                </p:cTn>
                              </p:par>
                              <p:par>
                                <p:cTn id="29" presetID="21" presetClass="entr" presetSubtype="8" repeatCount="200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8)">
                                      <p:cBhvr>
                                        <p:cTn id="31" dur="3000"/>
                                        <p:tgtEl>
                                          <p:spTgt spid="24"/>
                                        </p:tgtEl>
                                      </p:cBhvr>
                                    </p:animEffect>
                                  </p:childTnLst>
                                </p:cTn>
                              </p:par>
                              <p:par>
                                <p:cTn id="32" presetID="22" presetClass="entr" presetSubtype="4" fill="hold" grpId="0" nodeType="withEffect">
                                  <p:stCondLst>
                                    <p:cond delay="300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3000"/>
                                        <p:tgtEl>
                                          <p:spTgt spid="25"/>
                                        </p:tgtEl>
                                      </p:cBhvr>
                                    </p:animEffect>
                                  </p:childTnLst>
                                </p:cTn>
                              </p:par>
                              <p:par>
                                <p:cTn id="35" presetID="22" presetClass="entr" presetSubtype="4" fill="hold" grpId="0" nodeType="withEffect">
                                  <p:stCondLst>
                                    <p:cond delay="300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3000"/>
                                        <p:tgtEl>
                                          <p:spTgt spid="27"/>
                                        </p:tgtEl>
                                      </p:cBhvr>
                                    </p:animEffect>
                                  </p:childTnLst>
                                </p:cTn>
                              </p:par>
                              <p:par>
                                <p:cTn id="38" presetID="22" presetClass="entr" presetSubtype="4" fill="hold" grpId="0" nodeType="withEffect">
                                  <p:stCondLst>
                                    <p:cond delay="500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3000"/>
                                        <p:tgtEl>
                                          <p:spTgt spid="26"/>
                                        </p:tgtEl>
                                      </p:cBhvr>
                                    </p:animEffect>
                                  </p:childTnLst>
                                </p:cTn>
                              </p:par>
                              <p:par>
                                <p:cTn id="41" presetID="22" presetClass="entr" presetSubtype="4" fill="hold" grpId="0" nodeType="withEffect">
                                  <p:stCondLst>
                                    <p:cond delay="500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3000"/>
                                        <p:tgtEl>
                                          <p:spTgt spid="28"/>
                                        </p:tgtEl>
                                      </p:cBhvr>
                                    </p:animEffect>
                                  </p:childTnLst>
                                </p:cTn>
                              </p:par>
                              <p:par>
                                <p:cTn id="44" presetID="22" presetClass="exit" presetSubtype="2" fill="hold" grpId="0" nodeType="withEffect">
                                  <p:stCondLst>
                                    <p:cond delay="7000"/>
                                  </p:stCondLst>
                                  <p:childTnLst>
                                    <p:animEffect transition="out" filter="wipe(right)">
                                      <p:cBhvr>
                                        <p:cTn id="45" dur="3000"/>
                                        <p:tgtEl>
                                          <p:spTgt spid="20"/>
                                        </p:tgtEl>
                                      </p:cBhvr>
                                    </p:animEffect>
                                    <p:set>
                                      <p:cBhvr>
                                        <p:cTn id="46" dur="1" fill="hold">
                                          <p:stCondLst>
                                            <p:cond delay="2999"/>
                                          </p:stCondLst>
                                        </p:cTn>
                                        <p:tgtEl>
                                          <p:spTgt spid="20"/>
                                        </p:tgtEl>
                                        <p:attrNameLst>
                                          <p:attrName>style.visibility</p:attrName>
                                        </p:attrNameLst>
                                      </p:cBhvr>
                                      <p:to>
                                        <p:strVal val="hidden"/>
                                      </p:to>
                                    </p:set>
                                  </p:childTnLst>
                                </p:cTn>
                              </p:par>
                              <p:par>
                                <p:cTn id="47" presetID="22" presetClass="exit" presetSubtype="1" fill="hold" nodeType="withEffect">
                                  <p:stCondLst>
                                    <p:cond delay="9000"/>
                                  </p:stCondLst>
                                  <p:childTnLst>
                                    <p:animEffect transition="out" filter="wipe(up)">
                                      <p:cBhvr>
                                        <p:cTn id="48" dur="2000"/>
                                        <p:tgtEl>
                                          <p:spTgt spid="49"/>
                                        </p:tgtEl>
                                      </p:cBhvr>
                                    </p:animEffect>
                                    <p:set>
                                      <p:cBhvr>
                                        <p:cTn id="49" dur="1" fill="hold">
                                          <p:stCondLst>
                                            <p:cond delay="1999"/>
                                          </p:stCondLst>
                                        </p:cTn>
                                        <p:tgtEl>
                                          <p:spTgt spid="49"/>
                                        </p:tgtEl>
                                        <p:attrNameLst>
                                          <p:attrName>style.visibility</p:attrName>
                                        </p:attrNameLst>
                                      </p:cBhvr>
                                      <p:to>
                                        <p:strVal val="hidden"/>
                                      </p:to>
                                    </p:set>
                                  </p:childTnLst>
                                </p:cTn>
                              </p:par>
                              <p:par>
                                <p:cTn id="50" presetID="22" presetClass="exit" presetSubtype="8" fill="hold" grpId="0" nodeType="withEffect">
                                  <p:stCondLst>
                                    <p:cond delay="7000"/>
                                  </p:stCondLst>
                                  <p:childTnLst>
                                    <p:animEffect transition="out" filter="wipe(left)">
                                      <p:cBhvr>
                                        <p:cTn id="51" dur="3000"/>
                                        <p:tgtEl>
                                          <p:spTgt spid="19"/>
                                        </p:tgtEl>
                                      </p:cBhvr>
                                    </p:animEffect>
                                    <p:set>
                                      <p:cBhvr>
                                        <p:cTn id="52" dur="1" fill="hold">
                                          <p:stCondLst>
                                            <p:cond delay="2999"/>
                                          </p:stCondLst>
                                        </p:cTn>
                                        <p:tgtEl>
                                          <p:spTgt spid="19"/>
                                        </p:tgtEl>
                                        <p:attrNameLst>
                                          <p:attrName>style.visibility</p:attrName>
                                        </p:attrNameLst>
                                      </p:cBhvr>
                                      <p:to>
                                        <p:strVal val="hidden"/>
                                      </p:to>
                                    </p:set>
                                  </p:childTnLst>
                                </p:cTn>
                              </p:par>
                              <p:par>
                                <p:cTn id="53" presetID="10" presetClass="exit" presetSubtype="0" fill="hold" grpId="0" nodeType="withEffect">
                                  <p:stCondLst>
                                    <p:cond delay="7000"/>
                                  </p:stCondLst>
                                  <p:childTnLst>
                                    <p:animEffect transition="out" filter="fade">
                                      <p:cBhvr>
                                        <p:cTn id="54" dur="1000"/>
                                        <p:tgtEl>
                                          <p:spTgt spid="21"/>
                                        </p:tgtEl>
                                      </p:cBhvr>
                                    </p:animEffect>
                                    <p:set>
                                      <p:cBhvr>
                                        <p:cTn id="55" dur="1" fill="hold">
                                          <p:stCondLst>
                                            <p:cond delay="999"/>
                                          </p:stCondLst>
                                        </p:cTn>
                                        <p:tgtEl>
                                          <p:spTgt spid="21"/>
                                        </p:tgtEl>
                                        <p:attrNameLst>
                                          <p:attrName>style.visibility</p:attrName>
                                        </p:attrNameLst>
                                      </p:cBhvr>
                                      <p:to>
                                        <p:strVal val="hidden"/>
                                      </p:to>
                                    </p:set>
                                  </p:childTnLst>
                                </p:cTn>
                              </p:par>
                              <p:par>
                                <p:cTn id="56" presetID="10" presetClass="exit" presetSubtype="0" fill="hold" grpId="1" nodeType="withEffect">
                                  <p:stCondLst>
                                    <p:cond delay="5500"/>
                                  </p:stCondLst>
                                  <p:childTnLst>
                                    <p:animEffect transition="out" filter="fade">
                                      <p:cBhvr>
                                        <p:cTn id="57" dur="3000"/>
                                        <p:tgtEl>
                                          <p:spTgt spid="24"/>
                                        </p:tgtEl>
                                      </p:cBhvr>
                                    </p:animEffect>
                                    <p:set>
                                      <p:cBhvr>
                                        <p:cTn id="58" dur="1" fill="hold">
                                          <p:stCondLst>
                                            <p:cond delay="2999"/>
                                          </p:stCondLst>
                                        </p:cTn>
                                        <p:tgtEl>
                                          <p:spTgt spid="24"/>
                                        </p:tgtEl>
                                        <p:attrNameLst>
                                          <p:attrName>style.visibility</p:attrName>
                                        </p:attrNameLst>
                                      </p:cBhvr>
                                      <p:to>
                                        <p:strVal val="hidden"/>
                                      </p:to>
                                    </p:set>
                                  </p:childTnLst>
                                </p:cTn>
                              </p:par>
                              <p:par>
                                <p:cTn id="59" presetID="10" presetClass="exit" presetSubtype="0" fill="hold" grpId="1" nodeType="withEffect">
                                  <p:stCondLst>
                                    <p:cond delay="5500"/>
                                  </p:stCondLst>
                                  <p:childTnLst>
                                    <p:animEffect transition="out" filter="fade">
                                      <p:cBhvr>
                                        <p:cTn id="60" dur="3000"/>
                                        <p:tgtEl>
                                          <p:spTgt spid="23"/>
                                        </p:tgtEl>
                                      </p:cBhvr>
                                    </p:animEffect>
                                    <p:set>
                                      <p:cBhvr>
                                        <p:cTn id="61" dur="1" fill="hold">
                                          <p:stCondLst>
                                            <p:cond delay="2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23" grpId="0" animBg="1"/>
      <p:bldP spid="23" grpId="1" animBg="1"/>
      <p:bldP spid="24" grpId="0" animBg="1"/>
      <p:bldP spid="24" grpId="1" animBg="1"/>
      <p:bldP spid="25" grpId="0" animBg="1"/>
      <p:bldP spid="26" grpId="0" animBg="1"/>
      <p:bldP spid="27" grpId="0" animBg="1"/>
      <p:bldP spid="28"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p:nvPr/>
        </p:nvGrpSpPr>
        <p:grpSpPr>
          <a:xfrm>
            <a:off x="0" y="0"/>
            <a:ext cx="9483074" cy="6858000"/>
            <a:chOff x="0" y="0"/>
            <a:chExt cx="9483074" cy="6858000"/>
          </a:xfrm>
        </p:grpSpPr>
        <p:grpSp>
          <p:nvGrpSpPr>
            <p:cNvPr id="9" name="Group 8"/>
            <p:cNvGrpSpPr/>
            <p:nvPr/>
          </p:nvGrpSpPr>
          <p:grpSpPr>
            <a:xfrm>
              <a:off x="0" y="0"/>
              <a:ext cx="9483074" cy="6858000"/>
              <a:chOff x="0" y="0"/>
              <a:chExt cx="9483074" cy="6858000"/>
            </a:xfrm>
          </p:grpSpPr>
          <p:grpSp>
            <p:nvGrpSpPr>
              <p:cNvPr id="12"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3"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3"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3"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3505200" y="1676400"/>
            <a:ext cx="4419600" cy="1680865"/>
            <a:chOff x="3505200" y="1676400"/>
            <a:chExt cx="4419600" cy="1680865"/>
          </a:xfrm>
        </p:grpSpPr>
        <p:sp>
          <p:nvSpPr>
            <p:cNvPr id="29" name="TextBox 28"/>
            <p:cNvSpPr txBox="1"/>
            <p:nvPr/>
          </p:nvSpPr>
          <p:spPr>
            <a:xfrm>
              <a:off x="3505200" y="2895600"/>
              <a:ext cx="4419600" cy="461665"/>
            </a:xfrm>
            <a:prstGeom prst="rect">
              <a:avLst/>
            </a:prstGeom>
            <a:solidFill>
              <a:schemeClr val="bg1">
                <a:lumMod val="65000"/>
              </a:schemeClr>
            </a:solidFill>
            <a:ln w="25400">
              <a:solidFill>
                <a:schemeClr val="tx1"/>
              </a:solidFill>
            </a:ln>
          </p:spPr>
          <p:txBody>
            <a:bodyPr wrap="square" rtlCol="0">
              <a:spAutoFit/>
            </a:bodyPr>
            <a:lstStyle/>
            <a:p>
              <a:pPr algn="ctr"/>
              <a:r>
                <a:rPr lang="en-US" sz="2400" b="1" dirty="0">
                  <a:latin typeface="Arial" pitchFamily="34" charset="0"/>
                  <a:cs typeface="Arial" pitchFamily="34" charset="0"/>
                </a:rPr>
                <a:t>new Oceanic crust is formed</a:t>
              </a:r>
            </a:p>
          </p:txBody>
        </p:sp>
        <p:cxnSp>
          <p:nvCxnSpPr>
            <p:cNvPr id="32" name="Straight Arrow Connector 31"/>
            <p:cNvCxnSpPr>
              <a:stCxn id="29" idx="0"/>
            </p:cNvCxnSpPr>
            <p:nvPr/>
          </p:nvCxnSpPr>
          <p:spPr>
            <a:xfrm rot="5400000" flipH="1" flipV="1">
              <a:off x="5334000" y="2057400"/>
              <a:ext cx="1219200" cy="4572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0"/>
            </p:cNvCxnSpPr>
            <p:nvPr/>
          </p:nvCxnSpPr>
          <p:spPr>
            <a:xfrm rot="16200000" flipV="1">
              <a:off x="4838700" y="2019300"/>
              <a:ext cx="1219200" cy="5334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143000" y="3886201"/>
            <a:ext cx="7391400" cy="842664"/>
            <a:chOff x="1143000" y="3886201"/>
            <a:chExt cx="7391400" cy="842664"/>
          </a:xfrm>
        </p:grpSpPr>
        <p:sp>
          <p:nvSpPr>
            <p:cNvPr id="50" name="TextBox 49"/>
            <p:cNvSpPr txBox="1"/>
            <p:nvPr/>
          </p:nvSpPr>
          <p:spPr>
            <a:xfrm>
              <a:off x="2438400" y="4267200"/>
              <a:ext cx="6096000" cy="461665"/>
            </a:xfrm>
            <a:prstGeom prst="rect">
              <a:avLst/>
            </a:prstGeom>
            <a:solidFill>
              <a:srgbClr val="E36517"/>
            </a:solidFill>
            <a:ln w="25400">
              <a:solidFill>
                <a:schemeClr val="tx1"/>
              </a:solidFill>
            </a:ln>
          </p:spPr>
          <p:txBody>
            <a:bodyPr wrap="square" rtlCol="0">
              <a:spAutoFit/>
            </a:bodyPr>
            <a:lstStyle/>
            <a:p>
              <a:pPr algn="ctr"/>
              <a:r>
                <a:rPr lang="en-US" sz="2400" b="1" dirty="0">
                  <a:latin typeface="Arial" pitchFamily="34" charset="0"/>
                  <a:cs typeface="Arial" pitchFamily="34" charset="0"/>
                </a:rPr>
                <a:t>old Oceanic crust is destroyed (melted)</a:t>
              </a:r>
            </a:p>
          </p:txBody>
        </p:sp>
        <p:cxnSp>
          <p:nvCxnSpPr>
            <p:cNvPr id="51" name="Straight Arrow Connector 50"/>
            <p:cNvCxnSpPr>
              <a:stCxn id="50" idx="1"/>
            </p:cNvCxnSpPr>
            <p:nvPr/>
          </p:nvCxnSpPr>
          <p:spPr>
            <a:xfrm rot="10800000">
              <a:off x="1143000" y="3886201"/>
              <a:ext cx="1295400" cy="611833"/>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0" y="0"/>
            <a:ext cx="9144000" cy="1077218"/>
          </a:xfrm>
          <a:prstGeom prst="rect">
            <a:avLst/>
          </a:prstGeom>
          <a:solidFill>
            <a:schemeClr val="bg1"/>
          </a:solidFill>
        </p:spPr>
        <p:txBody>
          <a:bodyPr wrap="square" rtlCol="0">
            <a:spAutoFit/>
          </a:bodyPr>
          <a:lstStyle/>
          <a:p>
            <a:pPr algn="ctr"/>
            <a:r>
              <a:rPr lang="en-US" sz="3200" b="1" dirty="0">
                <a:cs typeface="Arial" pitchFamily="34" charset="0"/>
              </a:rPr>
              <a:t>new Oceanic crust is constantly formed by molten</a:t>
            </a:r>
          </a:p>
          <a:p>
            <a:pPr algn="ctr"/>
            <a:r>
              <a:rPr lang="en-US" sz="3200" b="1" dirty="0">
                <a:cs typeface="Arial" pitchFamily="34" charset="0"/>
              </a:rPr>
              <a:t>rock extruded in deep oceans along </a:t>
            </a:r>
            <a:r>
              <a:rPr lang="en-US" sz="3200" b="1" u="sng" dirty="0">
                <a:solidFill>
                  <a:srgbClr val="FFC000"/>
                </a:solidFill>
                <a:effectLst>
                  <a:outerShdw dist="50800" dir="2400000" algn="ctr" rotWithShape="0">
                    <a:schemeClr val="tx1"/>
                  </a:outerShdw>
                </a:effectLst>
                <a:cs typeface="Arial" pitchFamily="34" charset="0"/>
              </a:rPr>
              <a:t>oceanic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22" presetClass="exit" presetSubtype="4" fill="hold" grpId="0" nodeType="withEffect">
                                  <p:stCondLst>
                                    <p:cond delay="500"/>
                                  </p:stCondLst>
                                  <p:childTnLst>
                                    <p:animEffect transition="out" filter="wipe(down)">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22" presetClass="exit" presetSubtype="4" fill="hold" grpId="0" nodeType="withEffect">
                                  <p:stCondLst>
                                    <p:cond delay="500"/>
                                  </p:stCondLst>
                                  <p:childTnLst>
                                    <p:animEffect transition="out" filter="wipe(down)">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22" presetClass="entr" presetSubtype="4" fill="hold" nodeType="withEffect">
                                  <p:stCondLst>
                                    <p:cond delay="50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10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0" nodeType="clickEffect">
                                  <p:stCondLst>
                                    <p:cond delay="0"/>
                                  </p:stCondLst>
                                  <p:childTnLst>
                                    <p:animEffect transition="out" filter="wipe(up)">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right)">
                                      <p:cBhvr>
                                        <p:cTn id="29" dur="10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1" fill="hold" grpId="0" nodeType="clickEffect">
                                  <p:stCondLst>
                                    <p:cond delay="0"/>
                                  </p:stCondLst>
                                  <p:childTnLst>
                                    <p:animEffect transition="out" filter="wipe(up)">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49"/>
                                        </p:tgtEl>
                                      </p:cBhvr>
                                    </p:animEffect>
                                    <p:set>
                                      <p:cBhvr>
                                        <p:cTn id="39" dur="1" fill="hold">
                                          <p:stCondLst>
                                            <p:cond delay="999"/>
                                          </p:stCondLst>
                                        </p:cTn>
                                        <p:tgtEl>
                                          <p:spTgt spid="4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55"/>
                                        </p:tgtEl>
                                      </p:cBhvr>
                                    </p:animEffect>
                                    <p:set>
                                      <p:cBhvr>
                                        <p:cTn id="42" dur="1" fill="hold">
                                          <p:stCondLst>
                                            <p:cond delay="999"/>
                                          </p:stCondLst>
                                        </p:cTn>
                                        <p:tgtEl>
                                          <p:spTgt spid="55"/>
                                        </p:tgtEl>
                                        <p:attrNameLst>
                                          <p:attrName>style.visibility</p:attrName>
                                        </p:attrNameLst>
                                      </p:cBhvr>
                                      <p:to>
                                        <p:strVal val="hidden"/>
                                      </p:to>
                                    </p:set>
                                  </p:childTnLst>
                                </p:cTn>
                              </p:par>
                              <p:par>
                                <p:cTn id="43" presetID="10" presetClass="entr"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56">
                                            <p:bg/>
                                          </p:spTgt>
                                        </p:tgtEl>
                                        <p:attrNameLst>
                                          <p:attrName>style.visibility</p:attrName>
                                        </p:attrNameLst>
                                      </p:cBhvr>
                                      <p:to>
                                        <p:strVal val="visible"/>
                                      </p:to>
                                    </p:set>
                                    <p:animEffect transition="in" filter="fade">
                                      <p:cBhvr>
                                        <p:cTn id="52" dur="1000"/>
                                        <p:tgtEl>
                                          <p:spTgt spid="56">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56">
                                            <p:txEl>
                                              <p:pRg st="0" end="0"/>
                                            </p:txEl>
                                          </p:spTgt>
                                        </p:tgtEl>
                                        <p:attrNameLst>
                                          <p:attrName>style.visibility</p:attrName>
                                        </p:attrNameLst>
                                      </p:cBhvr>
                                      <p:to>
                                        <p:strVal val="visible"/>
                                      </p:to>
                                    </p:set>
                                    <p:animEffect transition="in" filter="wipe(left)">
                                      <p:cBhvr>
                                        <p:cTn id="55" dur="1000"/>
                                        <p:tgtEl>
                                          <p:spTgt spid="56">
                                            <p:txEl>
                                              <p:pRg st="0" end="0"/>
                                            </p:txEl>
                                          </p:spTgt>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56">
                                            <p:txEl>
                                              <p:pRg st="1" end="1"/>
                                            </p:txEl>
                                          </p:spTgt>
                                        </p:tgtEl>
                                        <p:attrNameLst>
                                          <p:attrName>style.visibility</p:attrName>
                                        </p:attrNameLst>
                                      </p:cBhvr>
                                      <p:to>
                                        <p:strVal val="visible"/>
                                      </p:to>
                                    </p:set>
                                    <p:animEffect transition="in" filter="wipe(left)">
                                      <p:cBhvr>
                                        <p:cTn id="59" dur="10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25" grpId="0" animBg="1"/>
      <p:bldP spid="26" grpId="0" animBg="1"/>
      <p:bldP spid="27" grpId="0" animBg="1"/>
      <p:bldP spid="28" grpId="0" animBg="1"/>
      <p:bldP spid="56"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ABF452F-2374-2EB3-E26C-76DE9C70AE91}"/>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0" y="-24064"/>
            <a:ext cx="9483074" cy="6882064"/>
            <a:chOff x="0" y="-24064"/>
            <a:chExt cx="9483074" cy="6882064"/>
          </a:xfrm>
        </p:grpSpPr>
        <p:grpSp>
          <p:nvGrpSpPr>
            <p:cNvPr id="2" name="Group 12"/>
            <p:cNvGrpSpPr/>
            <p:nvPr/>
          </p:nvGrpSpPr>
          <p:grpSpPr>
            <a:xfrm>
              <a:off x="0" y="0"/>
              <a:ext cx="9483074" cy="6858000"/>
              <a:chOff x="0" y="0"/>
              <a:chExt cx="9483074" cy="6858000"/>
            </a:xfrm>
          </p:grpSpPr>
          <p:grpSp>
            <p:nvGrpSpPr>
              <p:cNvPr id="3" name="Group 8"/>
              <p:cNvGrpSpPr/>
              <p:nvPr/>
            </p:nvGrpSpPr>
            <p:grpSpPr>
              <a:xfrm>
                <a:off x="0" y="0"/>
                <a:ext cx="9483074" cy="6858000"/>
                <a:chOff x="0" y="0"/>
                <a:chExt cx="9483074" cy="6858000"/>
              </a:xfrm>
            </p:grpSpPr>
            <p:grpSp>
              <p:nvGrpSpPr>
                <p:cNvPr id="6" name="Group 5"/>
                <p:cNvGrpSpPr/>
                <p:nvPr/>
              </p:nvGrpSpPr>
              <p:grpSpPr>
                <a:xfrm>
                  <a:off x="0" y="0"/>
                  <a:ext cx="9208958" cy="6858000"/>
                  <a:chOff x="0" y="0"/>
                  <a:chExt cx="9208958" cy="6858000"/>
                </a:xfrm>
              </p:grpSpPr>
              <p:pic>
                <p:nvPicPr>
                  <p:cNvPr id="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4"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5" name="TextBox 4"/>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sp>
          <p:nvSpPr>
            <p:cNvPr id="13" name="Freeform 1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0" y="5411450"/>
            <a:ext cx="9144000" cy="1446550"/>
          </a:xfrm>
          <a:prstGeom prst="rect">
            <a:avLst/>
          </a:prstGeom>
          <a:solidFill>
            <a:schemeClr val="bg1"/>
          </a:solidFill>
        </p:spPr>
        <p:txBody>
          <a:bodyPr wrap="square" rtlCol="0">
            <a:spAutoFit/>
          </a:bodyPr>
          <a:lstStyle/>
          <a:p>
            <a:pPr algn="ctr"/>
            <a:r>
              <a:rPr lang="en-US" sz="4400" b="1" spc="-150" dirty="0">
                <a:latin typeface="Tempus Sans ITC" pitchFamily="82" charset="0"/>
              </a:rPr>
              <a:t>What happens when mantle convection</a:t>
            </a:r>
          </a:p>
          <a:p>
            <a:pPr algn="ctr"/>
            <a:r>
              <a:rPr lang="en-US" sz="4400" b="1" spc="-150" dirty="0">
                <a:latin typeface="Tempus Sans ITC" pitchFamily="82" charset="0"/>
              </a:rPr>
              <a:t>cells are below </a:t>
            </a:r>
            <a:r>
              <a:rPr lang="en-US" sz="4400" b="1" u="sng" spc="-150" dirty="0">
                <a:latin typeface="Tempus Sans ITC" pitchFamily="82" charset="0"/>
              </a:rPr>
              <a:t>Continental </a:t>
            </a:r>
            <a:r>
              <a:rPr lang="en-US" sz="4400" b="1" spc="-150" dirty="0">
                <a:latin typeface="Tempus Sans ITC" pitchFamily="82" charset="0"/>
              </a:rPr>
              <a:t>crust?</a:t>
            </a:r>
          </a:p>
        </p:txBody>
      </p:sp>
      <p:sp>
        <p:nvSpPr>
          <p:cNvPr id="19" name="TextBox 18"/>
          <p:cNvSpPr txBox="1"/>
          <p:nvPr/>
        </p:nvSpPr>
        <p:spPr>
          <a:xfrm>
            <a:off x="1143000" y="1905000"/>
            <a:ext cx="194976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DEEP OCEAN </a:t>
            </a:r>
          </a:p>
        </p:txBody>
      </p:sp>
      <p:sp>
        <p:nvSpPr>
          <p:cNvPr id="28" name="Freeform 27"/>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648200" y="1143000"/>
            <a:ext cx="19812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87376" y="1134880"/>
            <a:ext cx="9468786" cy="3339684"/>
            <a:chOff x="-187376" y="1134880"/>
            <a:chExt cx="9468786" cy="3339684"/>
          </a:xfrm>
        </p:grpSpPr>
        <p:pic>
          <p:nvPicPr>
            <p:cNvPr id="24"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25" name="Freeform 24"/>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7" name="Picture 2" descr="File:Mid-ocean ridge topography.gif"/>
          <p:cNvPicPr>
            <a:picLocks noChangeAspect="1" noChangeArrowheads="1" noCrop="1"/>
          </p:cNvPicPr>
          <p:nvPr/>
        </p:nvPicPr>
        <p:blipFill>
          <a:blip r:embed="rId4" cstate="print"/>
          <a:srcRect/>
          <a:stretch>
            <a:fillRect/>
          </a:stretch>
        </p:blipFill>
        <p:spPr bwMode="auto">
          <a:xfrm>
            <a:off x="-43070" y="1828800"/>
            <a:ext cx="9187070" cy="3581400"/>
          </a:xfrm>
          <a:prstGeom prst="rect">
            <a:avLst/>
          </a:prstGeom>
          <a:noFill/>
        </p:spPr>
      </p:pic>
      <p:sp>
        <p:nvSpPr>
          <p:cNvPr id="20" name="Down Arrow 19"/>
          <p:cNvSpPr/>
          <p:nvPr/>
        </p:nvSpPr>
        <p:spPr>
          <a:xfrm rot="2603336">
            <a:off x="5590136" y="546728"/>
            <a:ext cx="416003" cy="2562303"/>
          </a:xfrm>
          <a:prstGeom prst="downArrow">
            <a:avLst>
              <a:gd name="adj1" fmla="val 50000"/>
              <a:gd name="adj2" fmla="val 9744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0"/>
            <a:ext cx="9144000" cy="1077218"/>
          </a:xfrm>
          <a:prstGeom prst="rect">
            <a:avLst/>
          </a:prstGeom>
          <a:solidFill>
            <a:schemeClr val="bg1"/>
          </a:solidFill>
        </p:spPr>
        <p:txBody>
          <a:bodyPr wrap="square" rtlCol="0">
            <a:spAutoFit/>
          </a:bodyPr>
          <a:lstStyle/>
          <a:p>
            <a:pPr algn="ctr"/>
            <a:r>
              <a:rPr lang="en-US" sz="3200" b="1" dirty="0">
                <a:cs typeface="Arial" pitchFamily="34" charset="0"/>
              </a:rPr>
              <a:t>new Oceanic crust is constantly formed by molten</a:t>
            </a:r>
          </a:p>
          <a:p>
            <a:pPr algn="ctr"/>
            <a:r>
              <a:rPr lang="en-US" sz="3200" b="1" dirty="0">
                <a:cs typeface="Arial" pitchFamily="34" charset="0"/>
              </a:rPr>
              <a:t>rock extruded in deep oceans along </a:t>
            </a:r>
            <a:r>
              <a:rPr lang="en-US" sz="3200" b="1" u="sng" dirty="0">
                <a:solidFill>
                  <a:srgbClr val="FFC000"/>
                </a:solidFill>
                <a:effectLst>
                  <a:outerShdw dist="50800" dir="2400000" algn="ctr" rotWithShape="0">
                    <a:schemeClr val="tx1"/>
                  </a:outerShdw>
                </a:effectLst>
                <a:cs typeface="Arial" pitchFamily="34" charset="0"/>
              </a:rPr>
              <a:t>oceanic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bg/>
                                          </p:spTgt>
                                        </p:tgtEl>
                                        <p:attrNameLst>
                                          <p:attrName>style.visibility</p:attrName>
                                        </p:attrNameLst>
                                      </p:cBhvr>
                                      <p:to>
                                        <p:strVal val="visible"/>
                                      </p:to>
                                    </p:set>
                                    <p:animEffect transition="in" filter="wipe(left)">
                                      <p:cBhvr>
                                        <p:cTn id="34" dur="1000"/>
                                        <p:tgtEl>
                                          <p:spTgt spid="21">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wipe(left)">
                                      <p:cBhvr>
                                        <p:cTn id="37" dur="1000"/>
                                        <p:tgtEl>
                                          <p:spTgt spid="21">
                                            <p:txEl>
                                              <p:pRg st="0" end="0"/>
                                            </p:tx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animEffect transition="in" filter="wipe(left)">
                                      <p:cBhvr>
                                        <p:cTn id="41" dur="1000"/>
                                        <p:tgtEl>
                                          <p:spTgt spid="2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17"/>
                                        </p:tgtEl>
                                      </p:cBhvr>
                                    </p:animEffect>
                                    <p:set>
                                      <p:cBhvr>
                                        <p:cTn id="46" dur="1" fill="hold">
                                          <p:stCondLst>
                                            <p:cond delay="999"/>
                                          </p:stCondLst>
                                        </p:cTn>
                                        <p:tgtEl>
                                          <p:spTgt spid="17"/>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21">
                                            <p:txEl>
                                              <p:pRg st="0" end="0"/>
                                            </p:txEl>
                                          </p:spTgt>
                                        </p:tgtEl>
                                      </p:cBhvr>
                                    </p:animEffect>
                                    <p:set>
                                      <p:cBhvr>
                                        <p:cTn id="58" dur="1" fill="hold">
                                          <p:stCondLst>
                                            <p:cond delay="999"/>
                                          </p:stCondLst>
                                        </p:cTn>
                                        <p:tgtEl>
                                          <p:spTgt spid="21">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21">
                                            <p:txEl>
                                              <p:pRg st="1" end="1"/>
                                            </p:txEl>
                                          </p:spTgt>
                                        </p:tgtEl>
                                      </p:cBhvr>
                                    </p:animEffect>
                                    <p:set>
                                      <p:cBhvr>
                                        <p:cTn id="61" dur="1" fill="hold">
                                          <p:stCondLst>
                                            <p:cond delay="999"/>
                                          </p:stCondLst>
                                        </p:cTn>
                                        <p:tgtEl>
                                          <p:spTgt spid="21">
                                            <p:txEl>
                                              <p:pRg st="1" end="1"/>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21">
                                            <p:bg/>
                                          </p:spTgt>
                                        </p:tgtEl>
                                      </p:cBhvr>
                                    </p:animEffect>
                                    <p:set>
                                      <p:cBhvr>
                                        <p:cTn id="64" dur="1" fill="hold">
                                          <p:stCondLst>
                                            <p:cond delay="999"/>
                                          </p:stCondLst>
                                        </p:cTn>
                                        <p:tgtEl>
                                          <p:spTgt spid="21">
                                            <p:bg/>
                                          </p:spTgt>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allAtOnce" animBg="1"/>
      <p:bldP spid="21" grpId="1" build="allAtOnce" animBg="1"/>
      <p:bldP spid="19" grpId="0"/>
      <p:bldP spid="19" grpId="1"/>
      <p:bldP spid="28" grpId="0" animBg="1"/>
      <p:bldP spid="16" grpId="0" animBg="1"/>
      <p:bldP spid="16" grpId="1" animBg="1"/>
      <p:bldP spid="20" grpId="0" animBg="1"/>
      <p:bldP spid="20" grpId="1"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p:nvPr/>
        </p:nvGrpSpPr>
        <p:grpSpPr>
          <a:xfrm>
            <a:off x="0" y="0"/>
            <a:ext cx="9483074" cy="6858000"/>
            <a:chOff x="0" y="0"/>
            <a:chExt cx="9483074" cy="6858000"/>
          </a:xfrm>
        </p:grpSpPr>
        <p:grpSp>
          <p:nvGrpSpPr>
            <p:cNvPr id="9" name="Group 8"/>
            <p:cNvGrpSpPr/>
            <p:nvPr/>
          </p:nvGrpSpPr>
          <p:grpSpPr>
            <a:xfrm>
              <a:off x="0" y="0"/>
              <a:ext cx="9483074" cy="6858000"/>
              <a:chOff x="0" y="0"/>
              <a:chExt cx="9483074" cy="6858000"/>
            </a:xfrm>
          </p:grpSpPr>
          <p:grpSp>
            <p:nvGrpSpPr>
              <p:cNvPr id="12"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46" name="Oval 45"/>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48"/>
          <p:cNvGrpSpPr/>
          <p:nvPr/>
        </p:nvGrpSpPr>
        <p:grpSpPr>
          <a:xfrm>
            <a:off x="2819400" y="2057400"/>
            <a:ext cx="6019800" cy="1742420"/>
            <a:chOff x="3276600" y="1676400"/>
            <a:chExt cx="5105400" cy="1742420"/>
          </a:xfrm>
          <a:blipFill>
            <a:blip r:embed="rId3"/>
            <a:tile tx="0" ty="0" sx="100000" sy="100000" flip="none" algn="tl"/>
          </a:blipFill>
        </p:grpSpPr>
        <p:sp>
          <p:nvSpPr>
            <p:cNvPr id="29" name="TextBox 28"/>
            <p:cNvSpPr txBox="1"/>
            <p:nvPr/>
          </p:nvSpPr>
          <p:spPr>
            <a:xfrm>
              <a:off x="3276600" y="2895600"/>
              <a:ext cx="5105400" cy="523220"/>
            </a:xfrm>
            <a:prstGeom prst="rect">
              <a:avLst/>
            </a:prstGeom>
            <a:solidFill>
              <a:schemeClr val="tx1"/>
            </a:solidFill>
            <a:ln w="25400">
              <a:solidFill>
                <a:schemeClr val="tx1"/>
              </a:solidFill>
            </a:ln>
          </p:spPr>
          <p:txBody>
            <a:bodyPr wrap="square" rtlCol="0">
              <a:spAutoFit/>
            </a:bodyPr>
            <a:lstStyle/>
            <a:p>
              <a:pPr algn="ctr"/>
              <a:r>
                <a:rPr lang="en-US" sz="2800" b="1" dirty="0">
                  <a:solidFill>
                    <a:schemeClr val="bg1"/>
                  </a:solidFill>
                  <a:latin typeface="Arial" pitchFamily="34" charset="0"/>
                  <a:cs typeface="Arial" pitchFamily="34" charset="0"/>
                </a:rPr>
                <a:t>heat convection UPLIFTS crust</a:t>
              </a:r>
            </a:p>
          </p:txBody>
        </p:sp>
        <p:cxnSp>
          <p:nvCxnSpPr>
            <p:cNvPr id="32" name="Straight Arrow Connector 31"/>
            <p:cNvCxnSpPr>
              <a:stCxn id="29" idx="0"/>
            </p:cNvCxnSpPr>
            <p:nvPr/>
          </p:nvCxnSpPr>
          <p:spPr>
            <a:xfrm rot="5400000" flipH="1" flipV="1">
              <a:off x="5238750" y="2266950"/>
              <a:ext cx="1219200" cy="38100"/>
            </a:xfrm>
            <a:prstGeom prst="straightConnector1">
              <a:avLst/>
            </a:prstGeom>
            <a:grpFill/>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2819400" y="3810000"/>
            <a:ext cx="6019800" cy="523220"/>
          </a:xfrm>
          <a:prstGeom prst="rect">
            <a:avLst/>
          </a:prstGeom>
          <a:solidFill>
            <a:schemeClr val="tx1"/>
          </a:solidFill>
          <a:ln w="25400">
            <a:solidFill>
              <a:schemeClr val="tx1"/>
            </a:solidFill>
          </a:ln>
        </p:spPr>
        <p:txBody>
          <a:bodyPr wrap="square" rtlCol="0">
            <a:spAutoFit/>
          </a:bodyPr>
          <a:lstStyle/>
          <a:p>
            <a:pPr algn="ctr"/>
            <a:r>
              <a:rPr lang="en-US" sz="2800" b="1" dirty="0">
                <a:solidFill>
                  <a:schemeClr val="bg1"/>
                </a:solidFill>
                <a:latin typeface="Arial" pitchFamily="34" charset="0"/>
                <a:cs typeface="Arial" pitchFamily="34" charset="0"/>
              </a:rPr>
              <a:t>crust begins to RIFT (pull apart)</a:t>
            </a:r>
          </a:p>
        </p:txBody>
      </p:sp>
      <p:sp>
        <p:nvSpPr>
          <p:cNvPr id="52" name="Freeform 51"/>
          <p:cNvSpPr/>
          <p:nvPr/>
        </p:nvSpPr>
        <p:spPr>
          <a:xfrm>
            <a:off x="1728865" y="685798"/>
            <a:ext cx="6688736" cy="1400332"/>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737578 h 3524562"/>
              <a:gd name="connsiteX1" fmla="*/ 801973 w 9468786"/>
              <a:gd name="connsiteY1" fmla="*/ 1973080 h 3524562"/>
              <a:gd name="connsiteX2" fmla="*/ 1761343 w 9468786"/>
              <a:gd name="connsiteY2" fmla="*/ 1193591 h 3524562"/>
              <a:gd name="connsiteX3" fmla="*/ 2780674 w 9468786"/>
              <a:gd name="connsiteY3" fmla="*/ 653946 h 3524562"/>
              <a:gd name="connsiteX4" fmla="*/ 3545173 w 9468786"/>
              <a:gd name="connsiteY4" fmla="*/ 504044 h 3524562"/>
              <a:gd name="connsiteX5" fmla="*/ 3889946 w 9468786"/>
              <a:gd name="connsiteY5" fmla="*/ 339152 h 3524562"/>
              <a:gd name="connsiteX6" fmla="*/ 4339651 w 9468786"/>
              <a:gd name="connsiteY6" fmla="*/ 249211 h 3524562"/>
              <a:gd name="connsiteX7" fmla="*/ 4939258 w 9468786"/>
              <a:gd name="connsiteY7" fmla="*/ 5621 h 3524562"/>
              <a:gd name="connsiteX8" fmla="*/ 5703756 w 9468786"/>
              <a:gd name="connsiteY8" fmla="*/ 282939 h 3524562"/>
              <a:gd name="connsiteX9" fmla="*/ 6408294 w 9468786"/>
              <a:gd name="connsiteY9" fmla="*/ 189250 h 3524562"/>
              <a:gd name="connsiteX10" fmla="*/ 7772399 w 9468786"/>
              <a:gd name="connsiteY10" fmla="*/ 309172 h 3524562"/>
              <a:gd name="connsiteX11" fmla="*/ 8731769 w 9468786"/>
              <a:gd name="connsiteY11" fmla="*/ 638955 h 3524562"/>
              <a:gd name="connsiteX12" fmla="*/ 9331376 w 9468786"/>
              <a:gd name="connsiteY12" fmla="*/ 833828 h 3524562"/>
              <a:gd name="connsiteX13" fmla="*/ 9361356 w 9468786"/>
              <a:gd name="connsiteY13" fmla="*/ 1493395 h 3524562"/>
              <a:gd name="connsiteX14" fmla="*/ 8686799 w 9468786"/>
              <a:gd name="connsiteY14" fmla="*/ 1193591 h 3524562"/>
              <a:gd name="connsiteX15" fmla="*/ 7517566 w 9468786"/>
              <a:gd name="connsiteY15" fmla="*/ 803847 h 3524562"/>
              <a:gd name="connsiteX16" fmla="*/ 6213422 w 9468786"/>
              <a:gd name="connsiteY16" fmla="*/ 683926 h 3524562"/>
              <a:gd name="connsiteX17" fmla="*/ 5628806 w 9468786"/>
              <a:gd name="connsiteY17" fmla="*/ 698916 h 3524562"/>
              <a:gd name="connsiteX18" fmla="*/ 4219730 w 9468786"/>
              <a:gd name="connsiteY18" fmla="*/ 863808 h 3524562"/>
              <a:gd name="connsiteX19" fmla="*/ 3245369 w 9468786"/>
              <a:gd name="connsiteY19" fmla="*/ 1178601 h 3524562"/>
              <a:gd name="connsiteX20" fmla="*/ 2435901 w 9468786"/>
              <a:gd name="connsiteY20" fmla="*/ 1568346 h 3524562"/>
              <a:gd name="connsiteX21" fmla="*/ 1671402 w 9468786"/>
              <a:gd name="connsiteY21" fmla="*/ 2033041 h 3524562"/>
              <a:gd name="connsiteX22" fmla="*/ 1056806 w 9468786"/>
              <a:gd name="connsiteY22" fmla="*/ 2542706 h 3524562"/>
              <a:gd name="connsiteX23" fmla="*/ 412228 w 9468786"/>
              <a:gd name="connsiteY23" fmla="*/ 3217264 h 3524562"/>
              <a:gd name="connsiteX24" fmla="*/ 52465 w 9468786"/>
              <a:gd name="connsiteY24" fmla="*/ 3457106 h 3524562"/>
              <a:gd name="connsiteX25" fmla="*/ 97435 w 9468786"/>
              <a:gd name="connsiteY25" fmla="*/ 2812529 h 3524562"/>
              <a:gd name="connsiteX26" fmla="*/ 217356 w 9468786"/>
              <a:gd name="connsiteY26" fmla="*/ 2737578 h 3524562"/>
              <a:gd name="connsiteX0" fmla="*/ 217356 w 9468786"/>
              <a:gd name="connsiteY0" fmla="*/ 2948690 h 3735674"/>
              <a:gd name="connsiteX1" fmla="*/ 801973 w 9468786"/>
              <a:gd name="connsiteY1" fmla="*/ 2184192 h 3735674"/>
              <a:gd name="connsiteX2" fmla="*/ 1761343 w 9468786"/>
              <a:gd name="connsiteY2" fmla="*/ 1404703 h 3735674"/>
              <a:gd name="connsiteX3" fmla="*/ 2780674 w 9468786"/>
              <a:gd name="connsiteY3" fmla="*/ 865058 h 3735674"/>
              <a:gd name="connsiteX4" fmla="*/ 3545173 w 9468786"/>
              <a:gd name="connsiteY4" fmla="*/ 715156 h 3735674"/>
              <a:gd name="connsiteX5" fmla="*/ 3889946 w 9468786"/>
              <a:gd name="connsiteY5" fmla="*/ 550264 h 3735674"/>
              <a:gd name="connsiteX6" fmla="*/ 4339651 w 9468786"/>
              <a:gd name="connsiteY6" fmla="*/ 460323 h 3735674"/>
              <a:gd name="connsiteX7" fmla="*/ 4939258 w 9468786"/>
              <a:gd name="connsiteY7" fmla="*/ 216733 h 3735674"/>
              <a:gd name="connsiteX8" fmla="*/ 5703756 w 9468786"/>
              <a:gd name="connsiteY8" fmla="*/ 494051 h 3735674"/>
              <a:gd name="connsiteX9" fmla="*/ 5731238 w 9468786"/>
              <a:gd name="connsiteY9" fmla="*/ 15615 h 3735674"/>
              <a:gd name="connsiteX10" fmla="*/ 6408294 w 9468786"/>
              <a:gd name="connsiteY10" fmla="*/ 400362 h 3735674"/>
              <a:gd name="connsiteX11" fmla="*/ 7772399 w 9468786"/>
              <a:gd name="connsiteY11" fmla="*/ 520284 h 3735674"/>
              <a:gd name="connsiteX12" fmla="*/ 8731769 w 9468786"/>
              <a:gd name="connsiteY12" fmla="*/ 850067 h 3735674"/>
              <a:gd name="connsiteX13" fmla="*/ 9331376 w 9468786"/>
              <a:gd name="connsiteY13" fmla="*/ 1044940 h 3735674"/>
              <a:gd name="connsiteX14" fmla="*/ 9361356 w 9468786"/>
              <a:gd name="connsiteY14" fmla="*/ 1704507 h 3735674"/>
              <a:gd name="connsiteX15" fmla="*/ 8686799 w 9468786"/>
              <a:gd name="connsiteY15" fmla="*/ 1404703 h 3735674"/>
              <a:gd name="connsiteX16" fmla="*/ 7517566 w 9468786"/>
              <a:gd name="connsiteY16" fmla="*/ 1014959 h 3735674"/>
              <a:gd name="connsiteX17" fmla="*/ 6213422 w 9468786"/>
              <a:gd name="connsiteY17" fmla="*/ 895038 h 3735674"/>
              <a:gd name="connsiteX18" fmla="*/ 5628806 w 9468786"/>
              <a:gd name="connsiteY18" fmla="*/ 910028 h 3735674"/>
              <a:gd name="connsiteX19" fmla="*/ 4219730 w 9468786"/>
              <a:gd name="connsiteY19" fmla="*/ 1074920 h 3735674"/>
              <a:gd name="connsiteX20" fmla="*/ 3245369 w 9468786"/>
              <a:gd name="connsiteY20" fmla="*/ 1389713 h 3735674"/>
              <a:gd name="connsiteX21" fmla="*/ 2435901 w 9468786"/>
              <a:gd name="connsiteY21" fmla="*/ 1779458 h 3735674"/>
              <a:gd name="connsiteX22" fmla="*/ 1671402 w 9468786"/>
              <a:gd name="connsiteY22" fmla="*/ 2244153 h 3735674"/>
              <a:gd name="connsiteX23" fmla="*/ 1056806 w 9468786"/>
              <a:gd name="connsiteY23" fmla="*/ 2753818 h 3735674"/>
              <a:gd name="connsiteX24" fmla="*/ 412228 w 9468786"/>
              <a:gd name="connsiteY24" fmla="*/ 3428376 h 3735674"/>
              <a:gd name="connsiteX25" fmla="*/ 52465 w 9468786"/>
              <a:gd name="connsiteY25" fmla="*/ 3668218 h 3735674"/>
              <a:gd name="connsiteX26" fmla="*/ 97435 w 9468786"/>
              <a:gd name="connsiteY26" fmla="*/ 3023641 h 3735674"/>
              <a:gd name="connsiteX27" fmla="*/ 217356 w 9468786"/>
              <a:gd name="connsiteY27" fmla="*/ 2948690 h 3735674"/>
              <a:gd name="connsiteX0" fmla="*/ 217356 w 9468786"/>
              <a:gd name="connsiteY0" fmla="*/ 2963680 h 3750664"/>
              <a:gd name="connsiteX1" fmla="*/ 801973 w 9468786"/>
              <a:gd name="connsiteY1" fmla="*/ 2199182 h 3750664"/>
              <a:gd name="connsiteX2" fmla="*/ 1761343 w 9468786"/>
              <a:gd name="connsiteY2" fmla="*/ 1419693 h 3750664"/>
              <a:gd name="connsiteX3" fmla="*/ 2780674 w 9468786"/>
              <a:gd name="connsiteY3" fmla="*/ 880048 h 3750664"/>
              <a:gd name="connsiteX4" fmla="*/ 3545173 w 9468786"/>
              <a:gd name="connsiteY4" fmla="*/ 730146 h 3750664"/>
              <a:gd name="connsiteX5" fmla="*/ 3889946 w 9468786"/>
              <a:gd name="connsiteY5" fmla="*/ 565254 h 3750664"/>
              <a:gd name="connsiteX6" fmla="*/ 4339651 w 9468786"/>
              <a:gd name="connsiteY6" fmla="*/ 475313 h 3750664"/>
              <a:gd name="connsiteX7" fmla="*/ 4939258 w 9468786"/>
              <a:gd name="connsiteY7" fmla="*/ 231723 h 3750664"/>
              <a:gd name="connsiteX8" fmla="*/ 5731238 w 9468786"/>
              <a:gd name="connsiteY8" fmla="*/ 30605 h 3750664"/>
              <a:gd name="connsiteX9" fmla="*/ 6408294 w 9468786"/>
              <a:gd name="connsiteY9" fmla="*/ 415352 h 3750664"/>
              <a:gd name="connsiteX10" fmla="*/ 7772399 w 9468786"/>
              <a:gd name="connsiteY10" fmla="*/ 535274 h 3750664"/>
              <a:gd name="connsiteX11" fmla="*/ 8731769 w 9468786"/>
              <a:gd name="connsiteY11" fmla="*/ 865057 h 3750664"/>
              <a:gd name="connsiteX12" fmla="*/ 9331376 w 9468786"/>
              <a:gd name="connsiteY12" fmla="*/ 1059930 h 3750664"/>
              <a:gd name="connsiteX13" fmla="*/ 9361356 w 9468786"/>
              <a:gd name="connsiteY13" fmla="*/ 1719497 h 3750664"/>
              <a:gd name="connsiteX14" fmla="*/ 8686799 w 9468786"/>
              <a:gd name="connsiteY14" fmla="*/ 1419693 h 3750664"/>
              <a:gd name="connsiteX15" fmla="*/ 7517566 w 9468786"/>
              <a:gd name="connsiteY15" fmla="*/ 1029949 h 3750664"/>
              <a:gd name="connsiteX16" fmla="*/ 6213422 w 9468786"/>
              <a:gd name="connsiteY16" fmla="*/ 910028 h 3750664"/>
              <a:gd name="connsiteX17" fmla="*/ 5628806 w 9468786"/>
              <a:gd name="connsiteY17" fmla="*/ 925018 h 3750664"/>
              <a:gd name="connsiteX18" fmla="*/ 4219730 w 9468786"/>
              <a:gd name="connsiteY18" fmla="*/ 1089910 h 3750664"/>
              <a:gd name="connsiteX19" fmla="*/ 3245369 w 9468786"/>
              <a:gd name="connsiteY19" fmla="*/ 1404703 h 3750664"/>
              <a:gd name="connsiteX20" fmla="*/ 2435901 w 9468786"/>
              <a:gd name="connsiteY20" fmla="*/ 1794448 h 3750664"/>
              <a:gd name="connsiteX21" fmla="*/ 1671402 w 9468786"/>
              <a:gd name="connsiteY21" fmla="*/ 2259143 h 3750664"/>
              <a:gd name="connsiteX22" fmla="*/ 1056806 w 9468786"/>
              <a:gd name="connsiteY22" fmla="*/ 2768808 h 3750664"/>
              <a:gd name="connsiteX23" fmla="*/ 412228 w 9468786"/>
              <a:gd name="connsiteY23" fmla="*/ 3443366 h 3750664"/>
              <a:gd name="connsiteX24" fmla="*/ 52465 w 9468786"/>
              <a:gd name="connsiteY24" fmla="*/ 3683208 h 3750664"/>
              <a:gd name="connsiteX25" fmla="*/ 97435 w 9468786"/>
              <a:gd name="connsiteY25" fmla="*/ 3038631 h 3750664"/>
              <a:gd name="connsiteX26" fmla="*/ 217356 w 9468786"/>
              <a:gd name="connsiteY26" fmla="*/ 2963680 h 375066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4649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77723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4649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80771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1601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80771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45173 w 9468786"/>
              <a:gd name="connsiteY4" fmla="*/ 709534 h 3730052"/>
              <a:gd name="connsiteX5" fmla="*/ 3889946 w 9468786"/>
              <a:gd name="connsiteY5" fmla="*/ 544642 h 3730052"/>
              <a:gd name="connsiteX6" fmla="*/ 4339651 w 9468786"/>
              <a:gd name="connsiteY6" fmla="*/ 149901 h 3730052"/>
              <a:gd name="connsiteX7" fmla="*/ 5731238 w 9468786"/>
              <a:gd name="connsiteY7" fmla="*/ 9993 h 3730052"/>
              <a:gd name="connsiteX8" fmla="*/ 7017894 w 9468786"/>
              <a:gd name="connsiteY8" fmla="*/ 89940 h 3730052"/>
              <a:gd name="connsiteX9" fmla="*/ 8077199 w 9468786"/>
              <a:gd name="connsiteY9" fmla="*/ 514662 h 3730052"/>
              <a:gd name="connsiteX10" fmla="*/ 8731769 w 9468786"/>
              <a:gd name="connsiteY10" fmla="*/ 844445 h 3730052"/>
              <a:gd name="connsiteX11" fmla="*/ 9331376 w 9468786"/>
              <a:gd name="connsiteY11" fmla="*/ 1039318 h 3730052"/>
              <a:gd name="connsiteX12" fmla="*/ 9361356 w 9468786"/>
              <a:gd name="connsiteY12" fmla="*/ 1698885 h 3730052"/>
              <a:gd name="connsiteX13" fmla="*/ 8686799 w 9468786"/>
              <a:gd name="connsiteY13" fmla="*/ 1399081 h 3730052"/>
              <a:gd name="connsiteX14" fmla="*/ 7517566 w 9468786"/>
              <a:gd name="connsiteY14" fmla="*/ 1009337 h 3730052"/>
              <a:gd name="connsiteX15" fmla="*/ 6213422 w 9468786"/>
              <a:gd name="connsiteY15" fmla="*/ 889416 h 3730052"/>
              <a:gd name="connsiteX16" fmla="*/ 5628806 w 9468786"/>
              <a:gd name="connsiteY16" fmla="*/ 904406 h 3730052"/>
              <a:gd name="connsiteX17" fmla="*/ 4219730 w 9468786"/>
              <a:gd name="connsiteY17" fmla="*/ 1069298 h 3730052"/>
              <a:gd name="connsiteX18" fmla="*/ 3245369 w 9468786"/>
              <a:gd name="connsiteY18" fmla="*/ 1384091 h 3730052"/>
              <a:gd name="connsiteX19" fmla="*/ 2435901 w 9468786"/>
              <a:gd name="connsiteY19" fmla="*/ 1773836 h 3730052"/>
              <a:gd name="connsiteX20" fmla="*/ 1671402 w 9468786"/>
              <a:gd name="connsiteY20" fmla="*/ 2238531 h 3730052"/>
              <a:gd name="connsiteX21" fmla="*/ 1056806 w 9468786"/>
              <a:gd name="connsiteY21" fmla="*/ 2748196 h 3730052"/>
              <a:gd name="connsiteX22" fmla="*/ 412228 w 9468786"/>
              <a:gd name="connsiteY22" fmla="*/ 3422754 h 3730052"/>
              <a:gd name="connsiteX23" fmla="*/ 52465 w 9468786"/>
              <a:gd name="connsiteY23" fmla="*/ 3662596 h 3730052"/>
              <a:gd name="connsiteX24" fmla="*/ 97435 w 9468786"/>
              <a:gd name="connsiteY24" fmla="*/ 3018019 h 3730052"/>
              <a:gd name="connsiteX25" fmla="*/ 217356 w 9468786"/>
              <a:gd name="connsiteY25" fmla="*/ 2943068 h 3730052"/>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45173 w 9468786"/>
              <a:gd name="connsiteY4" fmla="*/ 709534 h 3730052"/>
              <a:gd name="connsiteX5" fmla="*/ 3508946 w 9468786"/>
              <a:gd name="connsiteY5" fmla="*/ 544642 h 3730052"/>
              <a:gd name="connsiteX6" fmla="*/ 4339651 w 9468786"/>
              <a:gd name="connsiteY6" fmla="*/ 149901 h 3730052"/>
              <a:gd name="connsiteX7" fmla="*/ 5731238 w 9468786"/>
              <a:gd name="connsiteY7" fmla="*/ 9993 h 3730052"/>
              <a:gd name="connsiteX8" fmla="*/ 7017894 w 9468786"/>
              <a:gd name="connsiteY8" fmla="*/ 89940 h 3730052"/>
              <a:gd name="connsiteX9" fmla="*/ 8077199 w 9468786"/>
              <a:gd name="connsiteY9" fmla="*/ 514662 h 3730052"/>
              <a:gd name="connsiteX10" fmla="*/ 8731769 w 9468786"/>
              <a:gd name="connsiteY10" fmla="*/ 844445 h 3730052"/>
              <a:gd name="connsiteX11" fmla="*/ 9331376 w 9468786"/>
              <a:gd name="connsiteY11" fmla="*/ 1039318 h 3730052"/>
              <a:gd name="connsiteX12" fmla="*/ 9361356 w 9468786"/>
              <a:gd name="connsiteY12" fmla="*/ 1698885 h 3730052"/>
              <a:gd name="connsiteX13" fmla="*/ 8686799 w 9468786"/>
              <a:gd name="connsiteY13" fmla="*/ 1399081 h 3730052"/>
              <a:gd name="connsiteX14" fmla="*/ 7517566 w 9468786"/>
              <a:gd name="connsiteY14" fmla="*/ 1009337 h 3730052"/>
              <a:gd name="connsiteX15" fmla="*/ 6213422 w 9468786"/>
              <a:gd name="connsiteY15" fmla="*/ 889416 h 3730052"/>
              <a:gd name="connsiteX16" fmla="*/ 5628806 w 9468786"/>
              <a:gd name="connsiteY16" fmla="*/ 904406 h 3730052"/>
              <a:gd name="connsiteX17" fmla="*/ 4219730 w 9468786"/>
              <a:gd name="connsiteY17" fmla="*/ 1069298 h 3730052"/>
              <a:gd name="connsiteX18" fmla="*/ 3245369 w 9468786"/>
              <a:gd name="connsiteY18" fmla="*/ 1384091 h 3730052"/>
              <a:gd name="connsiteX19" fmla="*/ 2435901 w 9468786"/>
              <a:gd name="connsiteY19" fmla="*/ 1773836 h 3730052"/>
              <a:gd name="connsiteX20" fmla="*/ 1671402 w 9468786"/>
              <a:gd name="connsiteY20" fmla="*/ 2238531 h 3730052"/>
              <a:gd name="connsiteX21" fmla="*/ 1056806 w 9468786"/>
              <a:gd name="connsiteY21" fmla="*/ 2748196 h 3730052"/>
              <a:gd name="connsiteX22" fmla="*/ 412228 w 9468786"/>
              <a:gd name="connsiteY22" fmla="*/ 3422754 h 3730052"/>
              <a:gd name="connsiteX23" fmla="*/ 52465 w 9468786"/>
              <a:gd name="connsiteY23" fmla="*/ 3662596 h 3730052"/>
              <a:gd name="connsiteX24" fmla="*/ 97435 w 9468786"/>
              <a:gd name="connsiteY24" fmla="*/ 3018019 h 3730052"/>
              <a:gd name="connsiteX25" fmla="*/ 217356 w 9468786"/>
              <a:gd name="connsiteY25" fmla="*/ 2943068 h 3730052"/>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08946 w 9468786"/>
              <a:gd name="connsiteY4" fmla="*/ 544642 h 3730052"/>
              <a:gd name="connsiteX5" fmla="*/ 4339651 w 9468786"/>
              <a:gd name="connsiteY5" fmla="*/ 149901 h 3730052"/>
              <a:gd name="connsiteX6" fmla="*/ 5731238 w 9468786"/>
              <a:gd name="connsiteY6" fmla="*/ 9993 h 3730052"/>
              <a:gd name="connsiteX7" fmla="*/ 7017894 w 9468786"/>
              <a:gd name="connsiteY7" fmla="*/ 89940 h 3730052"/>
              <a:gd name="connsiteX8" fmla="*/ 8077199 w 9468786"/>
              <a:gd name="connsiteY8" fmla="*/ 514662 h 3730052"/>
              <a:gd name="connsiteX9" fmla="*/ 8731769 w 9468786"/>
              <a:gd name="connsiteY9" fmla="*/ 844445 h 3730052"/>
              <a:gd name="connsiteX10" fmla="*/ 9331376 w 9468786"/>
              <a:gd name="connsiteY10" fmla="*/ 1039318 h 3730052"/>
              <a:gd name="connsiteX11" fmla="*/ 9361356 w 9468786"/>
              <a:gd name="connsiteY11" fmla="*/ 1698885 h 3730052"/>
              <a:gd name="connsiteX12" fmla="*/ 8686799 w 9468786"/>
              <a:gd name="connsiteY12" fmla="*/ 1399081 h 3730052"/>
              <a:gd name="connsiteX13" fmla="*/ 7517566 w 9468786"/>
              <a:gd name="connsiteY13" fmla="*/ 1009337 h 3730052"/>
              <a:gd name="connsiteX14" fmla="*/ 6213422 w 9468786"/>
              <a:gd name="connsiteY14" fmla="*/ 889416 h 3730052"/>
              <a:gd name="connsiteX15" fmla="*/ 5628806 w 9468786"/>
              <a:gd name="connsiteY15" fmla="*/ 904406 h 3730052"/>
              <a:gd name="connsiteX16" fmla="*/ 4219730 w 9468786"/>
              <a:gd name="connsiteY16" fmla="*/ 1069298 h 3730052"/>
              <a:gd name="connsiteX17" fmla="*/ 3245369 w 9468786"/>
              <a:gd name="connsiteY17" fmla="*/ 1384091 h 3730052"/>
              <a:gd name="connsiteX18" fmla="*/ 2435901 w 9468786"/>
              <a:gd name="connsiteY18" fmla="*/ 1773836 h 3730052"/>
              <a:gd name="connsiteX19" fmla="*/ 1671402 w 9468786"/>
              <a:gd name="connsiteY19" fmla="*/ 2238531 h 3730052"/>
              <a:gd name="connsiteX20" fmla="*/ 1056806 w 9468786"/>
              <a:gd name="connsiteY20" fmla="*/ 2748196 h 3730052"/>
              <a:gd name="connsiteX21" fmla="*/ 412228 w 9468786"/>
              <a:gd name="connsiteY21" fmla="*/ 3422754 h 3730052"/>
              <a:gd name="connsiteX22" fmla="*/ 52465 w 9468786"/>
              <a:gd name="connsiteY22" fmla="*/ 3662596 h 3730052"/>
              <a:gd name="connsiteX23" fmla="*/ 97435 w 9468786"/>
              <a:gd name="connsiteY23" fmla="*/ 3018019 h 3730052"/>
              <a:gd name="connsiteX24" fmla="*/ 217356 w 9468786"/>
              <a:gd name="connsiteY24" fmla="*/ 2943068 h 3730052"/>
              <a:gd name="connsiteX0" fmla="*/ 0 w 9371351"/>
              <a:gd name="connsiteY0" fmla="*/ 3018019 h 3754036"/>
              <a:gd name="connsiteX1" fmla="*/ 119921 w 9371351"/>
              <a:gd name="connsiteY1" fmla="*/ 2943068 h 3754036"/>
              <a:gd name="connsiteX2" fmla="*/ 704538 w 9371351"/>
              <a:gd name="connsiteY2" fmla="*/ 2178570 h 3754036"/>
              <a:gd name="connsiteX3" fmla="*/ 1663908 w 9371351"/>
              <a:gd name="connsiteY3" fmla="*/ 1399081 h 3754036"/>
              <a:gd name="connsiteX4" fmla="*/ 2683239 w 9371351"/>
              <a:gd name="connsiteY4" fmla="*/ 859436 h 3754036"/>
              <a:gd name="connsiteX5" fmla="*/ 3411511 w 9371351"/>
              <a:gd name="connsiteY5" fmla="*/ 544642 h 3754036"/>
              <a:gd name="connsiteX6" fmla="*/ 4242216 w 9371351"/>
              <a:gd name="connsiteY6" fmla="*/ 149901 h 3754036"/>
              <a:gd name="connsiteX7" fmla="*/ 5633803 w 9371351"/>
              <a:gd name="connsiteY7" fmla="*/ 9993 h 3754036"/>
              <a:gd name="connsiteX8" fmla="*/ 6920459 w 9371351"/>
              <a:gd name="connsiteY8" fmla="*/ 89940 h 3754036"/>
              <a:gd name="connsiteX9" fmla="*/ 7979764 w 9371351"/>
              <a:gd name="connsiteY9" fmla="*/ 514662 h 3754036"/>
              <a:gd name="connsiteX10" fmla="*/ 8634334 w 9371351"/>
              <a:gd name="connsiteY10" fmla="*/ 844445 h 3754036"/>
              <a:gd name="connsiteX11" fmla="*/ 9233941 w 9371351"/>
              <a:gd name="connsiteY11" fmla="*/ 1039318 h 3754036"/>
              <a:gd name="connsiteX12" fmla="*/ 9263921 w 9371351"/>
              <a:gd name="connsiteY12" fmla="*/ 1698885 h 3754036"/>
              <a:gd name="connsiteX13" fmla="*/ 8589364 w 9371351"/>
              <a:gd name="connsiteY13" fmla="*/ 1399081 h 3754036"/>
              <a:gd name="connsiteX14" fmla="*/ 7420131 w 9371351"/>
              <a:gd name="connsiteY14" fmla="*/ 1009337 h 3754036"/>
              <a:gd name="connsiteX15" fmla="*/ 6115987 w 9371351"/>
              <a:gd name="connsiteY15" fmla="*/ 889416 h 3754036"/>
              <a:gd name="connsiteX16" fmla="*/ 5531371 w 9371351"/>
              <a:gd name="connsiteY16" fmla="*/ 904406 h 3754036"/>
              <a:gd name="connsiteX17" fmla="*/ 4122295 w 9371351"/>
              <a:gd name="connsiteY17" fmla="*/ 1069298 h 3754036"/>
              <a:gd name="connsiteX18" fmla="*/ 3147934 w 9371351"/>
              <a:gd name="connsiteY18" fmla="*/ 1384091 h 3754036"/>
              <a:gd name="connsiteX19" fmla="*/ 2338466 w 9371351"/>
              <a:gd name="connsiteY19" fmla="*/ 1773836 h 3754036"/>
              <a:gd name="connsiteX20" fmla="*/ 1573967 w 9371351"/>
              <a:gd name="connsiteY20" fmla="*/ 2238531 h 3754036"/>
              <a:gd name="connsiteX21" fmla="*/ 959371 w 9371351"/>
              <a:gd name="connsiteY21" fmla="*/ 2748196 h 3754036"/>
              <a:gd name="connsiteX22" fmla="*/ 314793 w 9371351"/>
              <a:gd name="connsiteY22" fmla="*/ 3422754 h 3754036"/>
              <a:gd name="connsiteX23" fmla="*/ 46470 w 9371351"/>
              <a:gd name="connsiteY23" fmla="*/ 3754036 h 3754036"/>
              <a:gd name="connsiteX0" fmla="*/ 112426 w 9363856"/>
              <a:gd name="connsiteY0" fmla="*/ 2943068 h 3754036"/>
              <a:gd name="connsiteX1" fmla="*/ 697043 w 9363856"/>
              <a:gd name="connsiteY1" fmla="*/ 2178570 h 3754036"/>
              <a:gd name="connsiteX2" fmla="*/ 1656413 w 9363856"/>
              <a:gd name="connsiteY2" fmla="*/ 1399081 h 3754036"/>
              <a:gd name="connsiteX3" fmla="*/ 2675744 w 9363856"/>
              <a:gd name="connsiteY3" fmla="*/ 859436 h 3754036"/>
              <a:gd name="connsiteX4" fmla="*/ 3404016 w 9363856"/>
              <a:gd name="connsiteY4" fmla="*/ 544642 h 3754036"/>
              <a:gd name="connsiteX5" fmla="*/ 4234721 w 9363856"/>
              <a:gd name="connsiteY5" fmla="*/ 149901 h 3754036"/>
              <a:gd name="connsiteX6" fmla="*/ 5626308 w 9363856"/>
              <a:gd name="connsiteY6" fmla="*/ 9993 h 3754036"/>
              <a:gd name="connsiteX7" fmla="*/ 6912964 w 9363856"/>
              <a:gd name="connsiteY7" fmla="*/ 89940 h 3754036"/>
              <a:gd name="connsiteX8" fmla="*/ 7972269 w 9363856"/>
              <a:gd name="connsiteY8" fmla="*/ 514662 h 3754036"/>
              <a:gd name="connsiteX9" fmla="*/ 8626839 w 9363856"/>
              <a:gd name="connsiteY9" fmla="*/ 844445 h 3754036"/>
              <a:gd name="connsiteX10" fmla="*/ 9226446 w 9363856"/>
              <a:gd name="connsiteY10" fmla="*/ 1039318 h 3754036"/>
              <a:gd name="connsiteX11" fmla="*/ 9256426 w 9363856"/>
              <a:gd name="connsiteY11" fmla="*/ 1698885 h 3754036"/>
              <a:gd name="connsiteX12" fmla="*/ 8581869 w 9363856"/>
              <a:gd name="connsiteY12" fmla="*/ 1399081 h 3754036"/>
              <a:gd name="connsiteX13" fmla="*/ 7412636 w 9363856"/>
              <a:gd name="connsiteY13" fmla="*/ 1009337 h 3754036"/>
              <a:gd name="connsiteX14" fmla="*/ 6108492 w 9363856"/>
              <a:gd name="connsiteY14" fmla="*/ 889416 h 3754036"/>
              <a:gd name="connsiteX15" fmla="*/ 5523876 w 9363856"/>
              <a:gd name="connsiteY15" fmla="*/ 904406 h 3754036"/>
              <a:gd name="connsiteX16" fmla="*/ 4114800 w 9363856"/>
              <a:gd name="connsiteY16" fmla="*/ 1069298 h 3754036"/>
              <a:gd name="connsiteX17" fmla="*/ 3140439 w 9363856"/>
              <a:gd name="connsiteY17" fmla="*/ 1384091 h 3754036"/>
              <a:gd name="connsiteX18" fmla="*/ 2330971 w 9363856"/>
              <a:gd name="connsiteY18" fmla="*/ 1773836 h 3754036"/>
              <a:gd name="connsiteX19" fmla="*/ 1566472 w 9363856"/>
              <a:gd name="connsiteY19" fmla="*/ 2238531 h 3754036"/>
              <a:gd name="connsiteX20" fmla="*/ 951876 w 9363856"/>
              <a:gd name="connsiteY20" fmla="*/ 2748196 h 3754036"/>
              <a:gd name="connsiteX21" fmla="*/ 307298 w 9363856"/>
              <a:gd name="connsiteY21" fmla="*/ 3422754 h 3754036"/>
              <a:gd name="connsiteX22" fmla="*/ 38975 w 9363856"/>
              <a:gd name="connsiteY22" fmla="*/ 3754036 h 3754036"/>
              <a:gd name="connsiteX0" fmla="*/ 697043 w 9363856"/>
              <a:gd name="connsiteY0" fmla="*/ 2178570 h 3754036"/>
              <a:gd name="connsiteX1" fmla="*/ 1656413 w 9363856"/>
              <a:gd name="connsiteY1" fmla="*/ 1399081 h 3754036"/>
              <a:gd name="connsiteX2" fmla="*/ 2675744 w 9363856"/>
              <a:gd name="connsiteY2" fmla="*/ 859436 h 3754036"/>
              <a:gd name="connsiteX3" fmla="*/ 3404016 w 9363856"/>
              <a:gd name="connsiteY3" fmla="*/ 544642 h 3754036"/>
              <a:gd name="connsiteX4" fmla="*/ 4234721 w 9363856"/>
              <a:gd name="connsiteY4" fmla="*/ 149901 h 3754036"/>
              <a:gd name="connsiteX5" fmla="*/ 5626308 w 9363856"/>
              <a:gd name="connsiteY5" fmla="*/ 9993 h 3754036"/>
              <a:gd name="connsiteX6" fmla="*/ 6912964 w 9363856"/>
              <a:gd name="connsiteY6" fmla="*/ 89940 h 3754036"/>
              <a:gd name="connsiteX7" fmla="*/ 7972269 w 9363856"/>
              <a:gd name="connsiteY7" fmla="*/ 514662 h 3754036"/>
              <a:gd name="connsiteX8" fmla="*/ 8626839 w 9363856"/>
              <a:gd name="connsiteY8" fmla="*/ 844445 h 3754036"/>
              <a:gd name="connsiteX9" fmla="*/ 9226446 w 9363856"/>
              <a:gd name="connsiteY9" fmla="*/ 1039318 h 3754036"/>
              <a:gd name="connsiteX10" fmla="*/ 9256426 w 9363856"/>
              <a:gd name="connsiteY10" fmla="*/ 1698885 h 3754036"/>
              <a:gd name="connsiteX11" fmla="*/ 8581869 w 9363856"/>
              <a:gd name="connsiteY11" fmla="*/ 1399081 h 3754036"/>
              <a:gd name="connsiteX12" fmla="*/ 7412636 w 9363856"/>
              <a:gd name="connsiteY12" fmla="*/ 1009337 h 3754036"/>
              <a:gd name="connsiteX13" fmla="*/ 6108492 w 9363856"/>
              <a:gd name="connsiteY13" fmla="*/ 889416 h 3754036"/>
              <a:gd name="connsiteX14" fmla="*/ 5523876 w 9363856"/>
              <a:gd name="connsiteY14" fmla="*/ 904406 h 3754036"/>
              <a:gd name="connsiteX15" fmla="*/ 4114800 w 9363856"/>
              <a:gd name="connsiteY15" fmla="*/ 1069298 h 3754036"/>
              <a:gd name="connsiteX16" fmla="*/ 3140439 w 9363856"/>
              <a:gd name="connsiteY16" fmla="*/ 1384091 h 3754036"/>
              <a:gd name="connsiteX17" fmla="*/ 2330971 w 9363856"/>
              <a:gd name="connsiteY17" fmla="*/ 1773836 h 3754036"/>
              <a:gd name="connsiteX18" fmla="*/ 1566472 w 9363856"/>
              <a:gd name="connsiteY18" fmla="*/ 2238531 h 3754036"/>
              <a:gd name="connsiteX19" fmla="*/ 951876 w 9363856"/>
              <a:gd name="connsiteY19" fmla="*/ 2748196 h 3754036"/>
              <a:gd name="connsiteX20" fmla="*/ 307298 w 9363856"/>
              <a:gd name="connsiteY20" fmla="*/ 3422754 h 3754036"/>
              <a:gd name="connsiteX21" fmla="*/ 38975 w 9363856"/>
              <a:gd name="connsiteY21" fmla="*/ 3754036 h 3754036"/>
              <a:gd name="connsiteX0" fmla="*/ 389745 w 9056558"/>
              <a:gd name="connsiteY0" fmla="*/ 2178570 h 3422754"/>
              <a:gd name="connsiteX1" fmla="*/ 1349115 w 9056558"/>
              <a:gd name="connsiteY1" fmla="*/ 1399081 h 3422754"/>
              <a:gd name="connsiteX2" fmla="*/ 2368446 w 9056558"/>
              <a:gd name="connsiteY2" fmla="*/ 859436 h 3422754"/>
              <a:gd name="connsiteX3" fmla="*/ 3096718 w 9056558"/>
              <a:gd name="connsiteY3" fmla="*/ 544642 h 3422754"/>
              <a:gd name="connsiteX4" fmla="*/ 3927423 w 9056558"/>
              <a:gd name="connsiteY4" fmla="*/ 149901 h 3422754"/>
              <a:gd name="connsiteX5" fmla="*/ 5319010 w 9056558"/>
              <a:gd name="connsiteY5" fmla="*/ 9993 h 3422754"/>
              <a:gd name="connsiteX6" fmla="*/ 6605666 w 9056558"/>
              <a:gd name="connsiteY6" fmla="*/ 89940 h 3422754"/>
              <a:gd name="connsiteX7" fmla="*/ 7664971 w 9056558"/>
              <a:gd name="connsiteY7" fmla="*/ 514662 h 3422754"/>
              <a:gd name="connsiteX8" fmla="*/ 8319541 w 9056558"/>
              <a:gd name="connsiteY8" fmla="*/ 844445 h 3422754"/>
              <a:gd name="connsiteX9" fmla="*/ 8919148 w 9056558"/>
              <a:gd name="connsiteY9" fmla="*/ 1039318 h 3422754"/>
              <a:gd name="connsiteX10" fmla="*/ 8949128 w 9056558"/>
              <a:gd name="connsiteY10" fmla="*/ 1698885 h 3422754"/>
              <a:gd name="connsiteX11" fmla="*/ 8274571 w 9056558"/>
              <a:gd name="connsiteY11" fmla="*/ 1399081 h 3422754"/>
              <a:gd name="connsiteX12" fmla="*/ 7105338 w 9056558"/>
              <a:gd name="connsiteY12" fmla="*/ 1009337 h 3422754"/>
              <a:gd name="connsiteX13" fmla="*/ 5801194 w 9056558"/>
              <a:gd name="connsiteY13" fmla="*/ 889416 h 3422754"/>
              <a:gd name="connsiteX14" fmla="*/ 5216578 w 9056558"/>
              <a:gd name="connsiteY14" fmla="*/ 904406 h 3422754"/>
              <a:gd name="connsiteX15" fmla="*/ 3807502 w 9056558"/>
              <a:gd name="connsiteY15" fmla="*/ 1069298 h 3422754"/>
              <a:gd name="connsiteX16" fmla="*/ 2833141 w 9056558"/>
              <a:gd name="connsiteY16" fmla="*/ 1384091 h 3422754"/>
              <a:gd name="connsiteX17" fmla="*/ 2023673 w 9056558"/>
              <a:gd name="connsiteY17" fmla="*/ 1773836 h 3422754"/>
              <a:gd name="connsiteX18" fmla="*/ 1259174 w 9056558"/>
              <a:gd name="connsiteY18" fmla="*/ 2238531 h 3422754"/>
              <a:gd name="connsiteX19" fmla="*/ 644578 w 9056558"/>
              <a:gd name="connsiteY19" fmla="*/ 2748196 h 3422754"/>
              <a:gd name="connsiteX20" fmla="*/ 0 w 9056558"/>
              <a:gd name="connsiteY20" fmla="*/ 3422754 h 3422754"/>
              <a:gd name="connsiteX0" fmla="*/ 0 w 8666813"/>
              <a:gd name="connsiteY0" fmla="*/ 2178570 h 2748196"/>
              <a:gd name="connsiteX1" fmla="*/ 959370 w 8666813"/>
              <a:gd name="connsiteY1" fmla="*/ 1399081 h 2748196"/>
              <a:gd name="connsiteX2" fmla="*/ 1978701 w 8666813"/>
              <a:gd name="connsiteY2" fmla="*/ 859436 h 2748196"/>
              <a:gd name="connsiteX3" fmla="*/ 2706973 w 8666813"/>
              <a:gd name="connsiteY3" fmla="*/ 544642 h 2748196"/>
              <a:gd name="connsiteX4" fmla="*/ 3537678 w 8666813"/>
              <a:gd name="connsiteY4" fmla="*/ 149901 h 2748196"/>
              <a:gd name="connsiteX5" fmla="*/ 4929265 w 8666813"/>
              <a:gd name="connsiteY5" fmla="*/ 9993 h 2748196"/>
              <a:gd name="connsiteX6" fmla="*/ 6215921 w 8666813"/>
              <a:gd name="connsiteY6" fmla="*/ 89940 h 2748196"/>
              <a:gd name="connsiteX7" fmla="*/ 7275226 w 8666813"/>
              <a:gd name="connsiteY7" fmla="*/ 514662 h 2748196"/>
              <a:gd name="connsiteX8" fmla="*/ 7929796 w 8666813"/>
              <a:gd name="connsiteY8" fmla="*/ 844445 h 2748196"/>
              <a:gd name="connsiteX9" fmla="*/ 8529403 w 8666813"/>
              <a:gd name="connsiteY9" fmla="*/ 1039318 h 2748196"/>
              <a:gd name="connsiteX10" fmla="*/ 8559383 w 8666813"/>
              <a:gd name="connsiteY10" fmla="*/ 1698885 h 2748196"/>
              <a:gd name="connsiteX11" fmla="*/ 7884826 w 8666813"/>
              <a:gd name="connsiteY11" fmla="*/ 1399081 h 2748196"/>
              <a:gd name="connsiteX12" fmla="*/ 6715593 w 8666813"/>
              <a:gd name="connsiteY12" fmla="*/ 1009337 h 2748196"/>
              <a:gd name="connsiteX13" fmla="*/ 5411449 w 8666813"/>
              <a:gd name="connsiteY13" fmla="*/ 889416 h 2748196"/>
              <a:gd name="connsiteX14" fmla="*/ 4826833 w 8666813"/>
              <a:gd name="connsiteY14" fmla="*/ 904406 h 2748196"/>
              <a:gd name="connsiteX15" fmla="*/ 3417757 w 8666813"/>
              <a:gd name="connsiteY15" fmla="*/ 1069298 h 2748196"/>
              <a:gd name="connsiteX16" fmla="*/ 2443396 w 8666813"/>
              <a:gd name="connsiteY16" fmla="*/ 1384091 h 2748196"/>
              <a:gd name="connsiteX17" fmla="*/ 1633928 w 8666813"/>
              <a:gd name="connsiteY17" fmla="*/ 1773836 h 2748196"/>
              <a:gd name="connsiteX18" fmla="*/ 869429 w 8666813"/>
              <a:gd name="connsiteY18" fmla="*/ 2238531 h 2748196"/>
              <a:gd name="connsiteX19" fmla="*/ 254833 w 8666813"/>
              <a:gd name="connsiteY19" fmla="*/ 2748196 h 2748196"/>
              <a:gd name="connsiteX0" fmla="*/ 0 w 8666813"/>
              <a:gd name="connsiteY0" fmla="*/ 2178570 h 2238531"/>
              <a:gd name="connsiteX1" fmla="*/ 959370 w 8666813"/>
              <a:gd name="connsiteY1" fmla="*/ 1399081 h 2238531"/>
              <a:gd name="connsiteX2" fmla="*/ 1978701 w 8666813"/>
              <a:gd name="connsiteY2" fmla="*/ 859436 h 2238531"/>
              <a:gd name="connsiteX3" fmla="*/ 2706973 w 8666813"/>
              <a:gd name="connsiteY3" fmla="*/ 544642 h 2238531"/>
              <a:gd name="connsiteX4" fmla="*/ 3537678 w 8666813"/>
              <a:gd name="connsiteY4" fmla="*/ 149901 h 2238531"/>
              <a:gd name="connsiteX5" fmla="*/ 4929265 w 8666813"/>
              <a:gd name="connsiteY5" fmla="*/ 9993 h 2238531"/>
              <a:gd name="connsiteX6" fmla="*/ 6215921 w 8666813"/>
              <a:gd name="connsiteY6" fmla="*/ 89940 h 2238531"/>
              <a:gd name="connsiteX7" fmla="*/ 7275226 w 8666813"/>
              <a:gd name="connsiteY7" fmla="*/ 514662 h 2238531"/>
              <a:gd name="connsiteX8" fmla="*/ 7929796 w 8666813"/>
              <a:gd name="connsiteY8" fmla="*/ 844445 h 2238531"/>
              <a:gd name="connsiteX9" fmla="*/ 8529403 w 8666813"/>
              <a:gd name="connsiteY9" fmla="*/ 1039318 h 2238531"/>
              <a:gd name="connsiteX10" fmla="*/ 8559383 w 8666813"/>
              <a:gd name="connsiteY10" fmla="*/ 1698885 h 2238531"/>
              <a:gd name="connsiteX11" fmla="*/ 7884826 w 8666813"/>
              <a:gd name="connsiteY11" fmla="*/ 1399081 h 2238531"/>
              <a:gd name="connsiteX12" fmla="*/ 6715593 w 8666813"/>
              <a:gd name="connsiteY12" fmla="*/ 1009337 h 2238531"/>
              <a:gd name="connsiteX13" fmla="*/ 5411449 w 8666813"/>
              <a:gd name="connsiteY13" fmla="*/ 889416 h 2238531"/>
              <a:gd name="connsiteX14" fmla="*/ 4826833 w 8666813"/>
              <a:gd name="connsiteY14" fmla="*/ 904406 h 2238531"/>
              <a:gd name="connsiteX15" fmla="*/ 3417757 w 8666813"/>
              <a:gd name="connsiteY15" fmla="*/ 1069298 h 2238531"/>
              <a:gd name="connsiteX16" fmla="*/ 2443396 w 8666813"/>
              <a:gd name="connsiteY16" fmla="*/ 1384091 h 2238531"/>
              <a:gd name="connsiteX17" fmla="*/ 1633928 w 8666813"/>
              <a:gd name="connsiteY17" fmla="*/ 1773836 h 2238531"/>
              <a:gd name="connsiteX18" fmla="*/ 869429 w 8666813"/>
              <a:gd name="connsiteY18" fmla="*/ 2238531 h 2238531"/>
              <a:gd name="connsiteX0" fmla="*/ 0 w 8666813"/>
              <a:gd name="connsiteY0" fmla="*/ 2178570 h 2238531"/>
              <a:gd name="connsiteX1" fmla="*/ 1978701 w 8666813"/>
              <a:gd name="connsiteY1" fmla="*/ 859436 h 2238531"/>
              <a:gd name="connsiteX2" fmla="*/ 2706973 w 8666813"/>
              <a:gd name="connsiteY2" fmla="*/ 544642 h 2238531"/>
              <a:gd name="connsiteX3" fmla="*/ 3537678 w 8666813"/>
              <a:gd name="connsiteY3" fmla="*/ 149901 h 2238531"/>
              <a:gd name="connsiteX4" fmla="*/ 4929265 w 8666813"/>
              <a:gd name="connsiteY4" fmla="*/ 9993 h 2238531"/>
              <a:gd name="connsiteX5" fmla="*/ 6215921 w 8666813"/>
              <a:gd name="connsiteY5" fmla="*/ 89940 h 2238531"/>
              <a:gd name="connsiteX6" fmla="*/ 7275226 w 8666813"/>
              <a:gd name="connsiteY6" fmla="*/ 514662 h 2238531"/>
              <a:gd name="connsiteX7" fmla="*/ 7929796 w 8666813"/>
              <a:gd name="connsiteY7" fmla="*/ 844445 h 2238531"/>
              <a:gd name="connsiteX8" fmla="*/ 8529403 w 8666813"/>
              <a:gd name="connsiteY8" fmla="*/ 1039318 h 2238531"/>
              <a:gd name="connsiteX9" fmla="*/ 8559383 w 8666813"/>
              <a:gd name="connsiteY9" fmla="*/ 1698885 h 2238531"/>
              <a:gd name="connsiteX10" fmla="*/ 7884826 w 8666813"/>
              <a:gd name="connsiteY10" fmla="*/ 1399081 h 2238531"/>
              <a:gd name="connsiteX11" fmla="*/ 6715593 w 8666813"/>
              <a:gd name="connsiteY11" fmla="*/ 1009337 h 2238531"/>
              <a:gd name="connsiteX12" fmla="*/ 5411449 w 8666813"/>
              <a:gd name="connsiteY12" fmla="*/ 889416 h 2238531"/>
              <a:gd name="connsiteX13" fmla="*/ 4826833 w 8666813"/>
              <a:gd name="connsiteY13" fmla="*/ 904406 h 2238531"/>
              <a:gd name="connsiteX14" fmla="*/ 3417757 w 8666813"/>
              <a:gd name="connsiteY14" fmla="*/ 1069298 h 2238531"/>
              <a:gd name="connsiteX15" fmla="*/ 2443396 w 8666813"/>
              <a:gd name="connsiteY15" fmla="*/ 1384091 h 2238531"/>
              <a:gd name="connsiteX16" fmla="*/ 1633928 w 8666813"/>
              <a:gd name="connsiteY16" fmla="*/ 1773836 h 2238531"/>
              <a:gd name="connsiteX17" fmla="*/ 869429 w 8666813"/>
              <a:gd name="connsiteY17" fmla="*/ 2238531 h 2238531"/>
              <a:gd name="connsiteX0" fmla="*/ 0 w 8666813"/>
              <a:gd name="connsiteY0" fmla="*/ 2178570 h 2178570"/>
              <a:gd name="connsiteX1" fmla="*/ 1978701 w 8666813"/>
              <a:gd name="connsiteY1" fmla="*/ 859436 h 2178570"/>
              <a:gd name="connsiteX2" fmla="*/ 2706973 w 8666813"/>
              <a:gd name="connsiteY2" fmla="*/ 544642 h 2178570"/>
              <a:gd name="connsiteX3" fmla="*/ 3537678 w 8666813"/>
              <a:gd name="connsiteY3" fmla="*/ 149901 h 2178570"/>
              <a:gd name="connsiteX4" fmla="*/ 4929265 w 8666813"/>
              <a:gd name="connsiteY4" fmla="*/ 9993 h 2178570"/>
              <a:gd name="connsiteX5" fmla="*/ 6215921 w 8666813"/>
              <a:gd name="connsiteY5" fmla="*/ 89940 h 2178570"/>
              <a:gd name="connsiteX6" fmla="*/ 7275226 w 8666813"/>
              <a:gd name="connsiteY6" fmla="*/ 514662 h 2178570"/>
              <a:gd name="connsiteX7" fmla="*/ 7929796 w 8666813"/>
              <a:gd name="connsiteY7" fmla="*/ 844445 h 2178570"/>
              <a:gd name="connsiteX8" fmla="*/ 8529403 w 8666813"/>
              <a:gd name="connsiteY8" fmla="*/ 1039318 h 2178570"/>
              <a:gd name="connsiteX9" fmla="*/ 8559383 w 8666813"/>
              <a:gd name="connsiteY9" fmla="*/ 1698885 h 2178570"/>
              <a:gd name="connsiteX10" fmla="*/ 7884826 w 8666813"/>
              <a:gd name="connsiteY10" fmla="*/ 1399081 h 2178570"/>
              <a:gd name="connsiteX11" fmla="*/ 6715593 w 8666813"/>
              <a:gd name="connsiteY11" fmla="*/ 1009337 h 2178570"/>
              <a:gd name="connsiteX12" fmla="*/ 5411449 w 8666813"/>
              <a:gd name="connsiteY12" fmla="*/ 889416 h 2178570"/>
              <a:gd name="connsiteX13" fmla="*/ 4826833 w 8666813"/>
              <a:gd name="connsiteY13" fmla="*/ 904406 h 2178570"/>
              <a:gd name="connsiteX14" fmla="*/ 3417757 w 8666813"/>
              <a:gd name="connsiteY14" fmla="*/ 1069298 h 2178570"/>
              <a:gd name="connsiteX15" fmla="*/ 2443396 w 8666813"/>
              <a:gd name="connsiteY15" fmla="*/ 1384091 h 2178570"/>
              <a:gd name="connsiteX16" fmla="*/ 1633928 w 8666813"/>
              <a:gd name="connsiteY16" fmla="*/ 1773836 h 2178570"/>
              <a:gd name="connsiteX0" fmla="*/ 68706 w 8735519"/>
              <a:gd name="connsiteY0" fmla="*/ 2178570 h 2382188"/>
              <a:gd name="connsiteX1" fmla="*/ 329784 w 8735519"/>
              <a:gd name="connsiteY1" fmla="*/ 2162332 h 2382188"/>
              <a:gd name="connsiteX2" fmla="*/ 2047407 w 8735519"/>
              <a:gd name="connsiteY2" fmla="*/ 859436 h 2382188"/>
              <a:gd name="connsiteX3" fmla="*/ 2775679 w 8735519"/>
              <a:gd name="connsiteY3" fmla="*/ 544642 h 2382188"/>
              <a:gd name="connsiteX4" fmla="*/ 3606384 w 8735519"/>
              <a:gd name="connsiteY4" fmla="*/ 149901 h 2382188"/>
              <a:gd name="connsiteX5" fmla="*/ 4997971 w 8735519"/>
              <a:gd name="connsiteY5" fmla="*/ 9993 h 2382188"/>
              <a:gd name="connsiteX6" fmla="*/ 6284627 w 8735519"/>
              <a:gd name="connsiteY6" fmla="*/ 89940 h 2382188"/>
              <a:gd name="connsiteX7" fmla="*/ 7343932 w 8735519"/>
              <a:gd name="connsiteY7" fmla="*/ 514662 h 2382188"/>
              <a:gd name="connsiteX8" fmla="*/ 7998502 w 8735519"/>
              <a:gd name="connsiteY8" fmla="*/ 844445 h 2382188"/>
              <a:gd name="connsiteX9" fmla="*/ 8598109 w 8735519"/>
              <a:gd name="connsiteY9" fmla="*/ 1039318 h 2382188"/>
              <a:gd name="connsiteX10" fmla="*/ 8628089 w 8735519"/>
              <a:gd name="connsiteY10" fmla="*/ 1698885 h 2382188"/>
              <a:gd name="connsiteX11" fmla="*/ 7953532 w 8735519"/>
              <a:gd name="connsiteY11" fmla="*/ 1399081 h 2382188"/>
              <a:gd name="connsiteX12" fmla="*/ 6784299 w 8735519"/>
              <a:gd name="connsiteY12" fmla="*/ 1009337 h 2382188"/>
              <a:gd name="connsiteX13" fmla="*/ 5480155 w 8735519"/>
              <a:gd name="connsiteY13" fmla="*/ 889416 h 2382188"/>
              <a:gd name="connsiteX14" fmla="*/ 4895539 w 8735519"/>
              <a:gd name="connsiteY14" fmla="*/ 904406 h 2382188"/>
              <a:gd name="connsiteX15" fmla="*/ 3486463 w 8735519"/>
              <a:gd name="connsiteY15" fmla="*/ 1069298 h 2382188"/>
              <a:gd name="connsiteX16" fmla="*/ 2512102 w 8735519"/>
              <a:gd name="connsiteY16" fmla="*/ 1384091 h 2382188"/>
              <a:gd name="connsiteX17" fmla="*/ 1702634 w 8735519"/>
              <a:gd name="connsiteY17" fmla="*/ 1773836 h 2382188"/>
              <a:gd name="connsiteX0" fmla="*/ 0 w 8405735"/>
              <a:gd name="connsiteY0" fmla="*/ 2162332 h 2162332"/>
              <a:gd name="connsiteX1" fmla="*/ 1717623 w 8405735"/>
              <a:gd name="connsiteY1" fmla="*/ 859436 h 2162332"/>
              <a:gd name="connsiteX2" fmla="*/ 2445895 w 8405735"/>
              <a:gd name="connsiteY2" fmla="*/ 544642 h 2162332"/>
              <a:gd name="connsiteX3" fmla="*/ 3276600 w 8405735"/>
              <a:gd name="connsiteY3" fmla="*/ 149901 h 2162332"/>
              <a:gd name="connsiteX4" fmla="*/ 4668187 w 8405735"/>
              <a:gd name="connsiteY4" fmla="*/ 9993 h 2162332"/>
              <a:gd name="connsiteX5" fmla="*/ 5954843 w 8405735"/>
              <a:gd name="connsiteY5" fmla="*/ 89940 h 2162332"/>
              <a:gd name="connsiteX6" fmla="*/ 7014148 w 8405735"/>
              <a:gd name="connsiteY6" fmla="*/ 514662 h 2162332"/>
              <a:gd name="connsiteX7" fmla="*/ 7668718 w 8405735"/>
              <a:gd name="connsiteY7" fmla="*/ 844445 h 2162332"/>
              <a:gd name="connsiteX8" fmla="*/ 8268325 w 8405735"/>
              <a:gd name="connsiteY8" fmla="*/ 1039318 h 2162332"/>
              <a:gd name="connsiteX9" fmla="*/ 8298305 w 8405735"/>
              <a:gd name="connsiteY9" fmla="*/ 1698885 h 2162332"/>
              <a:gd name="connsiteX10" fmla="*/ 7623748 w 8405735"/>
              <a:gd name="connsiteY10" fmla="*/ 1399081 h 2162332"/>
              <a:gd name="connsiteX11" fmla="*/ 6454515 w 8405735"/>
              <a:gd name="connsiteY11" fmla="*/ 1009337 h 2162332"/>
              <a:gd name="connsiteX12" fmla="*/ 5150371 w 8405735"/>
              <a:gd name="connsiteY12" fmla="*/ 889416 h 2162332"/>
              <a:gd name="connsiteX13" fmla="*/ 4565755 w 8405735"/>
              <a:gd name="connsiteY13" fmla="*/ 904406 h 2162332"/>
              <a:gd name="connsiteX14" fmla="*/ 3156679 w 8405735"/>
              <a:gd name="connsiteY14" fmla="*/ 1069298 h 2162332"/>
              <a:gd name="connsiteX15" fmla="*/ 2182318 w 8405735"/>
              <a:gd name="connsiteY15" fmla="*/ 1384091 h 2162332"/>
              <a:gd name="connsiteX16" fmla="*/ 1372850 w 8405735"/>
              <a:gd name="connsiteY16" fmla="*/ 1773836 h 2162332"/>
              <a:gd name="connsiteX0" fmla="*/ 0 w 7415135"/>
              <a:gd name="connsiteY0" fmla="*/ 1400332 h 1773836"/>
              <a:gd name="connsiteX1" fmla="*/ 727023 w 7415135"/>
              <a:gd name="connsiteY1" fmla="*/ 859436 h 1773836"/>
              <a:gd name="connsiteX2" fmla="*/ 1455295 w 7415135"/>
              <a:gd name="connsiteY2" fmla="*/ 544642 h 1773836"/>
              <a:gd name="connsiteX3" fmla="*/ 2286000 w 7415135"/>
              <a:gd name="connsiteY3" fmla="*/ 149901 h 1773836"/>
              <a:gd name="connsiteX4" fmla="*/ 3677587 w 7415135"/>
              <a:gd name="connsiteY4" fmla="*/ 9993 h 1773836"/>
              <a:gd name="connsiteX5" fmla="*/ 4964243 w 7415135"/>
              <a:gd name="connsiteY5" fmla="*/ 89940 h 1773836"/>
              <a:gd name="connsiteX6" fmla="*/ 6023548 w 7415135"/>
              <a:gd name="connsiteY6" fmla="*/ 514662 h 1773836"/>
              <a:gd name="connsiteX7" fmla="*/ 6678118 w 7415135"/>
              <a:gd name="connsiteY7" fmla="*/ 844445 h 1773836"/>
              <a:gd name="connsiteX8" fmla="*/ 7277725 w 7415135"/>
              <a:gd name="connsiteY8" fmla="*/ 1039318 h 1773836"/>
              <a:gd name="connsiteX9" fmla="*/ 7307705 w 7415135"/>
              <a:gd name="connsiteY9" fmla="*/ 1698885 h 1773836"/>
              <a:gd name="connsiteX10" fmla="*/ 6633148 w 7415135"/>
              <a:gd name="connsiteY10" fmla="*/ 1399081 h 1773836"/>
              <a:gd name="connsiteX11" fmla="*/ 5463915 w 7415135"/>
              <a:gd name="connsiteY11" fmla="*/ 1009337 h 1773836"/>
              <a:gd name="connsiteX12" fmla="*/ 4159771 w 7415135"/>
              <a:gd name="connsiteY12" fmla="*/ 889416 h 1773836"/>
              <a:gd name="connsiteX13" fmla="*/ 3575155 w 7415135"/>
              <a:gd name="connsiteY13" fmla="*/ 904406 h 1773836"/>
              <a:gd name="connsiteX14" fmla="*/ 2166079 w 7415135"/>
              <a:gd name="connsiteY14" fmla="*/ 1069298 h 1773836"/>
              <a:gd name="connsiteX15" fmla="*/ 1191718 w 7415135"/>
              <a:gd name="connsiteY15" fmla="*/ 1384091 h 1773836"/>
              <a:gd name="connsiteX16" fmla="*/ 382250 w 7415135"/>
              <a:gd name="connsiteY16" fmla="*/ 1773836 h 1773836"/>
              <a:gd name="connsiteX0" fmla="*/ 0 w 7415135"/>
              <a:gd name="connsiteY0" fmla="*/ 1400332 h 1758846"/>
              <a:gd name="connsiteX1" fmla="*/ 727023 w 7415135"/>
              <a:gd name="connsiteY1" fmla="*/ 859436 h 1758846"/>
              <a:gd name="connsiteX2" fmla="*/ 1455295 w 7415135"/>
              <a:gd name="connsiteY2" fmla="*/ 544642 h 1758846"/>
              <a:gd name="connsiteX3" fmla="*/ 2286000 w 7415135"/>
              <a:gd name="connsiteY3" fmla="*/ 149901 h 1758846"/>
              <a:gd name="connsiteX4" fmla="*/ 3677587 w 7415135"/>
              <a:gd name="connsiteY4" fmla="*/ 9993 h 1758846"/>
              <a:gd name="connsiteX5" fmla="*/ 4964243 w 7415135"/>
              <a:gd name="connsiteY5" fmla="*/ 89940 h 1758846"/>
              <a:gd name="connsiteX6" fmla="*/ 6023548 w 7415135"/>
              <a:gd name="connsiteY6" fmla="*/ 514662 h 1758846"/>
              <a:gd name="connsiteX7" fmla="*/ 6678118 w 7415135"/>
              <a:gd name="connsiteY7" fmla="*/ 844445 h 1758846"/>
              <a:gd name="connsiteX8" fmla="*/ 7277725 w 7415135"/>
              <a:gd name="connsiteY8" fmla="*/ 1039318 h 1758846"/>
              <a:gd name="connsiteX9" fmla="*/ 7307705 w 7415135"/>
              <a:gd name="connsiteY9" fmla="*/ 1698885 h 1758846"/>
              <a:gd name="connsiteX10" fmla="*/ 6633148 w 7415135"/>
              <a:gd name="connsiteY10" fmla="*/ 1399081 h 1758846"/>
              <a:gd name="connsiteX11" fmla="*/ 5463915 w 7415135"/>
              <a:gd name="connsiteY11" fmla="*/ 1009337 h 1758846"/>
              <a:gd name="connsiteX12" fmla="*/ 4159771 w 7415135"/>
              <a:gd name="connsiteY12" fmla="*/ 889416 h 1758846"/>
              <a:gd name="connsiteX13" fmla="*/ 3575155 w 7415135"/>
              <a:gd name="connsiteY13" fmla="*/ 904406 h 1758846"/>
              <a:gd name="connsiteX14" fmla="*/ 2166079 w 7415135"/>
              <a:gd name="connsiteY14" fmla="*/ 1069298 h 1758846"/>
              <a:gd name="connsiteX15" fmla="*/ 1191718 w 7415135"/>
              <a:gd name="connsiteY15" fmla="*/ 1384091 h 1758846"/>
              <a:gd name="connsiteX16" fmla="*/ 382250 w 7415135"/>
              <a:gd name="connsiteY16" fmla="*/ 1392836 h 1758846"/>
              <a:gd name="connsiteX0" fmla="*/ 0 w 7415135"/>
              <a:gd name="connsiteY0" fmla="*/ 1400332 h 1758846"/>
              <a:gd name="connsiteX1" fmla="*/ 727023 w 7415135"/>
              <a:gd name="connsiteY1" fmla="*/ 859436 h 1758846"/>
              <a:gd name="connsiteX2" fmla="*/ 1455295 w 7415135"/>
              <a:gd name="connsiteY2" fmla="*/ 544642 h 1758846"/>
              <a:gd name="connsiteX3" fmla="*/ 2286000 w 7415135"/>
              <a:gd name="connsiteY3" fmla="*/ 149901 h 1758846"/>
              <a:gd name="connsiteX4" fmla="*/ 3677587 w 7415135"/>
              <a:gd name="connsiteY4" fmla="*/ 9993 h 1758846"/>
              <a:gd name="connsiteX5" fmla="*/ 4964243 w 7415135"/>
              <a:gd name="connsiteY5" fmla="*/ 89940 h 1758846"/>
              <a:gd name="connsiteX6" fmla="*/ 6023548 w 7415135"/>
              <a:gd name="connsiteY6" fmla="*/ 514662 h 1758846"/>
              <a:gd name="connsiteX7" fmla="*/ 6678118 w 7415135"/>
              <a:gd name="connsiteY7" fmla="*/ 844445 h 1758846"/>
              <a:gd name="connsiteX8" fmla="*/ 7277725 w 7415135"/>
              <a:gd name="connsiteY8" fmla="*/ 1039318 h 1758846"/>
              <a:gd name="connsiteX9" fmla="*/ 7307705 w 7415135"/>
              <a:gd name="connsiteY9" fmla="*/ 1698885 h 1758846"/>
              <a:gd name="connsiteX10" fmla="*/ 6633148 w 7415135"/>
              <a:gd name="connsiteY10" fmla="*/ 1399081 h 1758846"/>
              <a:gd name="connsiteX11" fmla="*/ 5463915 w 7415135"/>
              <a:gd name="connsiteY11" fmla="*/ 1009337 h 1758846"/>
              <a:gd name="connsiteX12" fmla="*/ 4159771 w 7415135"/>
              <a:gd name="connsiteY12" fmla="*/ 889416 h 1758846"/>
              <a:gd name="connsiteX13" fmla="*/ 3575155 w 7415135"/>
              <a:gd name="connsiteY13" fmla="*/ 904406 h 1758846"/>
              <a:gd name="connsiteX14" fmla="*/ 2166079 w 7415135"/>
              <a:gd name="connsiteY14" fmla="*/ 1069298 h 1758846"/>
              <a:gd name="connsiteX15" fmla="*/ 1191718 w 7415135"/>
              <a:gd name="connsiteY15" fmla="*/ 1384091 h 1758846"/>
              <a:gd name="connsiteX0" fmla="*/ 0 w 7315200"/>
              <a:gd name="connsiteY0" fmla="*/ 1400332 h 1791324"/>
              <a:gd name="connsiteX1" fmla="*/ 727023 w 7315200"/>
              <a:gd name="connsiteY1" fmla="*/ 859436 h 1791324"/>
              <a:gd name="connsiteX2" fmla="*/ 1455295 w 7315200"/>
              <a:gd name="connsiteY2" fmla="*/ 544642 h 1791324"/>
              <a:gd name="connsiteX3" fmla="*/ 2286000 w 7315200"/>
              <a:gd name="connsiteY3" fmla="*/ 149901 h 1791324"/>
              <a:gd name="connsiteX4" fmla="*/ 3677587 w 7315200"/>
              <a:gd name="connsiteY4" fmla="*/ 9993 h 1791324"/>
              <a:gd name="connsiteX5" fmla="*/ 4964243 w 7315200"/>
              <a:gd name="connsiteY5" fmla="*/ 89940 h 1791324"/>
              <a:gd name="connsiteX6" fmla="*/ 6023548 w 7315200"/>
              <a:gd name="connsiteY6" fmla="*/ 514662 h 1791324"/>
              <a:gd name="connsiteX7" fmla="*/ 6678118 w 7315200"/>
              <a:gd name="connsiteY7" fmla="*/ 844445 h 1791324"/>
              <a:gd name="connsiteX8" fmla="*/ 7307705 w 7315200"/>
              <a:gd name="connsiteY8" fmla="*/ 1698885 h 1791324"/>
              <a:gd name="connsiteX9" fmla="*/ 6633148 w 7315200"/>
              <a:gd name="connsiteY9" fmla="*/ 1399081 h 1791324"/>
              <a:gd name="connsiteX10" fmla="*/ 5463915 w 7315200"/>
              <a:gd name="connsiteY10" fmla="*/ 1009337 h 1791324"/>
              <a:gd name="connsiteX11" fmla="*/ 4159771 w 7315200"/>
              <a:gd name="connsiteY11" fmla="*/ 889416 h 1791324"/>
              <a:gd name="connsiteX12" fmla="*/ 3575155 w 7315200"/>
              <a:gd name="connsiteY12" fmla="*/ 904406 h 1791324"/>
              <a:gd name="connsiteX13" fmla="*/ 2166079 w 7315200"/>
              <a:gd name="connsiteY13" fmla="*/ 1069298 h 1791324"/>
              <a:gd name="connsiteX14" fmla="*/ 1191718 w 7315200"/>
              <a:gd name="connsiteY14" fmla="*/ 1384091 h 1791324"/>
              <a:gd name="connsiteX0" fmla="*/ 0 w 6835515"/>
              <a:gd name="connsiteY0" fmla="*/ 1400332 h 1426563"/>
              <a:gd name="connsiteX1" fmla="*/ 727023 w 6835515"/>
              <a:gd name="connsiteY1" fmla="*/ 859436 h 1426563"/>
              <a:gd name="connsiteX2" fmla="*/ 1455295 w 6835515"/>
              <a:gd name="connsiteY2" fmla="*/ 544642 h 1426563"/>
              <a:gd name="connsiteX3" fmla="*/ 2286000 w 6835515"/>
              <a:gd name="connsiteY3" fmla="*/ 149901 h 1426563"/>
              <a:gd name="connsiteX4" fmla="*/ 3677587 w 6835515"/>
              <a:gd name="connsiteY4" fmla="*/ 9993 h 1426563"/>
              <a:gd name="connsiteX5" fmla="*/ 4964243 w 6835515"/>
              <a:gd name="connsiteY5" fmla="*/ 89940 h 1426563"/>
              <a:gd name="connsiteX6" fmla="*/ 6023548 w 6835515"/>
              <a:gd name="connsiteY6" fmla="*/ 514662 h 1426563"/>
              <a:gd name="connsiteX7" fmla="*/ 6678118 w 6835515"/>
              <a:gd name="connsiteY7" fmla="*/ 844445 h 1426563"/>
              <a:gd name="connsiteX8" fmla="*/ 6633148 w 6835515"/>
              <a:gd name="connsiteY8" fmla="*/ 1399081 h 1426563"/>
              <a:gd name="connsiteX9" fmla="*/ 5463915 w 6835515"/>
              <a:gd name="connsiteY9" fmla="*/ 1009337 h 1426563"/>
              <a:gd name="connsiteX10" fmla="*/ 4159771 w 6835515"/>
              <a:gd name="connsiteY10" fmla="*/ 889416 h 1426563"/>
              <a:gd name="connsiteX11" fmla="*/ 3575155 w 6835515"/>
              <a:gd name="connsiteY11" fmla="*/ 904406 h 1426563"/>
              <a:gd name="connsiteX12" fmla="*/ 2166079 w 6835515"/>
              <a:gd name="connsiteY12" fmla="*/ 1069298 h 1426563"/>
              <a:gd name="connsiteX13" fmla="*/ 1191718 w 6835515"/>
              <a:gd name="connsiteY13" fmla="*/ 1384091 h 1426563"/>
              <a:gd name="connsiteX0" fmla="*/ 0 w 6779718"/>
              <a:gd name="connsiteY0" fmla="*/ 1400332 h 1427813"/>
              <a:gd name="connsiteX1" fmla="*/ 727023 w 6779718"/>
              <a:gd name="connsiteY1" fmla="*/ 859436 h 1427813"/>
              <a:gd name="connsiteX2" fmla="*/ 1455295 w 6779718"/>
              <a:gd name="connsiteY2" fmla="*/ 544642 h 1427813"/>
              <a:gd name="connsiteX3" fmla="*/ 2286000 w 6779718"/>
              <a:gd name="connsiteY3" fmla="*/ 149901 h 1427813"/>
              <a:gd name="connsiteX4" fmla="*/ 3677587 w 6779718"/>
              <a:gd name="connsiteY4" fmla="*/ 9993 h 1427813"/>
              <a:gd name="connsiteX5" fmla="*/ 4964243 w 6779718"/>
              <a:gd name="connsiteY5" fmla="*/ 89940 h 1427813"/>
              <a:gd name="connsiteX6" fmla="*/ 6023548 w 6779718"/>
              <a:gd name="connsiteY6" fmla="*/ 514662 h 1427813"/>
              <a:gd name="connsiteX7" fmla="*/ 6678118 w 6779718"/>
              <a:gd name="connsiteY7" fmla="*/ 844445 h 1427813"/>
              <a:gd name="connsiteX8" fmla="*/ 6633148 w 6779718"/>
              <a:gd name="connsiteY8" fmla="*/ 1399081 h 1427813"/>
              <a:gd name="connsiteX9" fmla="*/ 6087256 w 6779718"/>
              <a:gd name="connsiteY9" fmla="*/ 1016835 h 1427813"/>
              <a:gd name="connsiteX10" fmla="*/ 5463915 w 6779718"/>
              <a:gd name="connsiteY10" fmla="*/ 1009337 h 1427813"/>
              <a:gd name="connsiteX11" fmla="*/ 4159771 w 6779718"/>
              <a:gd name="connsiteY11" fmla="*/ 889416 h 1427813"/>
              <a:gd name="connsiteX12" fmla="*/ 3575155 w 6779718"/>
              <a:gd name="connsiteY12" fmla="*/ 904406 h 1427813"/>
              <a:gd name="connsiteX13" fmla="*/ 2166079 w 6779718"/>
              <a:gd name="connsiteY13" fmla="*/ 1069298 h 1427813"/>
              <a:gd name="connsiteX14" fmla="*/ 1191718 w 6779718"/>
              <a:gd name="connsiteY14" fmla="*/ 1384091 h 1427813"/>
              <a:gd name="connsiteX0" fmla="*/ 0 w 6688736"/>
              <a:gd name="connsiteY0" fmla="*/ 1400332 h 1400332"/>
              <a:gd name="connsiteX1" fmla="*/ 727023 w 6688736"/>
              <a:gd name="connsiteY1" fmla="*/ 859436 h 1400332"/>
              <a:gd name="connsiteX2" fmla="*/ 1455295 w 6688736"/>
              <a:gd name="connsiteY2" fmla="*/ 544642 h 1400332"/>
              <a:gd name="connsiteX3" fmla="*/ 2286000 w 6688736"/>
              <a:gd name="connsiteY3" fmla="*/ 149901 h 1400332"/>
              <a:gd name="connsiteX4" fmla="*/ 3677587 w 6688736"/>
              <a:gd name="connsiteY4" fmla="*/ 9993 h 1400332"/>
              <a:gd name="connsiteX5" fmla="*/ 4964243 w 6688736"/>
              <a:gd name="connsiteY5" fmla="*/ 89940 h 1400332"/>
              <a:gd name="connsiteX6" fmla="*/ 6023548 w 6688736"/>
              <a:gd name="connsiteY6" fmla="*/ 514662 h 1400332"/>
              <a:gd name="connsiteX7" fmla="*/ 6678118 w 6688736"/>
              <a:gd name="connsiteY7" fmla="*/ 844445 h 1400332"/>
              <a:gd name="connsiteX8" fmla="*/ 6087256 w 6688736"/>
              <a:gd name="connsiteY8" fmla="*/ 1016835 h 1400332"/>
              <a:gd name="connsiteX9" fmla="*/ 5463915 w 6688736"/>
              <a:gd name="connsiteY9" fmla="*/ 1009337 h 1400332"/>
              <a:gd name="connsiteX10" fmla="*/ 4159771 w 6688736"/>
              <a:gd name="connsiteY10" fmla="*/ 889416 h 1400332"/>
              <a:gd name="connsiteX11" fmla="*/ 3575155 w 6688736"/>
              <a:gd name="connsiteY11" fmla="*/ 904406 h 1400332"/>
              <a:gd name="connsiteX12" fmla="*/ 2166079 w 6688736"/>
              <a:gd name="connsiteY12" fmla="*/ 1069298 h 1400332"/>
              <a:gd name="connsiteX13" fmla="*/ 1191718 w 6688736"/>
              <a:gd name="connsiteY13" fmla="*/ 1384091 h 14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8736" h="1400332">
                <a:moveTo>
                  <a:pt x="0" y="1400332"/>
                </a:moveTo>
                <a:cubicBezTo>
                  <a:pt x="329784" y="1180476"/>
                  <a:pt x="484474" y="1002051"/>
                  <a:pt x="727023" y="859436"/>
                </a:cubicBezTo>
                <a:cubicBezTo>
                  <a:pt x="969572" y="716821"/>
                  <a:pt x="1195466" y="662898"/>
                  <a:pt x="1455295" y="544642"/>
                </a:cubicBezTo>
                <a:cubicBezTo>
                  <a:pt x="1715124" y="426386"/>
                  <a:pt x="1915618" y="239009"/>
                  <a:pt x="2286000" y="149901"/>
                </a:cubicBezTo>
                <a:cubicBezTo>
                  <a:pt x="2656382" y="60793"/>
                  <a:pt x="3231213" y="19986"/>
                  <a:pt x="3677587" y="9993"/>
                </a:cubicBezTo>
                <a:cubicBezTo>
                  <a:pt x="4123961" y="0"/>
                  <a:pt x="4573250" y="5829"/>
                  <a:pt x="4964243" y="89940"/>
                </a:cubicBezTo>
                <a:cubicBezTo>
                  <a:pt x="5355236" y="174051"/>
                  <a:pt x="5737902" y="388911"/>
                  <a:pt x="6023548" y="514662"/>
                </a:cubicBezTo>
                <a:cubicBezTo>
                  <a:pt x="6309194" y="640413"/>
                  <a:pt x="6667500" y="760750"/>
                  <a:pt x="6678118" y="844445"/>
                </a:cubicBezTo>
                <a:cubicBezTo>
                  <a:pt x="6688736" y="928140"/>
                  <a:pt x="6289623" y="989353"/>
                  <a:pt x="6087256" y="1016835"/>
                </a:cubicBezTo>
                <a:cubicBezTo>
                  <a:pt x="5884889" y="1044317"/>
                  <a:pt x="5785162" y="1030573"/>
                  <a:pt x="5463915" y="1009337"/>
                </a:cubicBezTo>
                <a:cubicBezTo>
                  <a:pt x="5142668" y="988101"/>
                  <a:pt x="4474564" y="906905"/>
                  <a:pt x="4159771" y="889416"/>
                </a:cubicBezTo>
                <a:cubicBezTo>
                  <a:pt x="3844978" y="871928"/>
                  <a:pt x="3907437" y="874426"/>
                  <a:pt x="3575155" y="904406"/>
                </a:cubicBezTo>
                <a:cubicBezTo>
                  <a:pt x="3242873" y="934386"/>
                  <a:pt x="2563319" y="989351"/>
                  <a:pt x="2166079" y="1069298"/>
                </a:cubicBezTo>
                <a:cubicBezTo>
                  <a:pt x="1768840" y="1149246"/>
                  <a:pt x="1489023" y="1330168"/>
                  <a:pt x="1191718" y="1384091"/>
                </a:cubicBezTo>
              </a:path>
            </a:pathLst>
          </a:cu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990600" y="86380"/>
            <a:ext cx="2776914" cy="1818620"/>
            <a:chOff x="990600" y="86380"/>
            <a:chExt cx="2776914" cy="1818620"/>
          </a:xfrm>
        </p:grpSpPr>
        <p:sp>
          <p:nvSpPr>
            <p:cNvPr id="30" name="TextBox 29"/>
            <p:cNvSpPr txBox="1"/>
            <p:nvPr/>
          </p:nvSpPr>
          <p:spPr>
            <a:xfrm>
              <a:off x="990600" y="86380"/>
              <a:ext cx="2776914" cy="523220"/>
            </a:xfrm>
            <a:prstGeom prst="rect">
              <a:avLst/>
            </a:prstGeom>
            <a:blipFill>
              <a:blip r:embed="rId3"/>
              <a:tile tx="0" ty="0" sx="100000" sy="100000" flip="none" algn="tl"/>
            </a:blipFill>
            <a:ln w="28575">
              <a:solidFill>
                <a:schemeClr val="tx1"/>
              </a:solidFill>
            </a:ln>
          </p:spPr>
          <p:txBody>
            <a:bodyPr wrap="none" rtlCol="0">
              <a:spAutoFit/>
            </a:bodyPr>
            <a:lstStyle/>
            <a:p>
              <a:r>
                <a:rPr lang="en-US" sz="2800" b="1" dirty="0"/>
                <a:t>Continental Crust</a:t>
              </a:r>
            </a:p>
          </p:txBody>
        </p:sp>
        <p:cxnSp>
          <p:nvCxnSpPr>
            <p:cNvPr id="36" name="Straight Arrow Connector 35"/>
            <p:cNvCxnSpPr/>
            <p:nvPr/>
          </p:nvCxnSpPr>
          <p:spPr>
            <a:xfrm rot="16200000" flipH="1">
              <a:off x="2209800" y="1066800"/>
              <a:ext cx="1295400" cy="381000"/>
            </a:xfrm>
            <a:prstGeom prst="straightConnector1">
              <a:avLst/>
            </a:prstGeom>
            <a:ln w="1016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286000" y="533400"/>
            <a:ext cx="6248400" cy="1600200"/>
            <a:chOff x="2286000" y="533400"/>
            <a:chExt cx="6248400" cy="1600200"/>
          </a:xfrm>
        </p:grpSpPr>
        <p:sp>
          <p:nvSpPr>
            <p:cNvPr id="59" name="Rectangle 58"/>
            <p:cNvSpPr/>
            <p:nvPr/>
          </p:nvSpPr>
          <p:spPr>
            <a:xfrm>
              <a:off x="5029200" y="9906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86000" y="533400"/>
              <a:ext cx="6248400" cy="1600200"/>
            </a:xfrm>
            <a:custGeom>
              <a:avLst/>
              <a:gdLst>
                <a:gd name="connsiteX0" fmla="*/ 32479 w 7082853"/>
                <a:gd name="connsiteY0" fmla="*/ 1364105 h 1431561"/>
                <a:gd name="connsiteX1" fmla="*/ 617096 w 7082853"/>
                <a:gd name="connsiteY1" fmla="*/ 914400 h 1431561"/>
                <a:gd name="connsiteX2" fmla="*/ 1021830 w 7082853"/>
                <a:gd name="connsiteY2" fmla="*/ 689547 h 1431561"/>
                <a:gd name="connsiteX3" fmla="*/ 1486525 w 7082853"/>
                <a:gd name="connsiteY3" fmla="*/ 479685 h 1431561"/>
                <a:gd name="connsiteX4" fmla="*/ 2101122 w 7082853"/>
                <a:gd name="connsiteY4" fmla="*/ 359764 h 1431561"/>
                <a:gd name="connsiteX5" fmla="*/ 2325974 w 7082853"/>
                <a:gd name="connsiteY5" fmla="*/ 539646 h 1431561"/>
                <a:gd name="connsiteX6" fmla="*/ 2700728 w 7082853"/>
                <a:gd name="connsiteY6" fmla="*/ 254833 h 1431561"/>
                <a:gd name="connsiteX7" fmla="*/ 2850630 w 7082853"/>
                <a:gd name="connsiteY7" fmla="*/ 494675 h 1431561"/>
                <a:gd name="connsiteX8" fmla="*/ 3060492 w 7082853"/>
                <a:gd name="connsiteY8" fmla="*/ 254833 h 1431561"/>
                <a:gd name="connsiteX9" fmla="*/ 3165424 w 7082853"/>
                <a:gd name="connsiteY9" fmla="*/ 104931 h 1431561"/>
                <a:gd name="connsiteX10" fmla="*/ 3585148 w 7082853"/>
                <a:gd name="connsiteY10" fmla="*/ 884419 h 1431561"/>
                <a:gd name="connsiteX11" fmla="*/ 3824991 w 7082853"/>
                <a:gd name="connsiteY11" fmla="*/ 869429 h 1431561"/>
                <a:gd name="connsiteX12" fmla="*/ 4124794 w 7082853"/>
                <a:gd name="connsiteY12" fmla="*/ 209862 h 1431561"/>
                <a:gd name="connsiteX13" fmla="*/ 4199745 w 7082853"/>
                <a:gd name="connsiteY13" fmla="*/ 74951 h 1431561"/>
                <a:gd name="connsiteX14" fmla="*/ 4364637 w 7082853"/>
                <a:gd name="connsiteY14" fmla="*/ 284813 h 1431561"/>
                <a:gd name="connsiteX15" fmla="*/ 4769371 w 7082853"/>
                <a:gd name="connsiteY15" fmla="*/ 179882 h 1431561"/>
                <a:gd name="connsiteX16" fmla="*/ 4784361 w 7082853"/>
                <a:gd name="connsiteY16" fmla="*/ 539646 h 1431561"/>
                <a:gd name="connsiteX17" fmla="*/ 5234066 w 7082853"/>
                <a:gd name="connsiteY17" fmla="*/ 374754 h 1431561"/>
                <a:gd name="connsiteX18" fmla="*/ 5398958 w 7082853"/>
                <a:gd name="connsiteY18" fmla="*/ 674557 h 1431561"/>
                <a:gd name="connsiteX19" fmla="*/ 5803692 w 7082853"/>
                <a:gd name="connsiteY19" fmla="*/ 629587 h 1431561"/>
                <a:gd name="connsiteX20" fmla="*/ 6073515 w 7082853"/>
                <a:gd name="connsiteY20" fmla="*/ 719528 h 1431561"/>
                <a:gd name="connsiteX21" fmla="*/ 6463260 w 7082853"/>
                <a:gd name="connsiteY21" fmla="*/ 869429 h 1431561"/>
                <a:gd name="connsiteX22" fmla="*/ 7017896 w 7082853"/>
                <a:gd name="connsiteY22" fmla="*/ 1064301 h 1431561"/>
                <a:gd name="connsiteX23" fmla="*/ 6853004 w 7082853"/>
                <a:gd name="connsiteY23" fmla="*/ 1049311 h 1431561"/>
                <a:gd name="connsiteX24" fmla="*/ 5578840 w 7082853"/>
                <a:gd name="connsiteY24" fmla="*/ 1019331 h 1431561"/>
                <a:gd name="connsiteX25" fmla="*/ 3735050 w 7082853"/>
                <a:gd name="connsiteY25" fmla="*/ 1004341 h 1431561"/>
                <a:gd name="connsiteX26" fmla="*/ 1951220 w 7082853"/>
                <a:gd name="connsiteY26" fmla="*/ 1154242 h 1431561"/>
                <a:gd name="connsiteX27" fmla="*/ 422224 w 7082853"/>
                <a:gd name="connsiteY27" fmla="*/ 1319134 h 1431561"/>
                <a:gd name="connsiteX28" fmla="*/ 32479 w 7082853"/>
                <a:gd name="connsiteY28" fmla="*/ 1364105 h 1431561"/>
                <a:gd name="connsiteX0" fmla="*/ 81821 w 7132195"/>
                <a:gd name="connsiteY0" fmla="*/ 1364105 h 1393461"/>
                <a:gd name="connsiteX1" fmla="*/ 666438 w 7132195"/>
                <a:gd name="connsiteY1" fmla="*/ 914400 h 1393461"/>
                <a:gd name="connsiteX2" fmla="*/ 1071172 w 7132195"/>
                <a:gd name="connsiteY2" fmla="*/ 689547 h 1393461"/>
                <a:gd name="connsiteX3" fmla="*/ 1535867 w 7132195"/>
                <a:gd name="connsiteY3" fmla="*/ 479685 h 1393461"/>
                <a:gd name="connsiteX4" fmla="*/ 2150464 w 7132195"/>
                <a:gd name="connsiteY4" fmla="*/ 359764 h 1393461"/>
                <a:gd name="connsiteX5" fmla="*/ 2375316 w 7132195"/>
                <a:gd name="connsiteY5" fmla="*/ 539646 h 1393461"/>
                <a:gd name="connsiteX6" fmla="*/ 2750070 w 7132195"/>
                <a:gd name="connsiteY6" fmla="*/ 254833 h 1393461"/>
                <a:gd name="connsiteX7" fmla="*/ 2899972 w 7132195"/>
                <a:gd name="connsiteY7" fmla="*/ 494675 h 1393461"/>
                <a:gd name="connsiteX8" fmla="*/ 3109834 w 7132195"/>
                <a:gd name="connsiteY8" fmla="*/ 254833 h 1393461"/>
                <a:gd name="connsiteX9" fmla="*/ 3214766 w 7132195"/>
                <a:gd name="connsiteY9" fmla="*/ 104931 h 1393461"/>
                <a:gd name="connsiteX10" fmla="*/ 3634490 w 7132195"/>
                <a:gd name="connsiteY10" fmla="*/ 884419 h 1393461"/>
                <a:gd name="connsiteX11" fmla="*/ 3874333 w 7132195"/>
                <a:gd name="connsiteY11" fmla="*/ 869429 h 1393461"/>
                <a:gd name="connsiteX12" fmla="*/ 4174136 w 7132195"/>
                <a:gd name="connsiteY12" fmla="*/ 209862 h 1393461"/>
                <a:gd name="connsiteX13" fmla="*/ 4249087 w 7132195"/>
                <a:gd name="connsiteY13" fmla="*/ 74951 h 1393461"/>
                <a:gd name="connsiteX14" fmla="*/ 4413979 w 7132195"/>
                <a:gd name="connsiteY14" fmla="*/ 284813 h 1393461"/>
                <a:gd name="connsiteX15" fmla="*/ 4818713 w 7132195"/>
                <a:gd name="connsiteY15" fmla="*/ 179882 h 1393461"/>
                <a:gd name="connsiteX16" fmla="*/ 4833703 w 7132195"/>
                <a:gd name="connsiteY16" fmla="*/ 539646 h 1393461"/>
                <a:gd name="connsiteX17" fmla="*/ 5283408 w 7132195"/>
                <a:gd name="connsiteY17" fmla="*/ 374754 h 1393461"/>
                <a:gd name="connsiteX18" fmla="*/ 5448300 w 7132195"/>
                <a:gd name="connsiteY18" fmla="*/ 674557 h 1393461"/>
                <a:gd name="connsiteX19" fmla="*/ 5853034 w 7132195"/>
                <a:gd name="connsiteY19" fmla="*/ 629587 h 1393461"/>
                <a:gd name="connsiteX20" fmla="*/ 6122857 w 7132195"/>
                <a:gd name="connsiteY20" fmla="*/ 719528 h 1393461"/>
                <a:gd name="connsiteX21" fmla="*/ 6512602 w 7132195"/>
                <a:gd name="connsiteY21" fmla="*/ 869429 h 1393461"/>
                <a:gd name="connsiteX22" fmla="*/ 7067238 w 7132195"/>
                <a:gd name="connsiteY22" fmla="*/ 1064301 h 1393461"/>
                <a:gd name="connsiteX23" fmla="*/ 6902346 w 7132195"/>
                <a:gd name="connsiteY23" fmla="*/ 1049311 h 1393461"/>
                <a:gd name="connsiteX24" fmla="*/ 5628182 w 7132195"/>
                <a:gd name="connsiteY24" fmla="*/ 1019331 h 1393461"/>
                <a:gd name="connsiteX25" fmla="*/ 3784392 w 7132195"/>
                <a:gd name="connsiteY25" fmla="*/ 1004341 h 1393461"/>
                <a:gd name="connsiteX26" fmla="*/ 2000562 w 7132195"/>
                <a:gd name="connsiteY26" fmla="*/ 1154242 h 1393461"/>
                <a:gd name="connsiteX27" fmla="*/ 1157366 w 7132195"/>
                <a:gd name="connsiteY27" fmla="*/ 1090534 h 1393461"/>
                <a:gd name="connsiteX28" fmla="*/ 81821 w 7132195"/>
                <a:gd name="connsiteY28" fmla="*/ 1364105 h 1393461"/>
                <a:gd name="connsiteX0" fmla="*/ 222354 w 7272728"/>
                <a:gd name="connsiteY0" fmla="*/ 1364105 h 1404079"/>
                <a:gd name="connsiteX1" fmla="*/ 806971 w 7272728"/>
                <a:gd name="connsiteY1" fmla="*/ 914400 h 1404079"/>
                <a:gd name="connsiteX2" fmla="*/ 1211705 w 7272728"/>
                <a:gd name="connsiteY2" fmla="*/ 689547 h 1404079"/>
                <a:gd name="connsiteX3" fmla="*/ 1676400 w 7272728"/>
                <a:gd name="connsiteY3" fmla="*/ 479685 h 1404079"/>
                <a:gd name="connsiteX4" fmla="*/ 2290997 w 7272728"/>
                <a:gd name="connsiteY4" fmla="*/ 359764 h 1404079"/>
                <a:gd name="connsiteX5" fmla="*/ 2515849 w 7272728"/>
                <a:gd name="connsiteY5" fmla="*/ 539646 h 1404079"/>
                <a:gd name="connsiteX6" fmla="*/ 2890603 w 7272728"/>
                <a:gd name="connsiteY6" fmla="*/ 254833 h 1404079"/>
                <a:gd name="connsiteX7" fmla="*/ 3040505 w 7272728"/>
                <a:gd name="connsiteY7" fmla="*/ 494675 h 1404079"/>
                <a:gd name="connsiteX8" fmla="*/ 3250367 w 7272728"/>
                <a:gd name="connsiteY8" fmla="*/ 254833 h 1404079"/>
                <a:gd name="connsiteX9" fmla="*/ 3355299 w 7272728"/>
                <a:gd name="connsiteY9" fmla="*/ 104931 h 1404079"/>
                <a:gd name="connsiteX10" fmla="*/ 3775023 w 7272728"/>
                <a:gd name="connsiteY10" fmla="*/ 884419 h 1404079"/>
                <a:gd name="connsiteX11" fmla="*/ 4014866 w 7272728"/>
                <a:gd name="connsiteY11" fmla="*/ 869429 h 1404079"/>
                <a:gd name="connsiteX12" fmla="*/ 4314669 w 7272728"/>
                <a:gd name="connsiteY12" fmla="*/ 209862 h 1404079"/>
                <a:gd name="connsiteX13" fmla="*/ 4389620 w 7272728"/>
                <a:gd name="connsiteY13" fmla="*/ 74951 h 1404079"/>
                <a:gd name="connsiteX14" fmla="*/ 4554512 w 7272728"/>
                <a:gd name="connsiteY14" fmla="*/ 284813 h 1404079"/>
                <a:gd name="connsiteX15" fmla="*/ 4959246 w 7272728"/>
                <a:gd name="connsiteY15" fmla="*/ 179882 h 1404079"/>
                <a:gd name="connsiteX16" fmla="*/ 4974236 w 7272728"/>
                <a:gd name="connsiteY16" fmla="*/ 539646 h 1404079"/>
                <a:gd name="connsiteX17" fmla="*/ 5423941 w 7272728"/>
                <a:gd name="connsiteY17" fmla="*/ 374754 h 1404079"/>
                <a:gd name="connsiteX18" fmla="*/ 5588833 w 7272728"/>
                <a:gd name="connsiteY18" fmla="*/ 674557 h 1404079"/>
                <a:gd name="connsiteX19" fmla="*/ 5993567 w 7272728"/>
                <a:gd name="connsiteY19" fmla="*/ 629587 h 1404079"/>
                <a:gd name="connsiteX20" fmla="*/ 6263390 w 7272728"/>
                <a:gd name="connsiteY20" fmla="*/ 719528 h 1404079"/>
                <a:gd name="connsiteX21" fmla="*/ 6653135 w 7272728"/>
                <a:gd name="connsiteY21" fmla="*/ 869429 h 1404079"/>
                <a:gd name="connsiteX22" fmla="*/ 7207771 w 7272728"/>
                <a:gd name="connsiteY22" fmla="*/ 1064301 h 1404079"/>
                <a:gd name="connsiteX23" fmla="*/ 7042879 w 7272728"/>
                <a:gd name="connsiteY23" fmla="*/ 1049311 h 1404079"/>
                <a:gd name="connsiteX24" fmla="*/ 5768715 w 7272728"/>
                <a:gd name="connsiteY24" fmla="*/ 1019331 h 1404079"/>
                <a:gd name="connsiteX25" fmla="*/ 3924925 w 7272728"/>
                <a:gd name="connsiteY25" fmla="*/ 1004341 h 1404079"/>
                <a:gd name="connsiteX26" fmla="*/ 2141095 w 7272728"/>
                <a:gd name="connsiteY26" fmla="*/ 1154242 h 1404079"/>
                <a:gd name="connsiteX27" fmla="*/ 222354 w 7272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8694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11742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09282"/>
                <a:gd name="connsiteY0" fmla="*/ 1364105 h 1404079"/>
                <a:gd name="connsiteX1" fmla="*/ 425971 w 6809282"/>
                <a:gd name="connsiteY1" fmla="*/ 914400 h 1404079"/>
                <a:gd name="connsiteX2" fmla="*/ 830705 w 6809282"/>
                <a:gd name="connsiteY2" fmla="*/ 689547 h 1404079"/>
                <a:gd name="connsiteX3" fmla="*/ 1295400 w 6809282"/>
                <a:gd name="connsiteY3" fmla="*/ 479685 h 1404079"/>
                <a:gd name="connsiteX4" fmla="*/ 1909997 w 6809282"/>
                <a:gd name="connsiteY4" fmla="*/ 359764 h 1404079"/>
                <a:gd name="connsiteX5" fmla="*/ 2134849 w 6809282"/>
                <a:gd name="connsiteY5" fmla="*/ 539646 h 1404079"/>
                <a:gd name="connsiteX6" fmla="*/ 2509603 w 6809282"/>
                <a:gd name="connsiteY6" fmla="*/ 254833 h 1404079"/>
                <a:gd name="connsiteX7" fmla="*/ 2659505 w 6809282"/>
                <a:gd name="connsiteY7" fmla="*/ 494675 h 1404079"/>
                <a:gd name="connsiteX8" fmla="*/ 2869367 w 6809282"/>
                <a:gd name="connsiteY8" fmla="*/ 254833 h 1404079"/>
                <a:gd name="connsiteX9" fmla="*/ 2974299 w 6809282"/>
                <a:gd name="connsiteY9" fmla="*/ 104931 h 1404079"/>
                <a:gd name="connsiteX10" fmla="*/ 3394023 w 6809282"/>
                <a:gd name="connsiteY10" fmla="*/ 884419 h 1404079"/>
                <a:gd name="connsiteX11" fmla="*/ 3633866 w 6809282"/>
                <a:gd name="connsiteY11" fmla="*/ 869429 h 1404079"/>
                <a:gd name="connsiteX12" fmla="*/ 3933669 w 6809282"/>
                <a:gd name="connsiteY12" fmla="*/ 209862 h 1404079"/>
                <a:gd name="connsiteX13" fmla="*/ 4008620 w 6809282"/>
                <a:gd name="connsiteY13" fmla="*/ 74951 h 1404079"/>
                <a:gd name="connsiteX14" fmla="*/ 4173512 w 6809282"/>
                <a:gd name="connsiteY14" fmla="*/ 284813 h 1404079"/>
                <a:gd name="connsiteX15" fmla="*/ 4578246 w 6809282"/>
                <a:gd name="connsiteY15" fmla="*/ 179882 h 1404079"/>
                <a:gd name="connsiteX16" fmla="*/ 4593236 w 6809282"/>
                <a:gd name="connsiteY16" fmla="*/ 539646 h 1404079"/>
                <a:gd name="connsiteX17" fmla="*/ 5042941 w 6809282"/>
                <a:gd name="connsiteY17" fmla="*/ 374754 h 1404079"/>
                <a:gd name="connsiteX18" fmla="*/ 5207833 w 6809282"/>
                <a:gd name="connsiteY18" fmla="*/ 674557 h 1404079"/>
                <a:gd name="connsiteX19" fmla="*/ 5612567 w 6809282"/>
                <a:gd name="connsiteY19" fmla="*/ 629587 h 1404079"/>
                <a:gd name="connsiteX20" fmla="*/ 5882390 w 6809282"/>
                <a:gd name="connsiteY20" fmla="*/ 719528 h 1404079"/>
                <a:gd name="connsiteX21" fmla="*/ 6272135 w 6809282"/>
                <a:gd name="connsiteY21" fmla="*/ 1174229 h 1404079"/>
                <a:gd name="connsiteX22" fmla="*/ 6661879 w 6809282"/>
                <a:gd name="connsiteY22" fmla="*/ 1049311 h 1404079"/>
                <a:gd name="connsiteX23" fmla="*/ 5387715 w 6809282"/>
                <a:gd name="connsiteY23" fmla="*/ 1019331 h 1404079"/>
                <a:gd name="connsiteX24" fmla="*/ 3543925 w 6809282"/>
                <a:gd name="connsiteY24" fmla="*/ 1004341 h 1404079"/>
                <a:gd name="connsiteX25" fmla="*/ 1760095 w 6809282"/>
                <a:gd name="connsiteY25" fmla="*/ 1154242 h 1404079"/>
                <a:gd name="connsiteX26" fmla="*/ 222354 w 6809282"/>
                <a:gd name="connsiteY26" fmla="*/ 1364105 h 1404079"/>
                <a:gd name="connsiteX0" fmla="*/ 5387715 w 6809282"/>
                <a:gd name="connsiteY0" fmla="*/ 1019331 h 1404079"/>
                <a:gd name="connsiteX1" fmla="*/ 3543925 w 6809282"/>
                <a:gd name="connsiteY1" fmla="*/ 1004341 h 1404079"/>
                <a:gd name="connsiteX2" fmla="*/ 1760095 w 6809282"/>
                <a:gd name="connsiteY2" fmla="*/ 1154242 h 1404079"/>
                <a:gd name="connsiteX3" fmla="*/ 222354 w 6809282"/>
                <a:gd name="connsiteY3" fmla="*/ 1364105 h 1404079"/>
                <a:gd name="connsiteX4" fmla="*/ 425971 w 6809282"/>
                <a:gd name="connsiteY4" fmla="*/ 914400 h 1404079"/>
                <a:gd name="connsiteX5" fmla="*/ 830705 w 6809282"/>
                <a:gd name="connsiteY5" fmla="*/ 689547 h 1404079"/>
                <a:gd name="connsiteX6" fmla="*/ 1295400 w 6809282"/>
                <a:gd name="connsiteY6" fmla="*/ 479685 h 1404079"/>
                <a:gd name="connsiteX7" fmla="*/ 1909997 w 6809282"/>
                <a:gd name="connsiteY7" fmla="*/ 359764 h 1404079"/>
                <a:gd name="connsiteX8" fmla="*/ 2134849 w 6809282"/>
                <a:gd name="connsiteY8" fmla="*/ 539646 h 1404079"/>
                <a:gd name="connsiteX9" fmla="*/ 2509603 w 6809282"/>
                <a:gd name="connsiteY9" fmla="*/ 254833 h 1404079"/>
                <a:gd name="connsiteX10" fmla="*/ 2659505 w 6809282"/>
                <a:gd name="connsiteY10" fmla="*/ 494675 h 1404079"/>
                <a:gd name="connsiteX11" fmla="*/ 2869367 w 6809282"/>
                <a:gd name="connsiteY11" fmla="*/ 254833 h 1404079"/>
                <a:gd name="connsiteX12" fmla="*/ 2974299 w 6809282"/>
                <a:gd name="connsiteY12" fmla="*/ 104931 h 1404079"/>
                <a:gd name="connsiteX13" fmla="*/ 3394023 w 6809282"/>
                <a:gd name="connsiteY13" fmla="*/ 884419 h 1404079"/>
                <a:gd name="connsiteX14" fmla="*/ 3633866 w 6809282"/>
                <a:gd name="connsiteY14" fmla="*/ 869429 h 1404079"/>
                <a:gd name="connsiteX15" fmla="*/ 3933669 w 6809282"/>
                <a:gd name="connsiteY15" fmla="*/ 209862 h 1404079"/>
                <a:gd name="connsiteX16" fmla="*/ 4008620 w 6809282"/>
                <a:gd name="connsiteY16" fmla="*/ 74951 h 1404079"/>
                <a:gd name="connsiteX17" fmla="*/ 4173512 w 6809282"/>
                <a:gd name="connsiteY17" fmla="*/ 284813 h 1404079"/>
                <a:gd name="connsiteX18" fmla="*/ 4578246 w 6809282"/>
                <a:gd name="connsiteY18" fmla="*/ 179882 h 1404079"/>
                <a:gd name="connsiteX19" fmla="*/ 4593236 w 6809282"/>
                <a:gd name="connsiteY19" fmla="*/ 539646 h 1404079"/>
                <a:gd name="connsiteX20" fmla="*/ 5042941 w 6809282"/>
                <a:gd name="connsiteY20" fmla="*/ 374754 h 1404079"/>
                <a:gd name="connsiteX21" fmla="*/ 5207833 w 6809282"/>
                <a:gd name="connsiteY21" fmla="*/ 674557 h 1404079"/>
                <a:gd name="connsiteX22" fmla="*/ 5612567 w 6809282"/>
                <a:gd name="connsiteY22" fmla="*/ 629587 h 1404079"/>
                <a:gd name="connsiteX23" fmla="*/ 5882390 w 6809282"/>
                <a:gd name="connsiteY23" fmla="*/ 719528 h 1404079"/>
                <a:gd name="connsiteX24" fmla="*/ 6272135 w 6809282"/>
                <a:gd name="connsiteY24" fmla="*/ 1174229 h 1404079"/>
                <a:gd name="connsiteX25" fmla="*/ 6753319 w 6809282"/>
                <a:gd name="connsiteY25" fmla="*/ 1140751 h 1404079"/>
                <a:gd name="connsiteX0" fmla="*/ 5387715 w 6272135"/>
                <a:gd name="connsiteY0" fmla="*/ 1019331 h 1404079"/>
                <a:gd name="connsiteX1" fmla="*/ 3543925 w 6272135"/>
                <a:gd name="connsiteY1" fmla="*/ 1004341 h 1404079"/>
                <a:gd name="connsiteX2" fmla="*/ 1760095 w 6272135"/>
                <a:gd name="connsiteY2" fmla="*/ 1154242 h 1404079"/>
                <a:gd name="connsiteX3" fmla="*/ 222354 w 6272135"/>
                <a:gd name="connsiteY3" fmla="*/ 1364105 h 1404079"/>
                <a:gd name="connsiteX4" fmla="*/ 425971 w 6272135"/>
                <a:gd name="connsiteY4" fmla="*/ 914400 h 1404079"/>
                <a:gd name="connsiteX5" fmla="*/ 830705 w 6272135"/>
                <a:gd name="connsiteY5" fmla="*/ 689547 h 1404079"/>
                <a:gd name="connsiteX6" fmla="*/ 1295400 w 6272135"/>
                <a:gd name="connsiteY6" fmla="*/ 479685 h 1404079"/>
                <a:gd name="connsiteX7" fmla="*/ 1909997 w 6272135"/>
                <a:gd name="connsiteY7" fmla="*/ 359764 h 1404079"/>
                <a:gd name="connsiteX8" fmla="*/ 2134849 w 6272135"/>
                <a:gd name="connsiteY8" fmla="*/ 539646 h 1404079"/>
                <a:gd name="connsiteX9" fmla="*/ 2509603 w 6272135"/>
                <a:gd name="connsiteY9" fmla="*/ 254833 h 1404079"/>
                <a:gd name="connsiteX10" fmla="*/ 2659505 w 6272135"/>
                <a:gd name="connsiteY10" fmla="*/ 494675 h 1404079"/>
                <a:gd name="connsiteX11" fmla="*/ 2869367 w 6272135"/>
                <a:gd name="connsiteY11" fmla="*/ 254833 h 1404079"/>
                <a:gd name="connsiteX12" fmla="*/ 2974299 w 6272135"/>
                <a:gd name="connsiteY12" fmla="*/ 104931 h 1404079"/>
                <a:gd name="connsiteX13" fmla="*/ 3394023 w 6272135"/>
                <a:gd name="connsiteY13" fmla="*/ 884419 h 1404079"/>
                <a:gd name="connsiteX14" fmla="*/ 3633866 w 6272135"/>
                <a:gd name="connsiteY14" fmla="*/ 869429 h 1404079"/>
                <a:gd name="connsiteX15" fmla="*/ 3933669 w 6272135"/>
                <a:gd name="connsiteY15" fmla="*/ 209862 h 1404079"/>
                <a:gd name="connsiteX16" fmla="*/ 4008620 w 6272135"/>
                <a:gd name="connsiteY16" fmla="*/ 74951 h 1404079"/>
                <a:gd name="connsiteX17" fmla="*/ 4173512 w 6272135"/>
                <a:gd name="connsiteY17" fmla="*/ 284813 h 1404079"/>
                <a:gd name="connsiteX18" fmla="*/ 4578246 w 6272135"/>
                <a:gd name="connsiteY18" fmla="*/ 179882 h 1404079"/>
                <a:gd name="connsiteX19" fmla="*/ 4593236 w 6272135"/>
                <a:gd name="connsiteY19" fmla="*/ 539646 h 1404079"/>
                <a:gd name="connsiteX20" fmla="*/ 5042941 w 6272135"/>
                <a:gd name="connsiteY20" fmla="*/ 374754 h 1404079"/>
                <a:gd name="connsiteX21" fmla="*/ 5207833 w 6272135"/>
                <a:gd name="connsiteY21" fmla="*/ 674557 h 1404079"/>
                <a:gd name="connsiteX22" fmla="*/ 5612567 w 6272135"/>
                <a:gd name="connsiteY22" fmla="*/ 629587 h 1404079"/>
                <a:gd name="connsiteX23" fmla="*/ 5882390 w 6272135"/>
                <a:gd name="connsiteY23" fmla="*/ 719528 h 1404079"/>
                <a:gd name="connsiteX24" fmla="*/ 6272135 w 6272135"/>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49781" h="1404079">
                  <a:moveTo>
                    <a:pt x="5165361" y="1019331"/>
                  </a:moveTo>
                  <a:cubicBezTo>
                    <a:pt x="4645702" y="1011836"/>
                    <a:pt x="3926174" y="981856"/>
                    <a:pt x="3321571" y="1004341"/>
                  </a:cubicBezTo>
                  <a:cubicBezTo>
                    <a:pt x="2716968" y="1026826"/>
                    <a:pt x="2091336" y="1094281"/>
                    <a:pt x="1537741" y="1154242"/>
                  </a:cubicBezTo>
                  <a:cubicBezTo>
                    <a:pt x="984146" y="1214203"/>
                    <a:pt x="222354" y="1404079"/>
                    <a:pt x="0" y="1364105"/>
                  </a:cubicBezTo>
                  <a:cubicBezTo>
                    <a:pt x="72453" y="1162987"/>
                    <a:pt x="102225" y="1026826"/>
                    <a:pt x="203617" y="914400"/>
                  </a:cubicBezTo>
                  <a:cubicBezTo>
                    <a:pt x="305009" y="801974"/>
                    <a:pt x="463446" y="761999"/>
                    <a:pt x="608351" y="689547"/>
                  </a:cubicBezTo>
                  <a:cubicBezTo>
                    <a:pt x="753256" y="617095"/>
                    <a:pt x="893164" y="534649"/>
                    <a:pt x="1073046" y="479685"/>
                  </a:cubicBezTo>
                  <a:cubicBezTo>
                    <a:pt x="1252928" y="424721"/>
                    <a:pt x="1547735" y="349771"/>
                    <a:pt x="1687643" y="359764"/>
                  </a:cubicBezTo>
                  <a:cubicBezTo>
                    <a:pt x="1827551" y="369757"/>
                    <a:pt x="1812561" y="557134"/>
                    <a:pt x="1912495" y="539646"/>
                  </a:cubicBezTo>
                  <a:cubicBezTo>
                    <a:pt x="2012429" y="522158"/>
                    <a:pt x="2199806" y="262328"/>
                    <a:pt x="2287249" y="254833"/>
                  </a:cubicBezTo>
                  <a:cubicBezTo>
                    <a:pt x="2374692" y="247338"/>
                    <a:pt x="2377190" y="494675"/>
                    <a:pt x="2437151" y="494675"/>
                  </a:cubicBezTo>
                  <a:cubicBezTo>
                    <a:pt x="2497112" y="494675"/>
                    <a:pt x="2594547" y="319790"/>
                    <a:pt x="2647013" y="254833"/>
                  </a:cubicBezTo>
                  <a:cubicBezTo>
                    <a:pt x="2699479" y="189876"/>
                    <a:pt x="2664502" y="0"/>
                    <a:pt x="2751945" y="104931"/>
                  </a:cubicBezTo>
                  <a:cubicBezTo>
                    <a:pt x="2839388" y="209862"/>
                    <a:pt x="3061741" y="757003"/>
                    <a:pt x="3171669" y="884419"/>
                  </a:cubicBezTo>
                  <a:cubicBezTo>
                    <a:pt x="3281597" y="1011835"/>
                    <a:pt x="3321571" y="981855"/>
                    <a:pt x="3411512" y="869429"/>
                  </a:cubicBezTo>
                  <a:cubicBezTo>
                    <a:pt x="3501453" y="757003"/>
                    <a:pt x="3648856" y="342275"/>
                    <a:pt x="3711315" y="209862"/>
                  </a:cubicBezTo>
                  <a:cubicBezTo>
                    <a:pt x="3773774" y="77449"/>
                    <a:pt x="3746292" y="62459"/>
                    <a:pt x="3786266" y="74951"/>
                  </a:cubicBezTo>
                  <a:cubicBezTo>
                    <a:pt x="3826240" y="87443"/>
                    <a:pt x="3856220" y="267325"/>
                    <a:pt x="3951158" y="284813"/>
                  </a:cubicBezTo>
                  <a:cubicBezTo>
                    <a:pt x="4046096" y="302301"/>
                    <a:pt x="4285938" y="137410"/>
                    <a:pt x="4355892" y="179882"/>
                  </a:cubicBezTo>
                  <a:cubicBezTo>
                    <a:pt x="4425846" y="222354"/>
                    <a:pt x="4293433" y="507167"/>
                    <a:pt x="4370882" y="539646"/>
                  </a:cubicBezTo>
                  <a:cubicBezTo>
                    <a:pt x="4448331" y="572125"/>
                    <a:pt x="4718154" y="352269"/>
                    <a:pt x="4820587" y="374754"/>
                  </a:cubicBezTo>
                  <a:cubicBezTo>
                    <a:pt x="4923020" y="397239"/>
                    <a:pt x="4890541" y="632085"/>
                    <a:pt x="4985479" y="674557"/>
                  </a:cubicBezTo>
                  <a:cubicBezTo>
                    <a:pt x="5080417" y="717029"/>
                    <a:pt x="5277787" y="622092"/>
                    <a:pt x="5390213" y="629587"/>
                  </a:cubicBezTo>
                  <a:cubicBezTo>
                    <a:pt x="5502639" y="637082"/>
                    <a:pt x="5550108" y="628754"/>
                    <a:pt x="5660036" y="719528"/>
                  </a:cubicBezTo>
                  <a:cubicBezTo>
                    <a:pt x="5769964" y="810302"/>
                    <a:pt x="5919866" y="1119265"/>
                    <a:pt x="6049781" y="117422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heel(4)">
                                      <p:cBhvr>
                                        <p:cTn id="12" dur="3000"/>
                                        <p:tgtEl>
                                          <p:spTgt spid="46"/>
                                        </p:tgtEl>
                                      </p:cBhvr>
                                    </p:animEffect>
                                  </p:childTnLst>
                                </p:cTn>
                              </p:par>
                              <p:par>
                                <p:cTn id="13" presetID="21"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heel(8)">
                                      <p:cBhvr>
                                        <p:cTn id="15" dur="3000"/>
                                        <p:tgtEl>
                                          <p:spTgt spid="47"/>
                                        </p:tgtEl>
                                      </p:cBhvr>
                                    </p:animEffect>
                                  </p:childTnLst>
                                </p:cTn>
                              </p:par>
                              <p:par>
                                <p:cTn id="16" presetID="10" presetClass="exit" presetSubtype="0" fill="hold" nodeType="withEffect">
                                  <p:stCondLst>
                                    <p:cond delay="0"/>
                                  </p:stCondLst>
                                  <p:childTnLst>
                                    <p:animEffect transition="out" filter="fade">
                                      <p:cBhvr>
                                        <p:cTn id="17" dur="1000"/>
                                        <p:tgtEl>
                                          <p:spTgt spid="37"/>
                                        </p:tgtEl>
                                      </p:cBhvr>
                                    </p:animEffect>
                                    <p:set>
                                      <p:cBhvr>
                                        <p:cTn id="18" dur="1" fill="hold">
                                          <p:stCondLst>
                                            <p:cond delay="999"/>
                                          </p:stCondLst>
                                        </p:cTn>
                                        <p:tgtEl>
                                          <p:spTgt spid="37"/>
                                        </p:tgtEl>
                                        <p:attrNameLst>
                                          <p:attrName>style.visibility</p:attrName>
                                        </p:attrNameLst>
                                      </p:cBhvr>
                                      <p:to>
                                        <p:strVal val="hidden"/>
                                      </p:to>
                                    </p:set>
                                  </p:childTnLst>
                                </p:cTn>
                              </p:par>
                              <p:par>
                                <p:cTn id="19" presetID="22" presetClass="entr" presetSubtype="4" fill="hold" grpId="0" nodeType="withEffect">
                                  <p:stCondLst>
                                    <p:cond delay="200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2000"/>
                                        <p:tgtEl>
                                          <p:spTgt spid="25"/>
                                        </p:tgtEl>
                                      </p:cBhvr>
                                    </p:animEffect>
                                  </p:childTnLst>
                                </p:cTn>
                              </p:par>
                              <p:par>
                                <p:cTn id="22" presetID="22" presetClass="entr" presetSubtype="4" fill="hold" grpId="0" nodeType="withEffect">
                                  <p:stCondLst>
                                    <p:cond delay="200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2000"/>
                                        <p:tgtEl>
                                          <p:spTgt spid="27"/>
                                        </p:tgtEl>
                                      </p:cBhvr>
                                    </p:animEffect>
                                  </p:childTnLst>
                                </p:cTn>
                              </p:par>
                              <p:par>
                                <p:cTn id="25" presetID="22" presetClass="entr" presetSubtype="4" fill="hold" grpId="0" nodeType="withEffect">
                                  <p:stCondLst>
                                    <p:cond delay="300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2000"/>
                                        <p:tgtEl>
                                          <p:spTgt spid="28"/>
                                        </p:tgtEl>
                                      </p:cBhvr>
                                    </p:animEffect>
                                  </p:childTnLst>
                                </p:cTn>
                              </p:par>
                              <p:par>
                                <p:cTn id="28" presetID="22" presetClass="entr" presetSubtype="4" fill="hold" grpId="0" nodeType="withEffect">
                                  <p:stCondLst>
                                    <p:cond delay="300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2000"/>
                                        <p:tgtEl>
                                          <p:spTgt spid="26"/>
                                        </p:tgtEl>
                                      </p:cBhvr>
                                    </p:animEffect>
                                  </p:childTnLst>
                                </p:cTn>
                              </p:par>
                              <p:par>
                                <p:cTn id="31" presetID="10" presetClass="exit" presetSubtype="0" fill="hold" grpId="1" nodeType="withEffect">
                                  <p:stCondLst>
                                    <p:cond delay="3000"/>
                                  </p:stCondLst>
                                  <p:childTnLst>
                                    <p:animEffect transition="out" filter="fade">
                                      <p:cBhvr>
                                        <p:cTn id="32" dur="3000"/>
                                        <p:tgtEl>
                                          <p:spTgt spid="47"/>
                                        </p:tgtEl>
                                      </p:cBhvr>
                                    </p:animEffect>
                                    <p:set>
                                      <p:cBhvr>
                                        <p:cTn id="33" dur="1" fill="hold">
                                          <p:stCondLst>
                                            <p:cond delay="2999"/>
                                          </p:stCondLst>
                                        </p:cTn>
                                        <p:tgtEl>
                                          <p:spTgt spid="47"/>
                                        </p:tgtEl>
                                        <p:attrNameLst>
                                          <p:attrName>style.visibility</p:attrName>
                                        </p:attrNameLst>
                                      </p:cBhvr>
                                      <p:to>
                                        <p:strVal val="hidden"/>
                                      </p:to>
                                    </p:set>
                                  </p:childTnLst>
                                </p:cTn>
                              </p:par>
                              <p:par>
                                <p:cTn id="34" presetID="10" presetClass="exit" presetSubtype="0" fill="hold" grpId="1" nodeType="withEffect">
                                  <p:stCondLst>
                                    <p:cond delay="3000"/>
                                  </p:stCondLst>
                                  <p:childTnLst>
                                    <p:animEffect transition="out" filter="fade">
                                      <p:cBhvr>
                                        <p:cTn id="35" dur="3000"/>
                                        <p:tgtEl>
                                          <p:spTgt spid="46"/>
                                        </p:tgtEl>
                                      </p:cBhvr>
                                    </p:animEffect>
                                    <p:set>
                                      <p:cBhvr>
                                        <p:cTn id="36" dur="1" fill="hold">
                                          <p:stCondLst>
                                            <p:cond delay="2999"/>
                                          </p:stCondLst>
                                        </p:cTn>
                                        <p:tgtEl>
                                          <p:spTgt spid="46"/>
                                        </p:tgtEl>
                                        <p:attrNameLst>
                                          <p:attrName>style.visibility</p:attrName>
                                        </p:attrNameLst>
                                      </p:cBhvr>
                                      <p:to>
                                        <p:strVal val="hidden"/>
                                      </p:to>
                                    </p:set>
                                  </p:childTnLst>
                                </p:cTn>
                              </p:par>
                              <p:par>
                                <p:cTn id="37" presetID="53" presetClass="entr" presetSubtype="0" fill="hold" grpId="0" nodeType="withEffect">
                                  <p:stCondLst>
                                    <p:cond delay="2500"/>
                                  </p:stCondLst>
                                  <p:childTnLst>
                                    <p:set>
                                      <p:cBhvr>
                                        <p:cTn id="38" dur="1" fill="hold">
                                          <p:stCondLst>
                                            <p:cond delay="0"/>
                                          </p:stCondLst>
                                        </p:cTn>
                                        <p:tgtEl>
                                          <p:spTgt spid="52"/>
                                        </p:tgtEl>
                                        <p:attrNameLst>
                                          <p:attrName>style.visibility</p:attrName>
                                        </p:attrNameLst>
                                      </p:cBhvr>
                                      <p:to>
                                        <p:strVal val="visible"/>
                                      </p:to>
                                    </p:set>
                                    <p:anim calcmode="lin" valueType="num">
                                      <p:cBhvr>
                                        <p:cTn id="39" dur="2000" fill="hold"/>
                                        <p:tgtEl>
                                          <p:spTgt spid="52"/>
                                        </p:tgtEl>
                                        <p:attrNameLst>
                                          <p:attrName>ppt_w</p:attrName>
                                        </p:attrNameLst>
                                      </p:cBhvr>
                                      <p:tavLst>
                                        <p:tav tm="0">
                                          <p:val>
                                            <p:fltVal val="0"/>
                                          </p:val>
                                        </p:tav>
                                        <p:tav tm="100000">
                                          <p:val>
                                            <p:strVal val="#ppt_w"/>
                                          </p:val>
                                        </p:tav>
                                      </p:tavLst>
                                    </p:anim>
                                    <p:anim calcmode="lin" valueType="num">
                                      <p:cBhvr>
                                        <p:cTn id="40" dur="2000" fill="hold"/>
                                        <p:tgtEl>
                                          <p:spTgt spid="52"/>
                                        </p:tgtEl>
                                        <p:attrNameLst>
                                          <p:attrName>ppt_h</p:attrName>
                                        </p:attrNameLst>
                                      </p:cBhvr>
                                      <p:tavLst>
                                        <p:tav tm="0">
                                          <p:val>
                                            <p:fltVal val="0"/>
                                          </p:val>
                                        </p:tav>
                                        <p:tav tm="100000">
                                          <p:val>
                                            <p:strVal val="#ppt_h"/>
                                          </p:val>
                                        </p:tav>
                                      </p:tavLst>
                                    </p:anim>
                                    <p:animEffect transition="in" filter="fade">
                                      <p:cBhvr>
                                        <p:cTn id="41" dur="20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1000"/>
                                        <p:tgtEl>
                                          <p:spTgt spid="50"/>
                                        </p:tgtEl>
                                      </p:cBhvr>
                                    </p:animEffect>
                                  </p:childTnLst>
                                </p:cTn>
                              </p:par>
                              <p:par>
                                <p:cTn id="52" presetID="16" presetClass="exit" presetSubtype="37" fill="hold" grpId="1" nodeType="withEffect">
                                  <p:stCondLst>
                                    <p:cond delay="500"/>
                                  </p:stCondLst>
                                  <p:childTnLst>
                                    <p:animEffect transition="out" filter="barn(outVertical)">
                                      <p:cBhvr>
                                        <p:cTn id="53" dur="1000"/>
                                        <p:tgtEl>
                                          <p:spTgt spid="52"/>
                                        </p:tgtEl>
                                      </p:cBhvr>
                                    </p:animEffect>
                                    <p:set>
                                      <p:cBhvr>
                                        <p:cTn id="54" dur="1" fill="hold">
                                          <p:stCondLst>
                                            <p:cond delay="999"/>
                                          </p:stCondLst>
                                        </p:cTn>
                                        <p:tgtEl>
                                          <p:spTgt spid="52"/>
                                        </p:tgtEl>
                                        <p:attrNameLst>
                                          <p:attrName>style.visibility</p:attrName>
                                        </p:attrNameLst>
                                      </p:cBhvr>
                                      <p:to>
                                        <p:strVal val="hidden"/>
                                      </p:to>
                                    </p:set>
                                  </p:childTnLst>
                                </p:cTn>
                              </p:par>
                              <p:par>
                                <p:cTn id="55" presetID="16" presetClass="entr" presetSubtype="37" fill="hold" nodeType="withEffect">
                                  <p:stCondLst>
                                    <p:cond delay="500"/>
                                  </p:stCondLst>
                                  <p:childTnLst>
                                    <p:set>
                                      <p:cBhvr>
                                        <p:cTn id="56" dur="1" fill="hold">
                                          <p:stCondLst>
                                            <p:cond delay="0"/>
                                          </p:stCondLst>
                                        </p:cTn>
                                        <p:tgtEl>
                                          <p:spTgt spid="60"/>
                                        </p:tgtEl>
                                        <p:attrNameLst>
                                          <p:attrName>style.visibility</p:attrName>
                                        </p:attrNameLst>
                                      </p:cBhvr>
                                      <p:to>
                                        <p:strVal val="visible"/>
                                      </p:to>
                                    </p:set>
                                    <p:animEffect transition="in" filter="barn(outVertical)">
                                      <p:cBhvr>
                                        <p:cTn id="5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6" grpId="0" animBg="1"/>
      <p:bldP spid="46" grpId="1" animBg="1"/>
      <p:bldP spid="47" grpId="0" animBg="1"/>
      <p:bldP spid="47" grpId="1" animBg="1"/>
      <p:bldP spid="50" grpId="0" animBg="1"/>
      <p:bldP spid="52" grpId="0" animBg="1"/>
      <p:bldP spid="5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87376" y="-24064"/>
            <a:ext cx="10302255" cy="6882064"/>
            <a:chOff x="-187376" y="-24064"/>
            <a:chExt cx="10302255" cy="6882064"/>
          </a:xfrm>
        </p:grpSpPr>
        <p:grpSp>
          <p:nvGrpSpPr>
            <p:cNvPr id="39" name="Group 38"/>
            <p:cNvGrpSpPr/>
            <p:nvPr/>
          </p:nvGrpSpPr>
          <p:grpSpPr>
            <a:xfrm>
              <a:off x="-187376" y="-24064"/>
              <a:ext cx="9670450" cy="6882064"/>
              <a:chOff x="-187376" y="-24064"/>
              <a:chExt cx="9670450" cy="6882064"/>
            </a:xfrm>
          </p:grpSpPr>
          <p:grpSp>
            <p:nvGrpSpPr>
              <p:cNvPr id="6" name="Group 12"/>
              <p:cNvGrpSpPr/>
              <p:nvPr/>
            </p:nvGrpSpPr>
            <p:grpSpPr>
              <a:xfrm>
                <a:off x="0" y="0"/>
                <a:ext cx="9483074" cy="6858000"/>
                <a:chOff x="0" y="0"/>
                <a:chExt cx="9483074" cy="6858000"/>
              </a:xfrm>
            </p:grpSpPr>
            <p:grpSp>
              <p:nvGrpSpPr>
                <p:cNvPr id="9" name="Group 8"/>
                <p:cNvGrpSpPr/>
                <p:nvPr/>
              </p:nvGrpSpPr>
              <p:grpSpPr>
                <a:xfrm>
                  <a:off x="0" y="0"/>
                  <a:ext cx="9483074" cy="6858000"/>
                  <a:chOff x="0" y="0"/>
                  <a:chExt cx="9483074" cy="6858000"/>
                </a:xfrm>
              </p:grpSpPr>
              <p:grpSp>
                <p:nvGrpSpPr>
                  <p:cNvPr id="12"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a:t>Mantle</a:t>
                  </a:r>
                </a:p>
              </p:txBody>
            </p:sp>
          </p:grpSp>
          <p:pic>
            <p:nvPicPr>
              <p:cNvPr id="33"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46" name="Oval 45"/>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59"/>
              <p:cNvGrpSpPr/>
              <p:nvPr/>
            </p:nvGrpSpPr>
            <p:grpSpPr>
              <a:xfrm>
                <a:off x="2286000" y="533400"/>
                <a:ext cx="6248400" cy="1600200"/>
                <a:chOff x="2286000" y="533400"/>
                <a:chExt cx="6248400" cy="1600200"/>
              </a:xfrm>
            </p:grpSpPr>
            <p:sp>
              <p:nvSpPr>
                <p:cNvPr id="59" name="Rectangle 58"/>
                <p:cNvSpPr/>
                <p:nvPr/>
              </p:nvSpPr>
              <p:spPr>
                <a:xfrm>
                  <a:off x="5029200" y="9906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86000" y="533400"/>
                  <a:ext cx="6248400" cy="1600200"/>
                </a:xfrm>
                <a:custGeom>
                  <a:avLst/>
                  <a:gdLst>
                    <a:gd name="connsiteX0" fmla="*/ 32479 w 7082853"/>
                    <a:gd name="connsiteY0" fmla="*/ 1364105 h 1431561"/>
                    <a:gd name="connsiteX1" fmla="*/ 617096 w 7082853"/>
                    <a:gd name="connsiteY1" fmla="*/ 914400 h 1431561"/>
                    <a:gd name="connsiteX2" fmla="*/ 1021830 w 7082853"/>
                    <a:gd name="connsiteY2" fmla="*/ 689547 h 1431561"/>
                    <a:gd name="connsiteX3" fmla="*/ 1486525 w 7082853"/>
                    <a:gd name="connsiteY3" fmla="*/ 479685 h 1431561"/>
                    <a:gd name="connsiteX4" fmla="*/ 2101122 w 7082853"/>
                    <a:gd name="connsiteY4" fmla="*/ 359764 h 1431561"/>
                    <a:gd name="connsiteX5" fmla="*/ 2325974 w 7082853"/>
                    <a:gd name="connsiteY5" fmla="*/ 539646 h 1431561"/>
                    <a:gd name="connsiteX6" fmla="*/ 2700728 w 7082853"/>
                    <a:gd name="connsiteY6" fmla="*/ 254833 h 1431561"/>
                    <a:gd name="connsiteX7" fmla="*/ 2850630 w 7082853"/>
                    <a:gd name="connsiteY7" fmla="*/ 494675 h 1431561"/>
                    <a:gd name="connsiteX8" fmla="*/ 3060492 w 7082853"/>
                    <a:gd name="connsiteY8" fmla="*/ 254833 h 1431561"/>
                    <a:gd name="connsiteX9" fmla="*/ 3165424 w 7082853"/>
                    <a:gd name="connsiteY9" fmla="*/ 104931 h 1431561"/>
                    <a:gd name="connsiteX10" fmla="*/ 3585148 w 7082853"/>
                    <a:gd name="connsiteY10" fmla="*/ 884419 h 1431561"/>
                    <a:gd name="connsiteX11" fmla="*/ 3824991 w 7082853"/>
                    <a:gd name="connsiteY11" fmla="*/ 869429 h 1431561"/>
                    <a:gd name="connsiteX12" fmla="*/ 4124794 w 7082853"/>
                    <a:gd name="connsiteY12" fmla="*/ 209862 h 1431561"/>
                    <a:gd name="connsiteX13" fmla="*/ 4199745 w 7082853"/>
                    <a:gd name="connsiteY13" fmla="*/ 74951 h 1431561"/>
                    <a:gd name="connsiteX14" fmla="*/ 4364637 w 7082853"/>
                    <a:gd name="connsiteY14" fmla="*/ 284813 h 1431561"/>
                    <a:gd name="connsiteX15" fmla="*/ 4769371 w 7082853"/>
                    <a:gd name="connsiteY15" fmla="*/ 179882 h 1431561"/>
                    <a:gd name="connsiteX16" fmla="*/ 4784361 w 7082853"/>
                    <a:gd name="connsiteY16" fmla="*/ 539646 h 1431561"/>
                    <a:gd name="connsiteX17" fmla="*/ 5234066 w 7082853"/>
                    <a:gd name="connsiteY17" fmla="*/ 374754 h 1431561"/>
                    <a:gd name="connsiteX18" fmla="*/ 5398958 w 7082853"/>
                    <a:gd name="connsiteY18" fmla="*/ 674557 h 1431561"/>
                    <a:gd name="connsiteX19" fmla="*/ 5803692 w 7082853"/>
                    <a:gd name="connsiteY19" fmla="*/ 629587 h 1431561"/>
                    <a:gd name="connsiteX20" fmla="*/ 6073515 w 7082853"/>
                    <a:gd name="connsiteY20" fmla="*/ 719528 h 1431561"/>
                    <a:gd name="connsiteX21" fmla="*/ 6463260 w 7082853"/>
                    <a:gd name="connsiteY21" fmla="*/ 869429 h 1431561"/>
                    <a:gd name="connsiteX22" fmla="*/ 7017896 w 7082853"/>
                    <a:gd name="connsiteY22" fmla="*/ 1064301 h 1431561"/>
                    <a:gd name="connsiteX23" fmla="*/ 6853004 w 7082853"/>
                    <a:gd name="connsiteY23" fmla="*/ 1049311 h 1431561"/>
                    <a:gd name="connsiteX24" fmla="*/ 5578840 w 7082853"/>
                    <a:gd name="connsiteY24" fmla="*/ 1019331 h 1431561"/>
                    <a:gd name="connsiteX25" fmla="*/ 3735050 w 7082853"/>
                    <a:gd name="connsiteY25" fmla="*/ 1004341 h 1431561"/>
                    <a:gd name="connsiteX26" fmla="*/ 1951220 w 7082853"/>
                    <a:gd name="connsiteY26" fmla="*/ 1154242 h 1431561"/>
                    <a:gd name="connsiteX27" fmla="*/ 422224 w 7082853"/>
                    <a:gd name="connsiteY27" fmla="*/ 1319134 h 1431561"/>
                    <a:gd name="connsiteX28" fmla="*/ 32479 w 7082853"/>
                    <a:gd name="connsiteY28" fmla="*/ 1364105 h 1431561"/>
                    <a:gd name="connsiteX0" fmla="*/ 81821 w 7132195"/>
                    <a:gd name="connsiteY0" fmla="*/ 1364105 h 1393461"/>
                    <a:gd name="connsiteX1" fmla="*/ 666438 w 7132195"/>
                    <a:gd name="connsiteY1" fmla="*/ 914400 h 1393461"/>
                    <a:gd name="connsiteX2" fmla="*/ 1071172 w 7132195"/>
                    <a:gd name="connsiteY2" fmla="*/ 689547 h 1393461"/>
                    <a:gd name="connsiteX3" fmla="*/ 1535867 w 7132195"/>
                    <a:gd name="connsiteY3" fmla="*/ 479685 h 1393461"/>
                    <a:gd name="connsiteX4" fmla="*/ 2150464 w 7132195"/>
                    <a:gd name="connsiteY4" fmla="*/ 359764 h 1393461"/>
                    <a:gd name="connsiteX5" fmla="*/ 2375316 w 7132195"/>
                    <a:gd name="connsiteY5" fmla="*/ 539646 h 1393461"/>
                    <a:gd name="connsiteX6" fmla="*/ 2750070 w 7132195"/>
                    <a:gd name="connsiteY6" fmla="*/ 254833 h 1393461"/>
                    <a:gd name="connsiteX7" fmla="*/ 2899972 w 7132195"/>
                    <a:gd name="connsiteY7" fmla="*/ 494675 h 1393461"/>
                    <a:gd name="connsiteX8" fmla="*/ 3109834 w 7132195"/>
                    <a:gd name="connsiteY8" fmla="*/ 254833 h 1393461"/>
                    <a:gd name="connsiteX9" fmla="*/ 3214766 w 7132195"/>
                    <a:gd name="connsiteY9" fmla="*/ 104931 h 1393461"/>
                    <a:gd name="connsiteX10" fmla="*/ 3634490 w 7132195"/>
                    <a:gd name="connsiteY10" fmla="*/ 884419 h 1393461"/>
                    <a:gd name="connsiteX11" fmla="*/ 3874333 w 7132195"/>
                    <a:gd name="connsiteY11" fmla="*/ 869429 h 1393461"/>
                    <a:gd name="connsiteX12" fmla="*/ 4174136 w 7132195"/>
                    <a:gd name="connsiteY12" fmla="*/ 209862 h 1393461"/>
                    <a:gd name="connsiteX13" fmla="*/ 4249087 w 7132195"/>
                    <a:gd name="connsiteY13" fmla="*/ 74951 h 1393461"/>
                    <a:gd name="connsiteX14" fmla="*/ 4413979 w 7132195"/>
                    <a:gd name="connsiteY14" fmla="*/ 284813 h 1393461"/>
                    <a:gd name="connsiteX15" fmla="*/ 4818713 w 7132195"/>
                    <a:gd name="connsiteY15" fmla="*/ 179882 h 1393461"/>
                    <a:gd name="connsiteX16" fmla="*/ 4833703 w 7132195"/>
                    <a:gd name="connsiteY16" fmla="*/ 539646 h 1393461"/>
                    <a:gd name="connsiteX17" fmla="*/ 5283408 w 7132195"/>
                    <a:gd name="connsiteY17" fmla="*/ 374754 h 1393461"/>
                    <a:gd name="connsiteX18" fmla="*/ 5448300 w 7132195"/>
                    <a:gd name="connsiteY18" fmla="*/ 674557 h 1393461"/>
                    <a:gd name="connsiteX19" fmla="*/ 5853034 w 7132195"/>
                    <a:gd name="connsiteY19" fmla="*/ 629587 h 1393461"/>
                    <a:gd name="connsiteX20" fmla="*/ 6122857 w 7132195"/>
                    <a:gd name="connsiteY20" fmla="*/ 719528 h 1393461"/>
                    <a:gd name="connsiteX21" fmla="*/ 6512602 w 7132195"/>
                    <a:gd name="connsiteY21" fmla="*/ 869429 h 1393461"/>
                    <a:gd name="connsiteX22" fmla="*/ 7067238 w 7132195"/>
                    <a:gd name="connsiteY22" fmla="*/ 1064301 h 1393461"/>
                    <a:gd name="connsiteX23" fmla="*/ 6902346 w 7132195"/>
                    <a:gd name="connsiteY23" fmla="*/ 1049311 h 1393461"/>
                    <a:gd name="connsiteX24" fmla="*/ 5628182 w 7132195"/>
                    <a:gd name="connsiteY24" fmla="*/ 1019331 h 1393461"/>
                    <a:gd name="connsiteX25" fmla="*/ 3784392 w 7132195"/>
                    <a:gd name="connsiteY25" fmla="*/ 1004341 h 1393461"/>
                    <a:gd name="connsiteX26" fmla="*/ 2000562 w 7132195"/>
                    <a:gd name="connsiteY26" fmla="*/ 1154242 h 1393461"/>
                    <a:gd name="connsiteX27" fmla="*/ 1157366 w 7132195"/>
                    <a:gd name="connsiteY27" fmla="*/ 1090534 h 1393461"/>
                    <a:gd name="connsiteX28" fmla="*/ 81821 w 7132195"/>
                    <a:gd name="connsiteY28" fmla="*/ 1364105 h 1393461"/>
                    <a:gd name="connsiteX0" fmla="*/ 222354 w 7272728"/>
                    <a:gd name="connsiteY0" fmla="*/ 1364105 h 1404079"/>
                    <a:gd name="connsiteX1" fmla="*/ 806971 w 7272728"/>
                    <a:gd name="connsiteY1" fmla="*/ 914400 h 1404079"/>
                    <a:gd name="connsiteX2" fmla="*/ 1211705 w 7272728"/>
                    <a:gd name="connsiteY2" fmla="*/ 689547 h 1404079"/>
                    <a:gd name="connsiteX3" fmla="*/ 1676400 w 7272728"/>
                    <a:gd name="connsiteY3" fmla="*/ 479685 h 1404079"/>
                    <a:gd name="connsiteX4" fmla="*/ 2290997 w 7272728"/>
                    <a:gd name="connsiteY4" fmla="*/ 359764 h 1404079"/>
                    <a:gd name="connsiteX5" fmla="*/ 2515849 w 7272728"/>
                    <a:gd name="connsiteY5" fmla="*/ 539646 h 1404079"/>
                    <a:gd name="connsiteX6" fmla="*/ 2890603 w 7272728"/>
                    <a:gd name="connsiteY6" fmla="*/ 254833 h 1404079"/>
                    <a:gd name="connsiteX7" fmla="*/ 3040505 w 7272728"/>
                    <a:gd name="connsiteY7" fmla="*/ 494675 h 1404079"/>
                    <a:gd name="connsiteX8" fmla="*/ 3250367 w 7272728"/>
                    <a:gd name="connsiteY8" fmla="*/ 254833 h 1404079"/>
                    <a:gd name="connsiteX9" fmla="*/ 3355299 w 7272728"/>
                    <a:gd name="connsiteY9" fmla="*/ 104931 h 1404079"/>
                    <a:gd name="connsiteX10" fmla="*/ 3775023 w 7272728"/>
                    <a:gd name="connsiteY10" fmla="*/ 884419 h 1404079"/>
                    <a:gd name="connsiteX11" fmla="*/ 4014866 w 7272728"/>
                    <a:gd name="connsiteY11" fmla="*/ 869429 h 1404079"/>
                    <a:gd name="connsiteX12" fmla="*/ 4314669 w 7272728"/>
                    <a:gd name="connsiteY12" fmla="*/ 209862 h 1404079"/>
                    <a:gd name="connsiteX13" fmla="*/ 4389620 w 7272728"/>
                    <a:gd name="connsiteY13" fmla="*/ 74951 h 1404079"/>
                    <a:gd name="connsiteX14" fmla="*/ 4554512 w 7272728"/>
                    <a:gd name="connsiteY14" fmla="*/ 284813 h 1404079"/>
                    <a:gd name="connsiteX15" fmla="*/ 4959246 w 7272728"/>
                    <a:gd name="connsiteY15" fmla="*/ 179882 h 1404079"/>
                    <a:gd name="connsiteX16" fmla="*/ 4974236 w 7272728"/>
                    <a:gd name="connsiteY16" fmla="*/ 539646 h 1404079"/>
                    <a:gd name="connsiteX17" fmla="*/ 5423941 w 7272728"/>
                    <a:gd name="connsiteY17" fmla="*/ 374754 h 1404079"/>
                    <a:gd name="connsiteX18" fmla="*/ 5588833 w 7272728"/>
                    <a:gd name="connsiteY18" fmla="*/ 674557 h 1404079"/>
                    <a:gd name="connsiteX19" fmla="*/ 5993567 w 7272728"/>
                    <a:gd name="connsiteY19" fmla="*/ 629587 h 1404079"/>
                    <a:gd name="connsiteX20" fmla="*/ 6263390 w 7272728"/>
                    <a:gd name="connsiteY20" fmla="*/ 719528 h 1404079"/>
                    <a:gd name="connsiteX21" fmla="*/ 6653135 w 7272728"/>
                    <a:gd name="connsiteY21" fmla="*/ 869429 h 1404079"/>
                    <a:gd name="connsiteX22" fmla="*/ 7207771 w 7272728"/>
                    <a:gd name="connsiteY22" fmla="*/ 1064301 h 1404079"/>
                    <a:gd name="connsiteX23" fmla="*/ 7042879 w 7272728"/>
                    <a:gd name="connsiteY23" fmla="*/ 1049311 h 1404079"/>
                    <a:gd name="connsiteX24" fmla="*/ 5768715 w 7272728"/>
                    <a:gd name="connsiteY24" fmla="*/ 1019331 h 1404079"/>
                    <a:gd name="connsiteX25" fmla="*/ 3924925 w 7272728"/>
                    <a:gd name="connsiteY25" fmla="*/ 1004341 h 1404079"/>
                    <a:gd name="connsiteX26" fmla="*/ 2141095 w 7272728"/>
                    <a:gd name="connsiteY26" fmla="*/ 1154242 h 1404079"/>
                    <a:gd name="connsiteX27" fmla="*/ 222354 w 7272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8694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11742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09282"/>
                    <a:gd name="connsiteY0" fmla="*/ 1364105 h 1404079"/>
                    <a:gd name="connsiteX1" fmla="*/ 425971 w 6809282"/>
                    <a:gd name="connsiteY1" fmla="*/ 914400 h 1404079"/>
                    <a:gd name="connsiteX2" fmla="*/ 830705 w 6809282"/>
                    <a:gd name="connsiteY2" fmla="*/ 689547 h 1404079"/>
                    <a:gd name="connsiteX3" fmla="*/ 1295400 w 6809282"/>
                    <a:gd name="connsiteY3" fmla="*/ 479685 h 1404079"/>
                    <a:gd name="connsiteX4" fmla="*/ 1909997 w 6809282"/>
                    <a:gd name="connsiteY4" fmla="*/ 359764 h 1404079"/>
                    <a:gd name="connsiteX5" fmla="*/ 2134849 w 6809282"/>
                    <a:gd name="connsiteY5" fmla="*/ 539646 h 1404079"/>
                    <a:gd name="connsiteX6" fmla="*/ 2509603 w 6809282"/>
                    <a:gd name="connsiteY6" fmla="*/ 254833 h 1404079"/>
                    <a:gd name="connsiteX7" fmla="*/ 2659505 w 6809282"/>
                    <a:gd name="connsiteY7" fmla="*/ 494675 h 1404079"/>
                    <a:gd name="connsiteX8" fmla="*/ 2869367 w 6809282"/>
                    <a:gd name="connsiteY8" fmla="*/ 254833 h 1404079"/>
                    <a:gd name="connsiteX9" fmla="*/ 2974299 w 6809282"/>
                    <a:gd name="connsiteY9" fmla="*/ 104931 h 1404079"/>
                    <a:gd name="connsiteX10" fmla="*/ 3394023 w 6809282"/>
                    <a:gd name="connsiteY10" fmla="*/ 884419 h 1404079"/>
                    <a:gd name="connsiteX11" fmla="*/ 3633866 w 6809282"/>
                    <a:gd name="connsiteY11" fmla="*/ 869429 h 1404079"/>
                    <a:gd name="connsiteX12" fmla="*/ 3933669 w 6809282"/>
                    <a:gd name="connsiteY12" fmla="*/ 209862 h 1404079"/>
                    <a:gd name="connsiteX13" fmla="*/ 4008620 w 6809282"/>
                    <a:gd name="connsiteY13" fmla="*/ 74951 h 1404079"/>
                    <a:gd name="connsiteX14" fmla="*/ 4173512 w 6809282"/>
                    <a:gd name="connsiteY14" fmla="*/ 284813 h 1404079"/>
                    <a:gd name="connsiteX15" fmla="*/ 4578246 w 6809282"/>
                    <a:gd name="connsiteY15" fmla="*/ 179882 h 1404079"/>
                    <a:gd name="connsiteX16" fmla="*/ 4593236 w 6809282"/>
                    <a:gd name="connsiteY16" fmla="*/ 539646 h 1404079"/>
                    <a:gd name="connsiteX17" fmla="*/ 5042941 w 6809282"/>
                    <a:gd name="connsiteY17" fmla="*/ 374754 h 1404079"/>
                    <a:gd name="connsiteX18" fmla="*/ 5207833 w 6809282"/>
                    <a:gd name="connsiteY18" fmla="*/ 674557 h 1404079"/>
                    <a:gd name="connsiteX19" fmla="*/ 5612567 w 6809282"/>
                    <a:gd name="connsiteY19" fmla="*/ 629587 h 1404079"/>
                    <a:gd name="connsiteX20" fmla="*/ 5882390 w 6809282"/>
                    <a:gd name="connsiteY20" fmla="*/ 719528 h 1404079"/>
                    <a:gd name="connsiteX21" fmla="*/ 6272135 w 6809282"/>
                    <a:gd name="connsiteY21" fmla="*/ 1174229 h 1404079"/>
                    <a:gd name="connsiteX22" fmla="*/ 6661879 w 6809282"/>
                    <a:gd name="connsiteY22" fmla="*/ 1049311 h 1404079"/>
                    <a:gd name="connsiteX23" fmla="*/ 5387715 w 6809282"/>
                    <a:gd name="connsiteY23" fmla="*/ 1019331 h 1404079"/>
                    <a:gd name="connsiteX24" fmla="*/ 3543925 w 6809282"/>
                    <a:gd name="connsiteY24" fmla="*/ 1004341 h 1404079"/>
                    <a:gd name="connsiteX25" fmla="*/ 1760095 w 6809282"/>
                    <a:gd name="connsiteY25" fmla="*/ 1154242 h 1404079"/>
                    <a:gd name="connsiteX26" fmla="*/ 222354 w 6809282"/>
                    <a:gd name="connsiteY26" fmla="*/ 1364105 h 1404079"/>
                    <a:gd name="connsiteX0" fmla="*/ 5387715 w 6809282"/>
                    <a:gd name="connsiteY0" fmla="*/ 1019331 h 1404079"/>
                    <a:gd name="connsiteX1" fmla="*/ 3543925 w 6809282"/>
                    <a:gd name="connsiteY1" fmla="*/ 1004341 h 1404079"/>
                    <a:gd name="connsiteX2" fmla="*/ 1760095 w 6809282"/>
                    <a:gd name="connsiteY2" fmla="*/ 1154242 h 1404079"/>
                    <a:gd name="connsiteX3" fmla="*/ 222354 w 6809282"/>
                    <a:gd name="connsiteY3" fmla="*/ 1364105 h 1404079"/>
                    <a:gd name="connsiteX4" fmla="*/ 425971 w 6809282"/>
                    <a:gd name="connsiteY4" fmla="*/ 914400 h 1404079"/>
                    <a:gd name="connsiteX5" fmla="*/ 830705 w 6809282"/>
                    <a:gd name="connsiteY5" fmla="*/ 689547 h 1404079"/>
                    <a:gd name="connsiteX6" fmla="*/ 1295400 w 6809282"/>
                    <a:gd name="connsiteY6" fmla="*/ 479685 h 1404079"/>
                    <a:gd name="connsiteX7" fmla="*/ 1909997 w 6809282"/>
                    <a:gd name="connsiteY7" fmla="*/ 359764 h 1404079"/>
                    <a:gd name="connsiteX8" fmla="*/ 2134849 w 6809282"/>
                    <a:gd name="connsiteY8" fmla="*/ 539646 h 1404079"/>
                    <a:gd name="connsiteX9" fmla="*/ 2509603 w 6809282"/>
                    <a:gd name="connsiteY9" fmla="*/ 254833 h 1404079"/>
                    <a:gd name="connsiteX10" fmla="*/ 2659505 w 6809282"/>
                    <a:gd name="connsiteY10" fmla="*/ 494675 h 1404079"/>
                    <a:gd name="connsiteX11" fmla="*/ 2869367 w 6809282"/>
                    <a:gd name="connsiteY11" fmla="*/ 254833 h 1404079"/>
                    <a:gd name="connsiteX12" fmla="*/ 2974299 w 6809282"/>
                    <a:gd name="connsiteY12" fmla="*/ 104931 h 1404079"/>
                    <a:gd name="connsiteX13" fmla="*/ 3394023 w 6809282"/>
                    <a:gd name="connsiteY13" fmla="*/ 884419 h 1404079"/>
                    <a:gd name="connsiteX14" fmla="*/ 3633866 w 6809282"/>
                    <a:gd name="connsiteY14" fmla="*/ 869429 h 1404079"/>
                    <a:gd name="connsiteX15" fmla="*/ 3933669 w 6809282"/>
                    <a:gd name="connsiteY15" fmla="*/ 209862 h 1404079"/>
                    <a:gd name="connsiteX16" fmla="*/ 4008620 w 6809282"/>
                    <a:gd name="connsiteY16" fmla="*/ 74951 h 1404079"/>
                    <a:gd name="connsiteX17" fmla="*/ 4173512 w 6809282"/>
                    <a:gd name="connsiteY17" fmla="*/ 284813 h 1404079"/>
                    <a:gd name="connsiteX18" fmla="*/ 4578246 w 6809282"/>
                    <a:gd name="connsiteY18" fmla="*/ 179882 h 1404079"/>
                    <a:gd name="connsiteX19" fmla="*/ 4593236 w 6809282"/>
                    <a:gd name="connsiteY19" fmla="*/ 539646 h 1404079"/>
                    <a:gd name="connsiteX20" fmla="*/ 5042941 w 6809282"/>
                    <a:gd name="connsiteY20" fmla="*/ 374754 h 1404079"/>
                    <a:gd name="connsiteX21" fmla="*/ 5207833 w 6809282"/>
                    <a:gd name="connsiteY21" fmla="*/ 674557 h 1404079"/>
                    <a:gd name="connsiteX22" fmla="*/ 5612567 w 6809282"/>
                    <a:gd name="connsiteY22" fmla="*/ 629587 h 1404079"/>
                    <a:gd name="connsiteX23" fmla="*/ 5882390 w 6809282"/>
                    <a:gd name="connsiteY23" fmla="*/ 719528 h 1404079"/>
                    <a:gd name="connsiteX24" fmla="*/ 6272135 w 6809282"/>
                    <a:gd name="connsiteY24" fmla="*/ 1174229 h 1404079"/>
                    <a:gd name="connsiteX25" fmla="*/ 6753319 w 6809282"/>
                    <a:gd name="connsiteY25" fmla="*/ 1140751 h 1404079"/>
                    <a:gd name="connsiteX0" fmla="*/ 5387715 w 6272135"/>
                    <a:gd name="connsiteY0" fmla="*/ 1019331 h 1404079"/>
                    <a:gd name="connsiteX1" fmla="*/ 3543925 w 6272135"/>
                    <a:gd name="connsiteY1" fmla="*/ 1004341 h 1404079"/>
                    <a:gd name="connsiteX2" fmla="*/ 1760095 w 6272135"/>
                    <a:gd name="connsiteY2" fmla="*/ 1154242 h 1404079"/>
                    <a:gd name="connsiteX3" fmla="*/ 222354 w 6272135"/>
                    <a:gd name="connsiteY3" fmla="*/ 1364105 h 1404079"/>
                    <a:gd name="connsiteX4" fmla="*/ 425971 w 6272135"/>
                    <a:gd name="connsiteY4" fmla="*/ 914400 h 1404079"/>
                    <a:gd name="connsiteX5" fmla="*/ 830705 w 6272135"/>
                    <a:gd name="connsiteY5" fmla="*/ 689547 h 1404079"/>
                    <a:gd name="connsiteX6" fmla="*/ 1295400 w 6272135"/>
                    <a:gd name="connsiteY6" fmla="*/ 479685 h 1404079"/>
                    <a:gd name="connsiteX7" fmla="*/ 1909997 w 6272135"/>
                    <a:gd name="connsiteY7" fmla="*/ 359764 h 1404079"/>
                    <a:gd name="connsiteX8" fmla="*/ 2134849 w 6272135"/>
                    <a:gd name="connsiteY8" fmla="*/ 539646 h 1404079"/>
                    <a:gd name="connsiteX9" fmla="*/ 2509603 w 6272135"/>
                    <a:gd name="connsiteY9" fmla="*/ 254833 h 1404079"/>
                    <a:gd name="connsiteX10" fmla="*/ 2659505 w 6272135"/>
                    <a:gd name="connsiteY10" fmla="*/ 494675 h 1404079"/>
                    <a:gd name="connsiteX11" fmla="*/ 2869367 w 6272135"/>
                    <a:gd name="connsiteY11" fmla="*/ 254833 h 1404079"/>
                    <a:gd name="connsiteX12" fmla="*/ 2974299 w 6272135"/>
                    <a:gd name="connsiteY12" fmla="*/ 104931 h 1404079"/>
                    <a:gd name="connsiteX13" fmla="*/ 3394023 w 6272135"/>
                    <a:gd name="connsiteY13" fmla="*/ 884419 h 1404079"/>
                    <a:gd name="connsiteX14" fmla="*/ 3633866 w 6272135"/>
                    <a:gd name="connsiteY14" fmla="*/ 869429 h 1404079"/>
                    <a:gd name="connsiteX15" fmla="*/ 3933669 w 6272135"/>
                    <a:gd name="connsiteY15" fmla="*/ 209862 h 1404079"/>
                    <a:gd name="connsiteX16" fmla="*/ 4008620 w 6272135"/>
                    <a:gd name="connsiteY16" fmla="*/ 74951 h 1404079"/>
                    <a:gd name="connsiteX17" fmla="*/ 4173512 w 6272135"/>
                    <a:gd name="connsiteY17" fmla="*/ 284813 h 1404079"/>
                    <a:gd name="connsiteX18" fmla="*/ 4578246 w 6272135"/>
                    <a:gd name="connsiteY18" fmla="*/ 179882 h 1404079"/>
                    <a:gd name="connsiteX19" fmla="*/ 4593236 w 6272135"/>
                    <a:gd name="connsiteY19" fmla="*/ 539646 h 1404079"/>
                    <a:gd name="connsiteX20" fmla="*/ 5042941 w 6272135"/>
                    <a:gd name="connsiteY20" fmla="*/ 374754 h 1404079"/>
                    <a:gd name="connsiteX21" fmla="*/ 5207833 w 6272135"/>
                    <a:gd name="connsiteY21" fmla="*/ 674557 h 1404079"/>
                    <a:gd name="connsiteX22" fmla="*/ 5612567 w 6272135"/>
                    <a:gd name="connsiteY22" fmla="*/ 629587 h 1404079"/>
                    <a:gd name="connsiteX23" fmla="*/ 5882390 w 6272135"/>
                    <a:gd name="connsiteY23" fmla="*/ 719528 h 1404079"/>
                    <a:gd name="connsiteX24" fmla="*/ 6272135 w 6272135"/>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49781" h="1404079">
                      <a:moveTo>
                        <a:pt x="5165361" y="1019331"/>
                      </a:moveTo>
                      <a:cubicBezTo>
                        <a:pt x="4645702" y="1011836"/>
                        <a:pt x="3926174" y="981856"/>
                        <a:pt x="3321571" y="1004341"/>
                      </a:cubicBezTo>
                      <a:cubicBezTo>
                        <a:pt x="2716968" y="1026826"/>
                        <a:pt x="2091336" y="1094281"/>
                        <a:pt x="1537741" y="1154242"/>
                      </a:cubicBezTo>
                      <a:cubicBezTo>
                        <a:pt x="984146" y="1214203"/>
                        <a:pt x="222354" y="1404079"/>
                        <a:pt x="0" y="1364105"/>
                      </a:cubicBezTo>
                      <a:cubicBezTo>
                        <a:pt x="72453" y="1162987"/>
                        <a:pt x="102225" y="1026826"/>
                        <a:pt x="203617" y="914400"/>
                      </a:cubicBezTo>
                      <a:cubicBezTo>
                        <a:pt x="305009" y="801974"/>
                        <a:pt x="463446" y="761999"/>
                        <a:pt x="608351" y="689547"/>
                      </a:cubicBezTo>
                      <a:cubicBezTo>
                        <a:pt x="753256" y="617095"/>
                        <a:pt x="893164" y="534649"/>
                        <a:pt x="1073046" y="479685"/>
                      </a:cubicBezTo>
                      <a:cubicBezTo>
                        <a:pt x="1252928" y="424721"/>
                        <a:pt x="1547735" y="349771"/>
                        <a:pt x="1687643" y="359764"/>
                      </a:cubicBezTo>
                      <a:cubicBezTo>
                        <a:pt x="1827551" y="369757"/>
                        <a:pt x="1812561" y="557134"/>
                        <a:pt x="1912495" y="539646"/>
                      </a:cubicBezTo>
                      <a:cubicBezTo>
                        <a:pt x="2012429" y="522158"/>
                        <a:pt x="2199806" y="262328"/>
                        <a:pt x="2287249" y="254833"/>
                      </a:cubicBezTo>
                      <a:cubicBezTo>
                        <a:pt x="2374692" y="247338"/>
                        <a:pt x="2377190" y="494675"/>
                        <a:pt x="2437151" y="494675"/>
                      </a:cubicBezTo>
                      <a:cubicBezTo>
                        <a:pt x="2497112" y="494675"/>
                        <a:pt x="2594547" y="319790"/>
                        <a:pt x="2647013" y="254833"/>
                      </a:cubicBezTo>
                      <a:cubicBezTo>
                        <a:pt x="2699479" y="189876"/>
                        <a:pt x="2664502" y="0"/>
                        <a:pt x="2751945" y="104931"/>
                      </a:cubicBezTo>
                      <a:cubicBezTo>
                        <a:pt x="2839388" y="209862"/>
                        <a:pt x="3061741" y="757003"/>
                        <a:pt x="3171669" y="884419"/>
                      </a:cubicBezTo>
                      <a:cubicBezTo>
                        <a:pt x="3281597" y="1011835"/>
                        <a:pt x="3321571" y="981855"/>
                        <a:pt x="3411512" y="869429"/>
                      </a:cubicBezTo>
                      <a:cubicBezTo>
                        <a:pt x="3501453" y="757003"/>
                        <a:pt x="3648856" y="342275"/>
                        <a:pt x="3711315" y="209862"/>
                      </a:cubicBezTo>
                      <a:cubicBezTo>
                        <a:pt x="3773774" y="77449"/>
                        <a:pt x="3746292" y="62459"/>
                        <a:pt x="3786266" y="74951"/>
                      </a:cubicBezTo>
                      <a:cubicBezTo>
                        <a:pt x="3826240" y="87443"/>
                        <a:pt x="3856220" y="267325"/>
                        <a:pt x="3951158" y="284813"/>
                      </a:cubicBezTo>
                      <a:cubicBezTo>
                        <a:pt x="4046096" y="302301"/>
                        <a:pt x="4285938" y="137410"/>
                        <a:pt x="4355892" y="179882"/>
                      </a:cubicBezTo>
                      <a:cubicBezTo>
                        <a:pt x="4425846" y="222354"/>
                        <a:pt x="4293433" y="507167"/>
                        <a:pt x="4370882" y="539646"/>
                      </a:cubicBezTo>
                      <a:cubicBezTo>
                        <a:pt x="4448331" y="572125"/>
                        <a:pt x="4718154" y="352269"/>
                        <a:pt x="4820587" y="374754"/>
                      </a:cubicBezTo>
                      <a:cubicBezTo>
                        <a:pt x="4923020" y="397239"/>
                        <a:pt x="4890541" y="632085"/>
                        <a:pt x="4985479" y="674557"/>
                      </a:cubicBezTo>
                      <a:cubicBezTo>
                        <a:pt x="5080417" y="717029"/>
                        <a:pt x="5277787" y="622092"/>
                        <a:pt x="5390213" y="629587"/>
                      </a:cubicBezTo>
                      <a:cubicBezTo>
                        <a:pt x="5502639" y="637082"/>
                        <a:pt x="5550108" y="628754"/>
                        <a:pt x="5660036" y="719528"/>
                      </a:cubicBezTo>
                      <a:cubicBezTo>
                        <a:pt x="5769964" y="810302"/>
                        <a:pt x="5919866" y="1119265"/>
                        <a:pt x="6049781" y="117422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Oval 46"/>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819400" y="2057400"/>
            <a:ext cx="6019800" cy="2590800"/>
            <a:chOff x="2819400" y="2057400"/>
            <a:chExt cx="6019800" cy="2590800"/>
          </a:xfrm>
        </p:grpSpPr>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48"/>
            <p:cNvGrpSpPr/>
            <p:nvPr/>
          </p:nvGrpSpPr>
          <p:grpSpPr>
            <a:xfrm>
              <a:off x="2819400" y="2057400"/>
              <a:ext cx="6019800" cy="1742420"/>
              <a:chOff x="3276600" y="1676400"/>
              <a:chExt cx="5105400" cy="1742420"/>
            </a:xfrm>
            <a:blipFill>
              <a:blip r:embed="rId3"/>
              <a:tile tx="0" ty="0" sx="100000" sy="100000" flip="none" algn="tl"/>
            </a:blipFill>
          </p:grpSpPr>
          <p:sp>
            <p:nvSpPr>
              <p:cNvPr id="29" name="TextBox 28"/>
              <p:cNvSpPr txBox="1"/>
              <p:nvPr/>
            </p:nvSpPr>
            <p:spPr>
              <a:xfrm>
                <a:off x="3276600" y="2895600"/>
                <a:ext cx="5105400" cy="523220"/>
              </a:xfrm>
              <a:prstGeom prst="rect">
                <a:avLst/>
              </a:prstGeom>
              <a:solidFill>
                <a:schemeClr val="tx1"/>
              </a:solidFill>
              <a:ln w="25400">
                <a:solidFill>
                  <a:schemeClr val="tx1"/>
                </a:solidFill>
              </a:ln>
            </p:spPr>
            <p:txBody>
              <a:bodyPr wrap="square" rtlCol="0">
                <a:spAutoFit/>
              </a:bodyPr>
              <a:lstStyle/>
              <a:p>
                <a:pPr algn="ctr"/>
                <a:r>
                  <a:rPr lang="en-US" sz="2800" b="1" dirty="0">
                    <a:solidFill>
                      <a:schemeClr val="bg1"/>
                    </a:solidFill>
                    <a:latin typeface="Arial" pitchFamily="34" charset="0"/>
                    <a:cs typeface="Arial" pitchFamily="34" charset="0"/>
                  </a:rPr>
                  <a:t>heat convection UPLIFTS crust</a:t>
                </a:r>
              </a:p>
            </p:txBody>
          </p:sp>
          <p:cxnSp>
            <p:nvCxnSpPr>
              <p:cNvPr id="32" name="Straight Arrow Connector 31"/>
              <p:cNvCxnSpPr>
                <a:stCxn id="29" idx="0"/>
              </p:cNvCxnSpPr>
              <p:nvPr/>
            </p:nvCxnSpPr>
            <p:spPr>
              <a:xfrm rot="5400000" flipH="1" flipV="1">
                <a:off x="5238750" y="2266950"/>
                <a:ext cx="1219200" cy="38100"/>
              </a:xfrm>
              <a:prstGeom prst="straightConnector1">
                <a:avLst/>
              </a:prstGeom>
              <a:grpFill/>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2819400" y="3810000"/>
              <a:ext cx="6019800" cy="523220"/>
            </a:xfrm>
            <a:prstGeom prst="rect">
              <a:avLst/>
            </a:prstGeom>
            <a:solidFill>
              <a:schemeClr val="tx1"/>
            </a:solidFill>
            <a:ln w="25400">
              <a:solidFill>
                <a:schemeClr val="tx1"/>
              </a:solidFill>
            </a:ln>
          </p:spPr>
          <p:txBody>
            <a:bodyPr wrap="square" rtlCol="0">
              <a:spAutoFit/>
            </a:bodyPr>
            <a:lstStyle/>
            <a:p>
              <a:pPr algn="ctr"/>
              <a:r>
                <a:rPr lang="en-US" sz="2800" b="1" dirty="0">
                  <a:solidFill>
                    <a:schemeClr val="bg1"/>
                  </a:solidFill>
                  <a:latin typeface="Arial" pitchFamily="34" charset="0"/>
                  <a:cs typeface="Arial" pitchFamily="34" charset="0"/>
                </a:rPr>
                <a:t>crust begins to RIFT (pull apart)</a:t>
              </a:r>
            </a:p>
          </p:txBody>
        </p:sp>
      </p:grpSp>
      <p:sp>
        <p:nvSpPr>
          <p:cNvPr id="18" name="Rectangle 17">
            <a:extLst>
              <a:ext uri="{FF2B5EF4-FFF2-40B4-BE49-F238E27FC236}">
                <a16:creationId xmlns:a16="http://schemas.microsoft.com/office/drawing/2014/main" id="{EBD97962-DAC5-5EC1-8829-1A0780DF3935}"/>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CABCB8B-C4A6-0AC9-2386-54D6369881E1}"/>
              </a:ext>
            </a:extLst>
          </p:cNvPr>
          <p:cNvSpPr txBox="1"/>
          <p:nvPr/>
        </p:nvSpPr>
        <p:spPr>
          <a:xfrm>
            <a:off x="133707" y="-762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pic>
        <p:nvPicPr>
          <p:cNvPr id="19" name="Picture 18">
            <a:extLst>
              <a:ext uri="{FF2B5EF4-FFF2-40B4-BE49-F238E27FC236}">
                <a16:creationId xmlns:a16="http://schemas.microsoft.com/office/drawing/2014/main" id="{5EC2ABD9-F10C-1AFC-349C-232864F65F89}"/>
              </a:ext>
            </a:extLst>
          </p:cNvPr>
          <p:cNvPicPr>
            <a:picLocks noChangeAspect="1"/>
          </p:cNvPicPr>
          <p:nvPr/>
        </p:nvPicPr>
        <p:blipFill>
          <a:blip r:embed="rId4"/>
          <a:stretch>
            <a:fillRect/>
          </a:stretch>
        </p:blipFill>
        <p:spPr>
          <a:xfrm>
            <a:off x="0" y="3276600"/>
            <a:ext cx="9144000" cy="3581400"/>
          </a:xfrm>
          <a:prstGeom prst="rect">
            <a:avLst/>
          </a:prstGeom>
        </p:spPr>
      </p:pic>
      <p:sp>
        <p:nvSpPr>
          <p:cNvPr id="20" name="TextBox 19">
            <a:extLst>
              <a:ext uri="{FF2B5EF4-FFF2-40B4-BE49-F238E27FC236}">
                <a16:creationId xmlns:a16="http://schemas.microsoft.com/office/drawing/2014/main" id="{36361F46-37D1-2CDF-3351-614B3FC97867}"/>
              </a:ext>
            </a:extLst>
          </p:cNvPr>
          <p:cNvSpPr txBox="1"/>
          <p:nvPr/>
        </p:nvSpPr>
        <p:spPr>
          <a:xfrm>
            <a:off x="0" y="1625025"/>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2 - ridge push, slab pull</a:t>
            </a:r>
          </a:p>
        </p:txBody>
      </p:sp>
      <p:sp>
        <p:nvSpPr>
          <p:cNvPr id="21" name="TextBox 20">
            <a:extLst>
              <a:ext uri="{FF2B5EF4-FFF2-40B4-BE49-F238E27FC236}">
                <a16:creationId xmlns:a16="http://schemas.microsoft.com/office/drawing/2014/main" id="{2108B463-1F62-ACE5-2092-2B69A9AE7DF1}"/>
              </a:ext>
            </a:extLst>
          </p:cNvPr>
          <p:cNvSpPr txBox="1"/>
          <p:nvPr/>
        </p:nvSpPr>
        <p:spPr>
          <a:xfrm>
            <a:off x="685800" y="1153180"/>
            <a:ext cx="8458200" cy="523220"/>
          </a:xfrm>
          <a:prstGeom prst="rect">
            <a:avLst/>
          </a:prstGeom>
          <a:noFill/>
        </p:spPr>
        <p:txBody>
          <a:bodyPr wrap="square" rtlCol="0">
            <a:spAutoFit/>
          </a:bodyPr>
          <a:lstStyle/>
          <a:p>
            <a:r>
              <a:rPr lang="en-US" sz="2800" b="1" dirty="0"/>
              <a:t>- mantle convection moves the crustal plates</a:t>
            </a:r>
          </a:p>
        </p:txBody>
      </p:sp>
      <p:sp>
        <p:nvSpPr>
          <p:cNvPr id="22" name="TextBox 21">
            <a:extLst>
              <a:ext uri="{FF2B5EF4-FFF2-40B4-BE49-F238E27FC236}">
                <a16:creationId xmlns:a16="http://schemas.microsoft.com/office/drawing/2014/main" id="{B00CAF73-BCFC-E03D-2FDA-40EEA532E365}"/>
              </a:ext>
            </a:extLst>
          </p:cNvPr>
          <p:cNvSpPr txBox="1"/>
          <p:nvPr/>
        </p:nvSpPr>
        <p:spPr>
          <a:xfrm>
            <a:off x="0" y="60960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pic>
        <p:nvPicPr>
          <p:cNvPr id="24" name="Picture 23">
            <a:extLst>
              <a:ext uri="{FF2B5EF4-FFF2-40B4-BE49-F238E27FC236}">
                <a16:creationId xmlns:a16="http://schemas.microsoft.com/office/drawing/2014/main" id="{C09CCF2D-5FE0-0424-7AD6-F3DDFD1476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39294" y="2244566"/>
            <a:ext cx="6615446" cy="4195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par>
                                <p:cTn id="12" presetID="10" presetClass="exit" presetSubtype="0" fill="hold" nodeType="withEffect">
                                  <p:stCondLst>
                                    <p:cond delay="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40"/>
                                        </p:tgtEl>
                                      </p:cBhvr>
                                    </p:animEffect>
                                    <p:set>
                                      <p:cBhvr>
                                        <p:cTn id="17" dur="1" fill="hold">
                                          <p:stCondLst>
                                            <p:cond delay="9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left)">
                                      <p:cBhvr>
                                        <p:cTn id="29" dur="10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1000"/>
                                        <p:tgtEl>
                                          <p:spTgt spid="20"/>
                                        </p:tgtEl>
                                      </p:cBhvr>
                                    </p:animEffect>
                                  </p:childTnLst>
                                </p:cTn>
                              </p:par>
                              <p:par>
                                <p:cTn id="35" presetID="10" presetClass="exit" presetSubtype="0" fill="hold" nodeType="withEffect">
                                  <p:stCondLst>
                                    <p:cond delay="0"/>
                                  </p:stCondLst>
                                  <p:childTnLst>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P spid="20"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B763E-C1F1-7E47-1750-30B79E4BE92D}"/>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331F304-F5CA-76E1-003A-0593E026DDFD}"/>
              </a:ext>
            </a:extLst>
          </p:cNvPr>
          <p:cNvPicPr>
            <a:picLocks noChangeAspect="1"/>
          </p:cNvPicPr>
          <p:nvPr/>
        </p:nvPicPr>
        <p:blipFill>
          <a:blip r:embed="rId2"/>
          <a:stretch>
            <a:fillRect/>
          </a:stretch>
        </p:blipFill>
        <p:spPr>
          <a:xfrm>
            <a:off x="0" y="3276600"/>
            <a:ext cx="9144000" cy="3581400"/>
          </a:xfrm>
          <a:prstGeom prst="rect">
            <a:avLst/>
          </a:prstGeom>
        </p:spPr>
      </p:pic>
      <p:sp>
        <p:nvSpPr>
          <p:cNvPr id="9" name="TextBox 8">
            <a:extLst>
              <a:ext uri="{FF2B5EF4-FFF2-40B4-BE49-F238E27FC236}">
                <a16:creationId xmlns:a16="http://schemas.microsoft.com/office/drawing/2014/main" id="{8A070D5F-13FF-2E28-8EB7-3EB4648FA828}"/>
              </a:ext>
            </a:extLst>
          </p:cNvPr>
          <p:cNvSpPr txBox="1"/>
          <p:nvPr/>
        </p:nvSpPr>
        <p:spPr>
          <a:xfrm>
            <a:off x="0" y="1625025"/>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2 - ridge push, slab pull</a:t>
            </a:r>
          </a:p>
        </p:txBody>
      </p:sp>
      <p:sp>
        <p:nvSpPr>
          <p:cNvPr id="11" name="TextBox 10">
            <a:extLst>
              <a:ext uri="{FF2B5EF4-FFF2-40B4-BE49-F238E27FC236}">
                <a16:creationId xmlns:a16="http://schemas.microsoft.com/office/drawing/2014/main" id="{DEB1E02A-1420-A7EE-C619-022F8FB90012}"/>
              </a:ext>
            </a:extLst>
          </p:cNvPr>
          <p:cNvSpPr txBox="1"/>
          <p:nvPr/>
        </p:nvSpPr>
        <p:spPr>
          <a:xfrm>
            <a:off x="685800" y="2246293"/>
            <a:ext cx="8458200" cy="954107"/>
          </a:xfrm>
          <a:prstGeom prst="rect">
            <a:avLst/>
          </a:prstGeom>
          <a:noFill/>
        </p:spPr>
        <p:txBody>
          <a:bodyPr wrap="square" rtlCol="0">
            <a:spAutoFit/>
          </a:bodyPr>
          <a:lstStyle/>
          <a:p>
            <a:r>
              <a:rPr lang="en-US" sz="2800" b="1" dirty="0"/>
              <a:t>- newly solidifying rock PUSHES plate away from ridge</a:t>
            </a:r>
          </a:p>
          <a:p>
            <a:r>
              <a:rPr lang="en-US" sz="2800" b="1" dirty="0"/>
              <a:t>- at subduction zones, rock slab PULLS plate into mantle </a:t>
            </a:r>
          </a:p>
        </p:txBody>
      </p:sp>
      <p:cxnSp>
        <p:nvCxnSpPr>
          <p:cNvPr id="13" name="Straight Arrow Connector 12">
            <a:extLst>
              <a:ext uri="{FF2B5EF4-FFF2-40B4-BE49-F238E27FC236}">
                <a16:creationId xmlns:a16="http://schemas.microsoft.com/office/drawing/2014/main" id="{42C8DC0C-CFE1-C0E3-264D-9A9989346974}"/>
              </a:ext>
            </a:extLst>
          </p:cNvPr>
          <p:cNvCxnSpPr>
            <a:cxnSpLocks/>
          </p:cNvCxnSpPr>
          <p:nvPr/>
        </p:nvCxnSpPr>
        <p:spPr>
          <a:xfrm flipH="1">
            <a:off x="3200400" y="3886200"/>
            <a:ext cx="1220268"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A5EF2B-429F-5A8F-28E1-A3D86207E91F}"/>
              </a:ext>
            </a:extLst>
          </p:cNvPr>
          <p:cNvCxnSpPr>
            <a:cxnSpLocks/>
          </p:cNvCxnSpPr>
          <p:nvPr/>
        </p:nvCxnSpPr>
        <p:spPr>
          <a:xfrm>
            <a:off x="4800600" y="3886200"/>
            <a:ext cx="114300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913A15-9A84-B018-82D4-5670B0FBBFC9}"/>
              </a:ext>
            </a:extLst>
          </p:cNvPr>
          <p:cNvCxnSpPr>
            <a:cxnSpLocks/>
          </p:cNvCxnSpPr>
          <p:nvPr/>
        </p:nvCxnSpPr>
        <p:spPr>
          <a:xfrm flipH="1">
            <a:off x="914400" y="4648200"/>
            <a:ext cx="636068" cy="85623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DDAA5A-4641-046F-86AE-C01D6499656F}"/>
              </a:ext>
            </a:extLst>
          </p:cNvPr>
          <p:cNvCxnSpPr>
            <a:cxnSpLocks/>
          </p:cNvCxnSpPr>
          <p:nvPr/>
        </p:nvCxnSpPr>
        <p:spPr>
          <a:xfrm>
            <a:off x="7620000" y="4622512"/>
            <a:ext cx="685800" cy="85623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A2D9B4D-E3E1-2641-3C6A-E5B979C4F227}"/>
              </a:ext>
            </a:extLst>
          </p:cNvPr>
          <p:cNvSpPr txBox="1"/>
          <p:nvPr/>
        </p:nvSpPr>
        <p:spPr>
          <a:xfrm>
            <a:off x="133707" y="-762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sp>
        <p:nvSpPr>
          <p:cNvPr id="3" name="TextBox 2">
            <a:extLst>
              <a:ext uri="{FF2B5EF4-FFF2-40B4-BE49-F238E27FC236}">
                <a16:creationId xmlns:a16="http://schemas.microsoft.com/office/drawing/2014/main" id="{862551C5-E8E9-FA04-91BC-EE5D204798A3}"/>
              </a:ext>
            </a:extLst>
          </p:cNvPr>
          <p:cNvSpPr txBox="1"/>
          <p:nvPr/>
        </p:nvSpPr>
        <p:spPr>
          <a:xfrm>
            <a:off x="685800" y="1153180"/>
            <a:ext cx="8458200" cy="523220"/>
          </a:xfrm>
          <a:prstGeom prst="rect">
            <a:avLst/>
          </a:prstGeom>
          <a:noFill/>
        </p:spPr>
        <p:txBody>
          <a:bodyPr wrap="square" rtlCol="0">
            <a:spAutoFit/>
          </a:bodyPr>
          <a:lstStyle/>
          <a:p>
            <a:r>
              <a:rPr lang="en-US" sz="2800" b="1" dirty="0"/>
              <a:t>- mantle convection moves the crustal plates</a:t>
            </a:r>
          </a:p>
        </p:txBody>
      </p:sp>
      <p:sp>
        <p:nvSpPr>
          <p:cNvPr id="5" name="TextBox 4">
            <a:extLst>
              <a:ext uri="{FF2B5EF4-FFF2-40B4-BE49-F238E27FC236}">
                <a16:creationId xmlns:a16="http://schemas.microsoft.com/office/drawing/2014/main" id="{9FC2DF77-DED0-FDB6-F19B-BF4EC4DA099E}"/>
              </a:ext>
            </a:extLst>
          </p:cNvPr>
          <p:cNvSpPr txBox="1"/>
          <p:nvPr/>
        </p:nvSpPr>
        <p:spPr>
          <a:xfrm>
            <a:off x="0" y="60960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spTree>
    <p:extLst>
      <p:ext uri="{BB962C8B-B14F-4D97-AF65-F5344CB8AC3E}">
        <p14:creationId xmlns:p14="http://schemas.microsoft.com/office/powerpoint/2010/main" val="19981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2000"/>
                                        <p:tgtEl>
                                          <p:spTgt spid="13"/>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933AEE-696C-50F4-FB64-6C551DB45B0D}"/>
              </a:ext>
            </a:extLst>
          </p:cNvPr>
          <p:cNvSpPr txBox="1"/>
          <p:nvPr/>
        </p:nvSpPr>
        <p:spPr>
          <a:xfrm>
            <a:off x="76200" y="76200"/>
            <a:ext cx="9067800" cy="6001643"/>
          </a:xfrm>
          <a:prstGeom prst="rect">
            <a:avLst/>
          </a:prstGeom>
          <a:noFill/>
        </p:spPr>
        <p:txBody>
          <a:bodyPr wrap="square" rtlCol="0">
            <a:spAutoFit/>
          </a:bodyPr>
          <a:lstStyle/>
          <a:p>
            <a:r>
              <a:rPr lang="en-US" sz="1600" dirty="0"/>
              <a:t>SENIOR UNIVERSITY - Winter 2024</a:t>
            </a:r>
          </a:p>
          <a:p>
            <a:r>
              <a:rPr lang="en-US" sz="1600" dirty="0"/>
              <a:t>NATIONAL TREASURES IN OUR NATURAL WONDERS:  EASTERN NORTH AMERICA </a:t>
            </a:r>
          </a:p>
          <a:p>
            <a:endParaRPr lang="en-US" sz="1600" dirty="0"/>
          </a:p>
          <a:p>
            <a:r>
              <a:rPr lang="en-US" sz="1600" dirty="0"/>
              <a:t>WEEK 1   SETTING THE STAGE:  OVERVIEW OF EASTERN NORTH AMERICA (SBP)</a:t>
            </a:r>
          </a:p>
          <a:p>
            <a:r>
              <a:rPr lang="en-US" sz="1600" dirty="0"/>
              <a:t>    	- Natural Wonders: Geology Overview/Review</a:t>
            </a:r>
          </a:p>
          <a:p>
            <a:pPr marL="1597025"/>
            <a:r>
              <a:rPr lang="en-US" sz="1600" dirty="0"/>
              <a:t>- Plate Tectonics</a:t>
            </a:r>
          </a:p>
          <a:p>
            <a:pPr marL="1597025"/>
            <a:r>
              <a:rPr lang="en-US" sz="1600" dirty="0"/>
              <a:t>- Island Arcs/Exotic Terranes</a:t>
            </a:r>
          </a:p>
          <a:p>
            <a:pPr marL="1597025"/>
            <a:r>
              <a:rPr lang="en-US" sz="1600" dirty="0"/>
              <a:t>- Orogeny</a:t>
            </a:r>
          </a:p>
          <a:p>
            <a:pPr marL="1597025"/>
            <a:r>
              <a:rPr lang="en-US" sz="1600" dirty="0"/>
              <a:t>- Volcanoes </a:t>
            </a:r>
          </a:p>
          <a:p>
            <a:r>
              <a:rPr lang="en-US" sz="1600" dirty="0"/>
              <a:t>	- National Treasures: Parks  - Locations &amp; geologic context</a:t>
            </a:r>
          </a:p>
          <a:p>
            <a:pPr marL="1539875"/>
            <a:r>
              <a:rPr lang="en-US" sz="1600" dirty="0"/>
              <a:t>- Newfoundland</a:t>
            </a:r>
          </a:p>
          <a:p>
            <a:r>
              <a:rPr lang="en-US" sz="1600" dirty="0"/>
              <a:t>		  - </a:t>
            </a:r>
            <a:r>
              <a:rPr lang="en-US" sz="1600" dirty="0" err="1"/>
              <a:t>L’anse</a:t>
            </a:r>
            <a:r>
              <a:rPr lang="en-US" sz="1600" dirty="0"/>
              <a:t> Aux Meadows National Historic Site </a:t>
            </a:r>
          </a:p>
          <a:p>
            <a:r>
              <a:rPr lang="en-US" sz="1600" dirty="0"/>
              <a:t>		  - Gros </a:t>
            </a:r>
            <a:r>
              <a:rPr lang="en-US" sz="1600" dirty="0" err="1"/>
              <a:t>Morne</a:t>
            </a:r>
            <a:r>
              <a:rPr lang="en-US" sz="1600" dirty="0"/>
              <a:t> National Park</a:t>
            </a:r>
          </a:p>
          <a:p>
            <a:r>
              <a:rPr lang="en-US" sz="1600" dirty="0"/>
              <a:t>		  - Parc de National du Terra Nova</a:t>
            </a:r>
          </a:p>
          <a:p>
            <a:pPr marL="857250"/>
            <a:r>
              <a:rPr lang="en-US" sz="1600" dirty="0"/>
              <a:t>              - US Appalachian Mountains</a:t>
            </a:r>
          </a:p>
          <a:p>
            <a:pPr marL="857250"/>
            <a:r>
              <a:rPr lang="en-US" sz="1600" dirty="0"/>
              <a:t>		 - Acadia National Park (Maine</a:t>
            </a:r>
          </a:p>
          <a:p>
            <a:pPr marL="857250"/>
            <a:r>
              <a:rPr lang="en-US" sz="1600" dirty="0"/>
              <a:t>		 - Shenandoah National Park (Virginia)</a:t>
            </a:r>
          </a:p>
          <a:p>
            <a:pPr marL="857250"/>
            <a:r>
              <a:rPr lang="en-US" sz="1600" dirty="0"/>
              <a:t>		 - New River Gorge National Park (West Virginia)</a:t>
            </a:r>
          </a:p>
          <a:p>
            <a:pPr marL="1828800"/>
            <a:r>
              <a:rPr lang="en-US" sz="1600" dirty="0"/>
              <a:t> - Great Smokies National Park (Tennessee)</a:t>
            </a:r>
          </a:p>
          <a:p>
            <a:pPr marL="1828800"/>
            <a:r>
              <a:rPr lang="en-US" sz="1600" dirty="0"/>
              <a:t> - Congaree National Park (South Carolina)</a:t>
            </a:r>
          </a:p>
          <a:p>
            <a:pPr marL="1423988"/>
            <a:r>
              <a:rPr lang="en-US" sz="1600" dirty="0"/>
              <a:t> - Florida</a:t>
            </a:r>
          </a:p>
          <a:p>
            <a:pPr marL="1423988"/>
            <a:r>
              <a:rPr lang="en-US" sz="1600" dirty="0"/>
              <a:t>         - Biscayne National Park</a:t>
            </a:r>
          </a:p>
          <a:p>
            <a:pPr marL="1423988"/>
            <a:r>
              <a:rPr lang="en-US" sz="1600" dirty="0"/>
              <a:t>         - Dry Tortugas National Park</a:t>
            </a:r>
          </a:p>
          <a:p>
            <a:pPr marL="1423988"/>
            <a:r>
              <a:rPr lang="en-US" sz="1600" dirty="0"/>
              <a:t>         - Everglades National Park</a:t>
            </a:r>
          </a:p>
        </p:txBody>
      </p:sp>
    </p:spTree>
    <p:extLst>
      <p:ext uri="{BB962C8B-B14F-4D97-AF65-F5344CB8AC3E}">
        <p14:creationId xmlns:p14="http://schemas.microsoft.com/office/powerpoint/2010/main" val="3847445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AD47B6-CA52-2FDA-1BC7-782E35B28A95}"/>
              </a:ext>
            </a:extLst>
          </p:cNvPr>
          <p:cNvSpPr txBox="1"/>
          <p:nvPr/>
        </p:nvSpPr>
        <p:spPr>
          <a:xfrm>
            <a:off x="0" y="0"/>
            <a:ext cx="9067800" cy="6186309"/>
          </a:xfrm>
          <a:prstGeom prst="rect">
            <a:avLst/>
          </a:prstGeom>
          <a:noFill/>
        </p:spPr>
        <p:txBody>
          <a:bodyPr wrap="square">
            <a:spAutoFit/>
          </a:bodyPr>
          <a:lstStyle/>
          <a:p>
            <a:r>
              <a:rPr lang="en-US" dirty="0">
                <a:hlinkClick r:id="rId2"/>
              </a:rPr>
              <a:t>https://geo.libretexts.org/Bookshelves/Geology/Physical_Geology_(Earle)/10%3A_Plate_Tectonics/10.05%3A_Mechanisms_for_Plate_Motion</a:t>
            </a:r>
            <a:endParaRPr lang="en-US" dirty="0"/>
          </a:p>
          <a:p>
            <a:endParaRPr lang="en-US" dirty="0"/>
          </a:p>
          <a:p>
            <a:r>
              <a:rPr lang="en-US" dirty="0"/>
              <a:t> 	 It has been often repeated in this text and elsewhere that convection of the mantle is critical to plate tectonics, and while this is almost certainly so, other forces likely play a significant role. One side in the argument holds that the plates are only moved by the traction caused by mantle convection. The other side holds that traction plays only a minor role and that two other forces, ridge-push and slab-pull, are more important (Figure  10.5.1). Some argue that the real answer lies somewhere in between.</a:t>
            </a:r>
          </a:p>
          <a:p>
            <a:r>
              <a:rPr lang="en-US" dirty="0"/>
              <a:t>	</a:t>
            </a:r>
            <a:r>
              <a:rPr lang="en-US" dirty="0" err="1"/>
              <a:t>Kearey</a:t>
            </a:r>
            <a:r>
              <a:rPr lang="en-US" dirty="0"/>
              <a:t> and Vine (1996)[1] have listed some compelling arguments in </a:t>
            </a:r>
            <a:r>
              <a:rPr lang="en-US" dirty="0" err="1"/>
              <a:t>favour</a:t>
            </a:r>
            <a:r>
              <a:rPr lang="en-US" dirty="0"/>
              <a:t> of the ridge-push/slab-pull model, as follows: (a) plates that are attached to subducting slabs (e.g., Pacific, Australian, and Nazca Plates) move the fastest, and plates that are not (e.g., North American, South American, Eurasian, and African Plates) move significantly slower; (b) in order for the traction model to apply, the mantle would have to be moving about five times faster than the plates are moving (because the coupling between the partially liquid asthenosphere and the plates is not strong), and such high rates of convection are not supported by geophysical models; and (c) although large plates have potential for much higher convection traction, plate velocity is not related to plate area.</a:t>
            </a:r>
          </a:p>
          <a:p>
            <a:r>
              <a:rPr lang="en-US" dirty="0"/>
              <a:t>	In the ridge-push/slab-pull model, which is the one that has been adopted by most geologists working on plate-tectonic problems, the lithosphere is the upper surface of the convection cells, as is illustrated in Figure  10.5.2</a:t>
            </a:r>
          </a:p>
          <a:p>
            <a:r>
              <a:rPr lang="en-US" dirty="0"/>
              <a:t> .</a:t>
            </a:r>
          </a:p>
        </p:txBody>
      </p:sp>
    </p:spTree>
    <p:extLst>
      <p:ext uri="{BB962C8B-B14F-4D97-AF65-F5344CB8AC3E}">
        <p14:creationId xmlns:p14="http://schemas.microsoft.com/office/powerpoint/2010/main" val="587869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B763E-C1F1-7E47-1750-30B79E4BE92D}"/>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331F304-F5CA-76E1-003A-0593E026DDFD}"/>
              </a:ext>
            </a:extLst>
          </p:cNvPr>
          <p:cNvPicPr>
            <a:picLocks noChangeAspect="1"/>
          </p:cNvPicPr>
          <p:nvPr/>
        </p:nvPicPr>
        <p:blipFill>
          <a:blip r:embed="rId2"/>
          <a:stretch>
            <a:fillRect/>
          </a:stretch>
        </p:blipFill>
        <p:spPr>
          <a:xfrm>
            <a:off x="0" y="3276600"/>
            <a:ext cx="9144000" cy="3581400"/>
          </a:xfrm>
          <a:prstGeom prst="rect">
            <a:avLst/>
          </a:prstGeom>
        </p:spPr>
      </p:pic>
      <p:sp>
        <p:nvSpPr>
          <p:cNvPr id="9" name="TextBox 8">
            <a:extLst>
              <a:ext uri="{FF2B5EF4-FFF2-40B4-BE49-F238E27FC236}">
                <a16:creationId xmlns:a16="http://schemas.microsoft.com/office/drawing/2014/main" id="{8A070D5F-13FF-2E28-8EB7-3EB4648FA828}"/>
              </a:ext>
            </a:extLst>
          </p:cNvPr>
          <p:cNvSpPr txBox="1"/>
          <p:nvPr/>
        </p:nvSpPr>
        <p:spPr>
          <a:xfrm>
            <a:off x="0" y="1625025"/>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2 - ridge push, slab pull</a:t>
            </a:r>
          </a:p>
        </p:txBody>
      </p:sp>
      <p:pic>
        <p:nvPicPr>
          <p:cNvPr id="4" name="Picture 3">
            <a:extLst>
              <a:ext uri="{FF2B5EF4-FFF2-40B4-BE49-F238E27FC236}">
                <a16:creationId xmlns:a16="http://schemas.microsoft.com/office/drawing/2014/main" id="{81431D89-21EF-2F06-C070-572641E1D10F}"/>
              </a:ext>
            </a:extLst>
          </p:cNvPr>
          <p:cNvPicPr>
            <a:picLocks noChangeAspect="1"/>
          </p:cNvPicPr>
          <p:nvPr/>
        </p:nvPicPr>
        <p:blipFill>
          <a:blip r:embed="rId3"/>
          <a:stretch>
            <a:fillRect/>
          </a:stretch>
        </p:blipFill>
        <p:spPr>
          <a:xfrm>
            <a:off x="0" y="3276600"/>
            <a:ext cx="9144000" cy="3505200"/>
          </a:xfrm>
          <a:prstGeom prst="rect">
            <a:avLst/>
          </a:prstGeom>
        </p:spPr>
      </p:pic>
      <p:sp>
        <p:nvSpPr>
          <p:cNvPr id="11" name="TextBox 10">
            <a:extLst>
              <a:ext uri="{FF2B5EF4-FFF2-40B4-BE49-F238E27FC236}">
                <a16:creationId xmlns:a16="http://schemas.microsoft.com/office/drawing/2014/main" id="{DEB1E02A-1420-A7EE-C619-022F8FB90012}"/>
              </a:ext>
            </a:extLst>
          </p:cNvPr>
          <p:cNvSpPr txBox="1"/>
          <p:nvPr/>
        </p:nvSpPr>
        <p:spPr>
          <a:xfrm>
            <a:off x="685800" y="2246293"/>
            <a:ext cx="8458200" cy="954107"/>
          </a:xfrm>
          <a:prstGeom prst="rect">
            <a:avLst/>
          </a:prstGeom>
          <a:noFill/>
        </p:spPr>
        <p:txBody>
          <a:bodyPr wrap="square" rtlCol="0">
            <a:spAutoFit/>
          </a:bodyPr>
          <a:lstStyle/>
          <a:p>
            <a:r>
              <a:rPr lang="en-US" sz="2800" b="1" dirty="0"/>
              <a:t>- newly solidifying rock PUSHES plate away from ridge</a:t>
            </a:r>
          </a:p>
          <a:p>
            <a:r>
              <a:rPr lang="en-US" sz="2800" b="1" dirty="0"/>
              <a:t>- at subduction zones, rock slab PULLS plate into mantle </a:t>
            </a:r>
          </a:p>
        </p:txBody>
      </p:sp>
      <p:cxnSp>
        <p:nvCxnSpPr>
          <p:cNvPr id="13" name="Straight Arrow Connector 12">
            <a:extLst>
              <a:ext uri="{FF2B5EF4-FFF2-40B4-BE49-F238E27FC236}">
                <a16:creationId xmlns:a16="http://schemas.microsoft.com/office/drawing/2014/main" id="{42C8DC0C-CFE1-C0E3-264D-9A9989346974}"/>
              </a:ext>
            </a:extLst>
          </p:cNvPr>
          <p:cNvCxnSpPr>
            <a:cxnSpLocks/>
          </p:cNvCxnSpPr>
          <p:nvPr/>
        </p:nvCxnSpPr>
        <p:spPr>
          <a:xfrm flipH="1">
            <a:off x="3200400" y="3886200"/>
            <a:ext cx="1220268" cy="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A5EF2B-429F-5A8F-28E1-A3D86207E91F}"/>
              </a:ext>
            </a:extLst>
          </p:cNvPr>
          <p:cNvCxnSpPr>
            <a:cxnSpLocks/>
          </p:cNvCxnSpPr>
          <p:nvPr/>
        </p:nvCxnSpPr>
        <p:spPr>
          <a:xfrm>
            <a:off x="4800600" y="3886200"/>
            <a:ext cx="1143000" cy="0"/>
          </a:xfrm>
          <a:prstGeom prst="straightConnector1">
            <a:avLst/>
          </a:prstGeom>
          <a:ln w="152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913A15-9A84-B018-82D4-5670B0FBBFC9}"/>
              </a:ext>
            </a:extLst>
          </p:cNvPr>
          <p:cNvCxnSpPr>
            <a:cxnSpLocks/>
          </p:cNvCxnSpPr>
          <p:nvPr/>
        </p:nvCxnSpPr>
        <p:spPr>
          <a:xfrm flipH="1">
            <a:off x="914400" y="4648200"/>
            <a:ext cx="636068" cy="85623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DDAA5A-4641-046F-86AE-C01D6499656F}"/>
              </a:ext>
            </a:extLst>
          </p:cNvPr>
          <p:cNvCxnSpPr>
            <a:cxnSpLocks/>
          </p:cNvCxnSpPr>
          <p:nvPr/>
        </p:nvCxnSpPr>
        <p:spPr>
          <a:xfrm>
            <a:off x="7620000" y="4622512"/>
            <a:ext cx="685800" cy="85623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62551C5-E8E9-FA04-91BC-EE5D204798A3}"/>
              </a:ext>
            </a:extLst>
          </p:cNvPr>
          <p:cNvSpPr txBox="1"/>
          <p:nvPr/>
        </p:nvSpPr>
        <p:spPr>
          <a:xfrm>
            <a:off x="685800" y="1153180"/>
            <a:ext cx="8458200" cy="523220"/>
          </a:xfrm>
          <a:prstGeom prst="rect">
            <a:avLst/>
          </a:prstGeom>
          <a:noFill/>
        </p:spPr>
        <p:txBody>
          <a:bodyPr wrap="square" rtlCol="0">
            <a:spAutoFit/>
          </a:bodyPr>
          <a:lstStyle/>
          <a:p>
            <a:r>
              <a:rPr lang="en-US" sz="2800" b="1" dirty="0"/>
              <a:t>- mantle convection moves the crustal plates</a:t>
            </a:r>
          </a:p>
        </p:txBody>
      </p:sp>
      <p:sp>
        <p:nvSpPr>
          <p:cNvPr id="5" name="TextBox 4">
            <a:extLst>
              <a:ext uri="{FF2B5EF4-FFF2-40B4-BE49-F238E27FC236}">
                <a16:creationId xmlns:a16="http://schemas.microsoft.com/office/drawing/2014/main" id="{9FC2DF77-DED0-FDB6-F19B-BF4EC4DA099E}"/>
              </a:ext>
            </a:extLst>
          </p:cNvPr>
          <p:cNvSpPr txBox="1"/>
          <p:nvPr/>
        </p:nvSpPr>
        <p:spPr>
          <a:xfrm>
            <a:off x="0" y="609600"/>
            <a:ext cx="9144000" cy="584775"/>
          </a:xfrm>
          <a:prstGeom prst="rect">
            <a:avLst/>
          </a:prstGeom>
          <a:solidFill>
            <a:srgbClr val="FF0000"/>
          </a:solidFill>
        </p:spPr>
        <p:txBody>
          <a:bodyPr wrap="square" rtlCol="0">
            <a:spAutoFit/>
          </a:bodyPr>
          <a:lstStyle/>
          <a:p>
            <a:r>
              <a:rPr lang="en-US" sz="3200" b="1" dirty="0">
                <a:solidFill>
                  <a:schemeClr val="bg1"/>
                </a:solidFill>
                <a:latin typeface="Arial" pitchFamily="34" charset="0"/>
                <a:cs typeface="Arial" pitchFamily="34" charset="0"/>
              </a:rPr>
              <a:t>   1 - heat convection cells</a:t>
            </a:r>
          </a:p>
        </p:txBody>
      </p:sp>
      <p:sp>
        <p:nvSpPr>
          <p:cNvPr id="7" name="TextBox 6">
            <a:extLst>
              <a:ext uri="{FF2B5EF4-FFF2-40B4-BE49-F238E27FC236}">
                <a16:creationId xmlns:a16="http://schemas.microsoft.com/office/drawing/2014/main" id="{416F14CB-9CEC-A0A7-BDD3-6BB57DF257A6}"/>
              </a:ext>
            </a:extLst>
          </p:cNvPr>
          <p:cNvSpPr txBox="1"/>
          <p:nvPr/>
        </p:nvSpPr>
        <p:spPr>
          <a:xfrm>
            <a:off x="2040499" y="-79920"/>
            <a:ext cx="4968476" cy="769441"/>
          </a:xfrm>
          <a:prstGeom prst="rect">
            <a:avLst/>
          </a:prstGeom>
          <a:noFill/>
        </p:spPr>
        <p:txBody>
          <a:bodyPr wrap="none" rtlCol="0">
            <a:spAutoFit/>
          </a:bodyPr>
          <a:lstStyle/>
          <a:p>
            <a:r>
              <a:rPr lang="en-US" sz="4400" b="1" dirty="0">
                <a:ln w="25400">
                  <a:solidFill>
                    <a:srgbClr val="0A0906"/>
                  </a:solidFill>
                </a:ln>
                <a:solidFill>
                  <a:srgbClr val="FF0000"/>
                </a:solidFill>
              </a:rPr>
              <a:t>Combination Theory</a:t>
            </a:r>
          </a:p>
        </p:txBody>
      </p:sp>
      <p:sp>
        <p:nvSpPr>
          <p:cNvPr id="8" name="TextBox 7">
            <a:extLst>
              <a:ext uri="{FF2B5EF4-FFF2-40B4-BE49-F238E27FC236}">
                <a16:creationId xmlns:a16="http://schemas.microsoft.com/office/drawing/2014/main" id="{6FE9E040-48C5-2BF4-A195-B7321D4DCDDE}"/>
              </a:ext>
            </a:extLst>
          </p:cNvPr>
          <p:cNvSpPr txBox="1"/>
          <p:nvPr/>
        </p:nvSpPr>
        <p:spPr>
          <a:xfrm>
            <a:off x="133707" y="-76200"/>
            <a:ext cx="3380669" cy="769441"/>
          </a:xfrm>
          <a:prstGeom prst="rect">
            <a:avLst/>
          </a:prstGeom>
          <a:noFill/>
        </p:spPr>
        <p:txBody>
          <a:bodyPr wrap="none" rtlCol="0">
            <a:spAutoFit/>
          </a:bodyPr>
          <a:lstStyle/>
          <a:p>
            <a:r>
              <a:rPr lang="en-US" sz="4400" b="1" dirty="0">
                <a:ln w="25400">
                  <a:solidFill>
                    <a:srgbClr val="0A0906"/>
                  </a:solidFill>
                </a:ln>
                <a:solidFill>
                  <a:srgbClr val="FF0000"/>
                </a:solidFill>
              </a:rPr>
              <a:t>Two theories:</a:t>
            </a:r>
          </a:p>
        </p:txBody>
      </p:sp>
      <p:sp>
        <p:nvSpPr>
          <p:cNvPr id="16" name="TextBox 15">
            <a:extLst>
              <a:ext uri="{FF2B5EF4-FFF2-40B4-BE49-F238E27FC236}">
                <a16:creationId xmlns:a16="http://schemas.microsoft.com/office/drawing/2014/main" id="{7AA65A38-D8FF-8DBE-4B61-6E2F26B4DCC1}"/>
              </a:ext>
            </a:extLst>
          </p:cNvPr>
          <p:cNvSpPr txBox="1"/>
          <p:nvPr/>
        </p:nvSpPr>
        <p:spPr>
          <a:xfrm>
            <a:off x="0" y="610494"/>
            <a:ext cx="9144000" cy="584775"/>
          </a:xfrm>
          <a:prstGeom prst="rect">
            <a:avLst/>
          </a:prstGeom>
          <a:solidFill>
            <a:srgbClr val="FF0000"/>
          </a:solidFill>
        </p:spPr>
        <p:txBody>
          <a:bodyPr wrap="square" rtlCol="0">
            <a:spAutoFit/>
          </a:bodyPr>
          <a:lstStyle/>
          <a:p>
            <a:pPr algn="ctr"/>
            <a:r>
              <a:rPr lang="en-US" sz="3200" b="1" dirty="0">
                <a:solidFill>
                  <a:schemeClr val="bg1"/>
                </a:solidFill>
                <a:latin typeface="Arial" pitchFamily="34" charset="0"/>
                <a:cs typeface="Arial" pitchFamily="34" charset="0"/>
              </a:rPr>
              <a:t>Push-pull with Mantle convection</a:t>
            </a:r>
          </a:p>
        </p:txBody>
      </p:sp>
      <p:grpSp>
        <p:nvGrpSpPr>
          <p:cNvPr id="29" name="Group 28">
            <a:extLst>
              <a:ext uri="{FF2B5EF4-FFF2-40B4-BE49-F238E27FC236}">
                <a16:creationId xmlns:a16="http://schemas.microsoft.com/office/drawing/2014/main" id="{2C7110B1-4C57-413B-02F5-91048A337E95}"/>
              </a:ext>
            </a:extLst>
          </p:cNvPr>
          <p:cNvGrpSpPr/>
          <p:nvPr/>
        </p:nvGrpSpPr>
        <p:grpSpPr>
          <a:xfrm>
            <a:off x="2989128" y="3033634"/>
            <a:ext cx="3259272" cy="776366"/>
            <a:chOff x="2912928" y="1382297"/>
            <a:chExt cx="3259272" cy="776366"/>
          </a:xfrm>
        </p:grpSpPr>
        <p:sp>
          <p:nvSpPr>
            <p:cNvPr id="17" name="TextBox 16">
              <a:extLst>
                <a:ext uri="{FF2B5EF4-FFF2-40B4-BE49-F238E27FC236}">
                  <a16:creationId xmlns:a16="http://schemas.microsoft.com/office/drawing/2014/main" id="{C6499B1A-B467-CB5C-98AC-55E9DFEDCB3E}"/>
                </a:ext>
              </a:extLst>
            </p:cNvPr>
            <p:cNvSpPr txBox="1"/>
            <p:nvPr/>
          </p:nvSpPr>
          <p:spPr>
            <a:xfrm>
              <a:off x="3565328" y="1382297"/>
              <a:ext cx="1944763" cy="776366"/>
            </a:xfrm>
            <a:prstGeom prst="rect">
              <a:avLst/>
            </a:prstGeom>
            <a:solidFill>
              <a:schemeClr val="bg1"/>
            </a:solidFill>
          </p:spPr>
          <p:txBody>
            <a:bodyPr wrap="none" rtlCol="0" anchor="b" anchorCtr="0">
              <a:spAutoFit/>
            </a:bodyPr>
            <a:lstStyle/>
            <a:p>
              <a:pPr algn="ctr">
                <a:lnSpc>
                  <a:spcPts val="5000"/>
                </a:lnSpc>
                <a:spcBef>
                  <a:spcPts val="1200"/>
                </a:spcBef>
              </a:pPr>
              <a:r>
                <a:rPr lang="en-US" sz="6000" b="1" dirty="0">
                  <a:ln w="25400">
                    <a:solidFill>
                      <a:srgbClr val="0A0906"/>
                    </a:solidFill>
                  </a:ln>
                </a:rPr>
                <a:t>PUSH</a:t>
              </a:r>
            </a:p>
          </p:txBody>
        </p:sp>
        <p:cxnSp>
          <p:nvCxnSpPr>
            <p:cNvPr id="25" name="Straight Arrow Connector 24">
              <a:extLst>
                <a:ext uri="{FF2B5EF4-FFF2-40B4-BE49-F238E27FC236}">
                  <a16:creationId xmlns:a16="http://schemas.microsoft.com/office/drawing/2014/main" id="{A114DB1B-6E23-FCEF-6C50-8C72F536AFF1}"/>
                </a:ext>
              </a:extLst>
            </p:cNvPr>
            <p:cNvCxnSpPr>
              <a:cxnSpLocks/>
            </p:cNvCxnSpPr>
            <p:nvPr/>
          </p:nvCxnSpPr>
          <p:spPr>
            <a:xfrm flipV="1">
              <a:off x="5486400" y="1752600"/>
              <a:ext cx="685800" cy="74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D50249C-BCB0-20DD-1330-22D055772026}"/>
                </a:ext>
              </a:extLst>
            </p:cNvPr>
            <p:cNvCxnSpPr>
              <a:cxnSpLocks/>
            </p:cNvCxnSpPr>
            <p:nvPr/>
          </p:nvCxnSpPr>
          <p:spPr>
            <a:xfrm flipH="1">
              <a:off x="2912928" y="1752600"/>
              <a:ext cx="66847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77C5AAF-29A0-77DB-B7BC-B079E4A81F58}"/>
              </a:ext>
            </a:extLst>
          </p:cNvPr>
          <p:cNvGrpSpPr/>
          <p:nvPr/>
        </p:nvGrpSpPr>
        <p:grpSpPr>
          <a:xfrm>
            <a:off x="142366" y="3250696"/>
            <a:ext cx="1600053" cy="2454124"/>
            <a:chOff x="1213081" y="1704815"/>
            <a:chExt cx="1600053" cy="2454124"/>
          </a:xfrm>
        </p:grpSpPr>
        <p:sp>
          <p:nvSpPr>
            <p:cNvPr id="18" name="TextBox 17">
              <a:extLst>
                <a:ext uri="{FF2B5EF4-FFF2-40B4-BE49-F238E27FC236}">
                  <a16:creationId xmlns:a16="http://schemas.microsoft.com/office/drawing/2014/main" id="{82ECDC66-D5EC-F3A9-028B-EAF0B6DECABB}"/>
                </a:ext>
              </a:extLst>
            </p:cNvPr>
            <p:cNvSpPr txBox="1"/>
            <p:nvPr/>
          </p:nvSpPr>
          <p:spPr>
            <a:xfrm rot="18572516">
              <a:off x="1432307" y="2069979"/>
              <a:ext cx="1745991" cy="1015663"/>
            </a:xfrm>
            <a:prstGeom prst="rect">
              <a:avLst/>
            </a:prstGeom>
            <a:noFill/>
          </p:spPr>
          <p:txBody>
            <a:bodyPr wrap="none" rtlCol="0">
              <a:spAutoFit/>
            </a:bodyPr>
            <a:lstStyle/>
            <a:p>
              <a:r>
                <a:rPr lang="en-US" sz="6000" b="1" dirty="0">
                  <a:ln w="25400">
                    <a:solidFill>
                      <a:srgbClr val="0A0906"/>
                    </a:solidFill>
                  </a:ln>
                </a:rPr>
                <a:t>PULL</a:t>
              </a:r>
            </a:p>
          </p:txBody>
        </p:sp>
        <p:cxnSp>
          <p:nvCxnSpPr>
            <p:cNvPr id="30" name="Straight Arrow Connector 29">
              <a:extLst>
                <a:ext uri="{FF2B5EF4-FFF2-40B4-BE49-F238E27FC236}">
                  <a16:creationId xmlns:a16="http://schemas.microsoft.com/office/drawing/2014/main" id="{D6AFD931-433C-E869-8EA9-30D8EB71DC63}"/>
                </a:ext>
              </a:extLst>
            </p:cNvPr>
            <p:cNvCxnSpPr>
              <a:cxnSpLocks/>
            </p:cNvCxnSpPr>
            <p:nvPr/>
          </p:nvCxnSpPr>
          <p:spPr>
            <a:xfrm flipH="1">
              <a:off x="1213081" y="3327112"/>
              <a:ext cx="634428" cy="831827"/>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E413D90-9405-31D8-497A-C633BDEF8A32}"/>
              </a:ext>
            </a:extLst>
          </p:cNvPr>
          <p:cNvGrpSpPr/>
          <p:nvPr/>
        </p:nvGrpSpPr>
        <p:grpSpPr>
          <a:xfrm>
            <a:off x="7511785" y="3241314"/>
            <a:ext cx="1561526" cy="2397486"/>
            <a:chOff x="6372700" y="1695433"/>
            <a:chExt cx="1561526" cy="2397486"/>
          </a:xfrm>
        </p:grpSpPr>
        <p:sp>
          <p:nvSpPr>
            <p:cNvPr id="21" name="TextBox 20">
              <a:extLst>
                <a:ext uri="{FF2B5EF4-FFF2-40B4-BE49-F238E27FC236}">
                  <a16:creationId xmlns:a16="http://schemas.microsoft.com/office/drawing/2014/main" id="{C74F3489-A790-1A46-2DD0-26A4F1C65711}"/>
                </a:ext>
              </a:extLst>
            </p:cNvPr>
            <p:cNvSpPr txBox="1"/>
            <p:nvPr/>
          </p:nvSpPr>
          <p:spPr>
            <a:xfrm rot="3033067">
              <a:off x="6007536" y="2060597"/>
              <a:ext cx="1745991" cy="1015663"/>
            </a:xfrm>
            <a:prstGeom prst="rect">
              <a:avLst/>
            </a:prstGeom>
            <a:noFill/>
          </p:spPr>
          <p:txBody>
            <a:bodyPr wrap="none" rtlCol="0">
              <a:spAutoFit/>
            </a:bodyPr>
            <a:lstStyle/>
            <a:p>
              <a:r>
                <a:rPr lang="en-US" sz="6000" b="1" dirty="0">
                  <a:ln w="25400">
                    <a:solidFill>
                      <a:srgbClr val="0A0906"/>
                    </a:solidFill>
                  </a:ln>
                </a:rPr>
                <a:t>PULL</a:t>
              </a:r>
            </a:p>
          </p:txBody>
        </p:sp>
        <p:cxnSp>
          <p:nvCxnSpPr>
            <p:cNvPr id="32" name="Straight Arrow Connector 31">
              <a:extLst>
                <a:ext uri="{FF2B5EF4-FFF2-40B4-BE49-F238E27FC236}">
                  <a16:creationId xmlns:a16="http://schemas.microsoft.com/office/drawing/2014/main" id="{94854A5F-EDF4-A276-982C-C425956DAF37}"/>
                </a:ext>
              </a:extLst>
            </p:cNvPr>
            <p:cNvCxnSpPr>
              <a:cxnSpLocks/>
            </p:cNvCxnSpPr>
            <p:nvPr/>
          </p:nvCxnSpPr>
          <p:spPr>
            <a:xfrm>
              <a:off x="7309952" y="3327112"/>
              <a:ext cx="624274" cy="765807"/>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Arrow: Curved Down 36">
            <a:extLst>
              <a:ext uri="{FF2B5EF4-FFF2-40B4-BE49-F238E27FC236}">
                <a16:creationId xmlns:a16="http://schemas.microsoft.com/office/drawing/2014/main" id="{4C457726-9D27-3345-6171-564DDCF14031}"/>
              </a:ext>
            </a:extLst>
          </p:cNvPr>
          <p:cNvSpPr/>
          <p:nvPr/>
        </p:nvSpPr>
        <p:spPr>
          <a:xfrm>
            <a:off x="4800600" y="4872993"/>
            <a:ext cx="2971800" cy="1299199"/>
          </a:xfrm>
          <a:prstGeom prst="curvedDownArrow">
            <a:avLst>
              <a:gd name="adj1" fmla="val 25000"/>
              <a:gd name="adj2" fmla="val 50000"/>
              <a:gd name="adj3" fmla="val 31451"/>
            </a:avLst>
          </a:prstGeom>
          <a:solidFill>
            <a:srgbClr val="C00000"/>
          </a:solidFill>
          <a:ln>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Curved Down 40">
            <a:extLst>
              <a:ext uri="{FF2B5EF4-FFF2-40B4-BE49-F238E27FC236}">
                <a16:creationId xmlns:a16="http://schemas.microsoft.com/office/drawing/2014/main" id="{A402AD1D-F22B-B5D6-98D4-C3C74EEA60B1}"/>
              </a:ext>
            </a:extLst>
          </p:cNvPr>
          <p:cNvSpPr/>
          <p:nvPr/>
        </p:nvSpPr>
        <p:spPr>
          <a:xfrm flipH="1">
            <a:off x="1550468" y="4843575"/>
            <a:ext cx="2903704" cy="1299196"/>
          </a:xfrm>
          <a:prstGeom prst="curvedDownArrow">
            <a:avLst>
              <a:gd name="adj1" fmla="val 25000"/>
              <a:gd name="adj2" fmla="val 50000"/>
              <a:gd name="adj3" fmla="val 31451"/>
            </a:avLst>
          </a:prstGeom>
          <a:solidFill>
            <a:srgbClr val="C00000"/>
          </a:solidFill>
          <a:ln>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BABBD0A8-7AE2-D9F6-F423-22DCDF44B937}"/>
              </a:ext>
            </a:extLst>
          </p:cNvPr>
          <p:cNvSpPr txBox="1"/>
          <p:nvPr/>
        </p:nvSpPr>
        <p:spPr>
          <a:xfrm>
            <a:off x="2799429" y="6027003"/>
            <a:ext cx="3601371" cy="830997"/>
          </a:xfrm>
          <a:prstGeom prst="rect">
            <a:avLst/>
          </a:prstGeom>
          <a:noFill/>
        </p:spPr>
        <p:txBody>
          <a:bodyPr wrap="none" rtlCol="0">
            <a:spAutoFit/>
          </a:bodyPr>
          <a:lstStyle/>
          <a:p>
            <a:r>
              <a:rPr lang="en-US" sz="4800" b="1" dirty="0">
                <a:ln w="25400">
                  <a:solidFill>
                    <a:srgbClr val="0A0906"/>
                  </a:solidFill>
                </a:ln>
              </a:rPr>
              <a:t>CONVECTION</a:t>
            </a:r>
          </a:p>
        </p:txBody>
      </p:sp>
    </p:spTree>
    <p:extLst>
      <p:ext uri="{BB962C8B-B14F-4D97-AF65-F5344CB8AC3E}">
        <p14:creationId xmlns:p14="http://schemas.microsoft.com/office/powerpoint/2010/main" val="150317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
                                            <p:txEl>
                                              <p:pRg st="1" end="1"/>
                                            </p:txEl>
                                          </p:spTgt>
                                        </p:tgtEl>
                                      </p:cBhvr>
                                    </p:animEffect>
                                    <p:set>
                                      <p:cBhvr>
                                        <p:cTn id="7" dur="1" fill="hold">
                                          <p:stCondLst>
                                            <p:cond delay="999"/>
                                          </p:stCondLst>
                                        </p:cTn>
                                        <p:tgtEl>
                                          <p:spTgt spid="11">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1">
                                            <p:txEl>
                                              <p:pRg st="0" end="0"/>
                                            </p:txEl>
                                          </p:spTgt>
                                        </p:tgtEl>
                                      </p:cBhvr>
                                    </p:animEffect>
                                    <p:set>
                                      <p:cBhvr>
                                        <p:cTn id="10" dur="1" fill="hold">
                                          <p:stCondLst>
                                            <p:cond delay="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par>
                                <p:cTn id="31" presetID="10" presetClass="exit" presetSubtype="0" fill="hold" nodeType="withEffect">
                                  <p:stCondLst>
                                    <p:cond delay="0"/>
                                  </p:stCondLst>
                                  <p:childTnLst>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outVertical)">
                                      <p:cBhvr>
                                        <p:cTn id="41" dur="2000"/>
                                        <p:tgtEl>
                                          <p:spTgt spid="29"/>
                                        </p:tgtEl>
                                      </p:cBhvr>
                                    </p:animEffect>
                                  </p:childTnLst>
                                </p:cTn>
                              </p:par>
                              <p:par>
                                <p:cTn id="42" presetID="22" presetClass="entr" presetSubtype="2"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right)">
                                      <p:cBhvr>
                                        <p:cTn id="44" dur="20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up)">
                                      <p:cBhvr>
                                        <p:cTn id="52" dur="2000"/>
                                        <p:tgtEl>
                                          <p:spTgt spid="35"/>
                                        </p:tgtEl>
                                      </p:cBhvr>
                                    </p:animEffect>
                                  </p:childTnLst>
                                </p:cTn>
                              </p:par>
                              <p:par>
                                <p:cTn id="53" presetID="22" presetClass="entr" presetSubtype="1"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2000"/>
                                        <p:tgtEl>
                                          <p:spTgt spid="34"/>
                                        </p:tgtEl>
                                      </p:cBhvr>
                                    </p:animEffect>
                                  </p:childTnLst>
                                </p:cTn>
                              </p:par>
                              <p:par>
                                <p:cTn id="56" presetID="22" presetClass="entr" presetSubtype="2"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right)">
                                      <p:cBhvr>
                                        <p:cTn id="58" dur="2000"/>
                                        <p:tgtEl>
                                          <p:spTgt spid="19"/>
                                        </p:tgtEl>
                                      </p:cBhvr>
                                    </p:animEffect>
                                  </p:childTnLst>
                                </p:cTn>
                              </p:par>
                              <p:par>
                                <p:cTn id="59" presetID="22" presetClass="entr" presetSubtype="8"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2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outVertical)">
                                      <p:cBhvr>
                                        <p:cTn id="66" dur="1000"/>
                                        <p:tgtEl>
                                          <p:spTgt spid="42"/>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right)">
                                      <p:cBhvr>
                                        <p:cTn id="69" dur="1000"/>
                                        <p:tgtEl>
                                          <p:spTgt spid="4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animBg="1"/>
      <p:bldP spid="7" grpId="0"/>
      <p:bldP spid="8" grpId="0"/>
      <p:bldP spid="16" grpId="0" animBg="1"/>
      <p:bldP spid="37" grpId="0" animBg="1"/>
      <p:bldP spid="41" grpId="0" animBg="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late tectonics">
            <a:hlinkClick r:id="" action="ppaction://media"/>
            <a:extLst>
              <a:ext uri="{FF2B5EF4-FFF2-40B4-BE49-F238E27FC236}">
                <a16:creationId xmlns:a16="http://schemas.microsoft.com/office/drawing/2014/main" id="{5DD9B2DD-0587-EECD-A619-F684D3D3F29C}"/>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71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EE05B7-D47A-DB02-F786-0C5188D9F380}"/>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4C841045-CD5E-02DB-EE04-957E8D7380D2}"/>
              </a:ext>
            </a:extLst>
          </p:cNvPr>
          <p:cNvGrpSpPr/>
          <p:nvPr/>
        </p:nvGrpSpPr>
        <p:grpSpPr>
          <a:xfrm>
            <a:off x="-87556" y="152400"/>
            <a:ext cx="9144000" cy="6289510"/>
            <a:chOff x="-76200" y="381000"/>
            <a:chExt cx="9144000" cy="6289510"/>
          </a:xfrm>
        </p:grpSpPr>
        <p:grpSp>
          <p:nvGrpSpPr>
            <p:cNvPr id="2" name="Group 1"/>
            <p:cNvGrpSpPr/>
            <p:nvPr/>
          </p:nvGrpSpPr>
          <p:grpSpPr>
            <a:xfrm>
              <a:off x="-76200" y="381000"/>
              <a:ext cx="9144000" cy="6289510"/>
              <a:chOff x="0" y="0"/>
              <a:chExt cx="9144000" cy="6289510"/>
            </a:xfrm>
          </p:grpSpPr>
          <p:sp>
            <p:nvSpPr>
              <p:cNvPr id="3" name="Rectangle 2"/>
              <p:cNvSpPr/>
              <p:nvPr/>
            </p:nvSpPr>
            <p:spPr>
              <a:xfrm>
                <a:off x="0" y="0"/>
                <a:ext cx="9144000" cy="6289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175113" y="574510"/>
                <a:ext cx="8748226" cy="5701718"/>
                <a:chOff x="175113" y="574510"/>
                <a:chExt cx="8748226" cy="5701718"/>
              </a:xfrm>
            </p:grpSpPr>
            <p:pic>
              <p:nvPicPr>
                <p:cNvPr id="5" name="Picture 4" descr="000"/>
                <p:cNvPicPr>
                  <a:picLocks noChangeAspect="1" noChangeArrowheads="1"/>
                </p:cNvPicPr>
                <p:nvPr/>
              </p:nvPicPr>
              <p:blipFill rotWithShape="1">
                <a:blip r:embed="rId2"/>
                <a:srcRect l="-523" r="-1" b="17199"/>
                <a:stretch/>
              </p:blipFill>
              <p:spPr bwMode="auto">
                <a:xfrm>
                  <a:off x="175113" y="574510"/>
                  <a:ext cx="8748226" cy="4641389"/>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55830" y="5336498"/>
                  <a:ext cx="2483370" cy="93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Rectangle 64">
              <a:extLst>
                <a:ext uri="{FF2B5EF4-FFF2-40B4-BE49-F238E27FC236}">
                  <a16:creationId xmlns:a16="http://schemas.microsoft.com/office/drawing/2014/main" id="{A2420531-8167-9CDB-6DA7-4934CEE1BC4D}"/>
                </a:ext>
              </a:extLst>
            </p:cNvPr>
            <p:cNvSpPr/>
            <p:nvPr/>
          </p:nvSpPr>
          <p:spPr>
            <a:xfrm>
              <a:off x="152400" y="5717498"/>
              <a:ext cx="735681" cy="273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68574" y="806927"/>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60" name="Picture 59" descr="A drawing of a rectangular object&#10;&#10;Description automatically generated">
            <a:extLst>
              <a:ext uri="{FF2B5EF4-FFF2-40B4-BE49-F238E27FC236}">
                <a16:creationId xmlns:a16="http://schemas.microsoft.com/office/drawing/2014/main" id="{FDE1A350-8DFF-90FF-AF47-C799C63F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154" y="5300841"/>
            <a:ext cx="2041865" cy="1473694"/>
          </a:xfrm>
          <a:prstGeom prst="rect">
            <a:avLst/>
          </a:prstGeom>
          <a:ln w="25400">
            <a:solidFill>
              <a:schemeClr val="tx1"/>
            </a:solidFill>
          </a:ln>
        </p:spPr>
      </p:pic>
      <p:pic>
        <p:nvPicPr>
          <p:cNvPr id="62" name="Picture 61" descr="A diagram of a box&#10;&#10;Description automatically generated">
            <a:extLst>
              <a:ext uri="{FF2B5EF4-FFF2-40B4-BE49-F238E27FC236}">
                <a16:creationId xmlns:a16="http://schemas.microsoft.com/office/drawing/2014/main" id="{A741A2C0-79BA-64DC-24AD-3E7ECF6BD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15" y="5257800"/>
            <a:ext cx="2594556" cy="1508583"/>
          </a:xfrm>
          <a:prstGeom prst="rect">
            <a:avLst/>
          </a:prstGeom>
          <a:ln w="25400">
            <a:solidFill>
              <a:schemeClr val="tx1"/>
            </a:solidFill>
          </a:ln>
        </p:spPr>
      </p:pic>
      <p:pic>
        <p:nvPicPr>
          <p:cNvPr id="64" name="Picture 63" descr="A drawing of a cross section of a cross section&#10;&#10;Description automatically generated with medium confidence">
            <a:extLst>
              <a:ext uri="{FF2B5EF4-FFF2-40B4-BE49-F238E27FC236}">
                <a16:creationId xmlns:a16="http://schemas.microsoft.com/office/drawing/2014/main" id="{ADBFDC79-B5E1-198E-EC29-D73AC9CC41DD}"/>
              </a:ext>
            </a:extLst>
          </p:cNvPr>
          <p:cNvPicPr>
            <a:picLocks noChangeAspect="1"/>
          </p:cNvPicPr>
          <p:nvPr/>
        </p:nvPicPr>
        <p:blipFill rotWithShape="1">
          <a:blip r:embed="rId5">
            <a:extLst>
              <a:ext uri="{28A0092B-C50C-407E-A947-70E740481C1C}">
                <a14:useLocalDpi xmlns:a14="http://schemas.microsoft.com/office/drawing/2010/main" val="0"/>
              </a:ext>
            </a:extLst>
          </a:blip>
          <a:srcRect t="12037" r="486"/>
          <a:stretch/>
        </p:blipFill>
        <p:spPr>
          <a:xfrm>
            <a:off x="6304218" y="5303520"/>
            <a:ext cx="2482731" cy="1463040"/>
          </a:xfrm>
          <a:prstGeom prst="rect">
            <a:avLst/>
          </a:prstGeom>
          <a:ln w="25400">
            <a:solidFill>
              <a:schemeClr val="tx1"/>
            </a:solidFill>
          </a:ln>
        </p:spPr>
      </p:pic>
      <p:sp>
        <p:nvSpPr>
          <p:cNvPr id="14" name="TextBox 13">
            <a:extLst>
              <a:ext uri="{FF2B5EF4-FFF2-40B4-BE49-F238E27FC236}">
                <a16:creationId xmlns:a16="http://schemas.microsoft.com/office/drawing/2014/main" id="{B3DC1469-6A47-54C0-611D-08F161850294}"/>
              </a:ext>
            </a:extLst>
          </p:cNvPr>
          <p:cNvSpPr txBox="1"/>
          <p:nvPr/>
        </p:nvSpPr>
        <p:spPr>
          <a:xfrm>
            <a:off x="1" y="232175"/>
            <a:ext cx="9143999" cy="529825"/>
          </a:xfrm>
          <a:prstGeom prst="rect">
            <a:avLst/>
          </a:prstGeom>
          <a:noFill/>
          <a:effectLst>
            <a:outerShdw dist="25400" dir="5400000" algn="ctr" rotWithShape="0">
              <a:srgbClr val="0A0906"/>
            </a:outerShdw>
          </a:effectLst>
        </p:spPr>
        <p:txBody>
          <a:bodyPr wrap="square" rtlCol="0">
            <a:spAutoFit/>
          </a:bodyPr>
          <a:lstStyle/>
          <a:p>
            <a:pPr algn="ctr">
              <a:lnSpc>
                <a:spcPts val="3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10" name="TextBox 9">
            <a:extLst>
              <a:ext uri="{FF2B5EF4-FFF2-40B4-BE49-F238E27FC236}">
                <a16:creationId xmlns:a16="http://schemas.microsoft.com/office/drawing/2014/main" id="{41B3D58C-C11F-9DFC-C27E-DCB5E48453E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Tree>
    <p:extLst>
      <p:ext uri="{BB962C8B-B14F-4D97-AF65-F5344CB8AC3E}">
        <p14:creationId xmlns:p14="http://schemas.microsoft.com/office/powerpoint/2010/main" val="28309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20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1000"/>
                                        <p:tgtEl>
                                          <p:spTgt spid="14"/>
                                        </p:tgtEl>
                                        <p:attrNameLst>
                                          <p:attrName>ppt_w</p:attrName>
                                        </p:attrNameLst>
                                      </p:cBhvr>
                                      <p:tavLst>
                                        <p:tav tm="0">
                                          <p:val>
                                            <p:strVal val="ppt_w"/>
                                          </p:val>
                                        </p:tav>
                                        <p:tav tm="100000">
                                          <p:val>
                                            <p:fltVal val="0"/>
                                          </p:val>
                                        </p:tav>
                                      </p:tavLst>
                                    </p:anim>
                                    <p:anim calcmode="lin" valueType="num">
                                      <p:cBhvr>
                                        <p:cTn id="20" dur="1000"/>
                                        <p:tgtEl>
                                          <p:spTgt spid="14"/>
                                        </p:tgtEl>
                                        <p:attrNameLst>
                                          <p:attrName>ppt_h</p:attrName>
                                        </p:attrNameLst>
                                      </p:cBhvr>
                                      <p:tavLst>
                                        <p:tav tm="0">
                                          <p:val>
                                            <p:strVal val="ppt_h"/>
                                          </p:val>
                                        </p:tav>
                                        <p:tav tm="100000">
                                          <p:val>
                                            <p:fltVal val="0"/>
                                          </p:val>
                                        </p:tav>
                                      </p:tavLst>
                                    </p:anim>
                                    <p:animEffect transition="out" filter="fade">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10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62"/>
                                        </p:tgtEl>
                                      </p:cBhvr>
                                      <p:by x="200000" y="200000"/>
                                    </p:animScale>
                                  </p:childTnLst>
                                </p:cTn>
                              </p:par>
                              <p:par>
                                <p:cTn id="41" presetID="42" presetClass="path" presetSubtype="0" accel="50000" decel="50000" fill="hold" nodeType="withEffect">
                                  <p:stCondLst>
                                    <p:cond delay="0"/>
                                  </p:stCondLst>
                                  <p:childTnLst>
                                    <p:animMotion origin="layout" path="M -4.72222E-6 -3.7037E-7 L 0.32136 -0.45764 " pathEditMode="relative" rAng="0" ptsTypes="AA">
                                      <p:cBhvr>
                                        <p:cTn id="42" dur="1000" fill="hold"/>
                                        <p:tgtEl>
                                          <p:spTgt spid="62"/>
                                        </p:tgtEl>
                                        <p:attrNameLst>
                                          <p:attrName>ppt_x</p:attrName>
                                          <p:attrName>ppt_y</p:attrName>
                                        </p:attrNameLst>
                                      </p:cBhvr>
                                      <p:rCtr x="16059" y="-22894"/>
                                    </p:animMotion>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1000" fill="hold"/>
                                        <p:tgtEl>
                                          <p:spTgt spid="62"/>
                                        </p:tgtEl>
                                      </p:cBhvr>
                                      <p:by x="50000" y="50000"/>
                                    </p:animScale>
                                  </p:childTnLst>
                                </p:cTn>
                              </p:par>
                              <p:par>
                                <p:cTn id="47" presetID="42" presetClass="path" presetSubtype="0" accel="50000" decel="50000" fill="hold" nodeType="withEffect">
                                  <p:stCondLst>
                                    <p:cond delay="0"/>
                                  </p:stCondLst>
                                  <p:childTnLst>
                                    <p:animMotion origin="layout" path="M 0.32136 -0.45764 L -4.72222E-6 -3.7037E-7 " pathEditMode="relative" rAng="0" ptsTypes="AA">
                                      <p:cBhvr>
                                        <p:cTn id="48" dur="1000" fill="hold"/>
                                        <p:tgtEl>
                                          <p:spTgt spid="62"/>
                                        </p:tgtEl>
                                        <p:attrNameLst>
                                          <p:attrName>ppt_x</p:attrName>
                                          <p:attrName>ppt_y</p:attrName>
                                        </p:attrNameLst>
                                      </p:cBhvr>
                                      <p:rCtr x="-16076" y="22870"/>
                                    </p:animMotion>
                                  </p:childTnLst>
                                </p:cTn>
                              </p:par>
                            </p:childTnLst>
                          </p:cTn>
                        </p:par>
                        <p:par>
                          <p:cTn id="49" fill="hold">
                            <p:stCondLst>
                              <p:cond delay="1000"/>
                            </p:stCondLst>
                            <p:childTnLst>
                              <p:par>
                                <p:cTn id="50" presetID="6" presetClass="emph" presetSubtype="0" fill="hold" nodeType="afterEffect">
                                  <p:stCondLst>
                                    <p:cond delay="0"/>
                                  </p:stCondLst>
                                  <p:childTnLst>
                                    <p:animScale>
                                      <p:cBhvr>
                                        <p:cTn id="51" dur="1000" fill="hold"/>
                                        <p:tgtEl>
                                          <p:spTgt spid="60"/>
                                        </p:tgtEl>
                                      </p:cBhvr>
                                      <p:by x="200000" y="200000"/>
                                    </p:animScale>
                                  </p:childTnLst>
                                </p:cTn>
                              </p:par>
                              <p:par>
                                <p:cTn id="52" presetID="42" presetClass="path" presetSubtype="0" accel="50000" decel="50000" fill="hold" nodeType="withEffect">
                                  <p:stCondLst>
                                    <p:cond delay="0"/>
                                  </p:stCondLst>
                                  <p:childTnLst>
                                    <p:animMotion origin="layout" path="M 2.22222E-6 -4.07407E-6 L -0.02014 -0.46134 " pathEditMode="relative" rAng="0" ptsTypes="AA">
                                      <p:cBhvr>
                                        <p:cTn id="53" dur="1000" fill="hold"/>
                                        <p:tgtEl>
                                          <p:spTgt spid="60"/>
                                        </p:tgtEl>
                                        <p:attrNameLst>
                                          <p:attrName>ppt_x</p:attrName>
                                          <p:attrName>ppt_y</p:attrName>
                                        </p:attrNameLst>
                                      </p:cBhvr>
                                      <p:rCtr x="-1007" y="-23079"/>
                                    </p:animMotion>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1000" fill="hold"/>
                                        <p:tgtEl>
                                          <p:spTgt spid="60"/>
                                        </p:tgtEl>
                                      </p:cBhvr>
                                      <p:by x="50000" y="50000"/>
                                    </p:animScale>
                                  </p:childTnLst>
                                </p:cTn>
                              </p:par>
                              <p:par>
                                <p:cTn id="58" presetID="42" presetClass="path" presetSubtype="0" accel="50000" decel="50000" fill="hold" nodeType="withEffect">
                                  <p:stCondLst>
                                    <p:cond delay="0"/>
                                  </p:stCondLst>
                                  <p:childTnLst>
                                    <p:animMotion origin="layout" path="M -0.02014 -0.46134 L 2.22222E-6 -4.07407E-6 " pathEditMode="relative" rAng="0" ptsTypes="AA">
                                      <p:cBhvr>
                                        <p:cTn id="59" dur="1000" fill="hold"/>
                                        <p:tgtEl>
                                          <p:spTgt spid="60"/>
                                        </p:tgtEl>
                                        <p:attrNameLst>
                                          <p:attrName>ppt_x</p:attrName>
                                          <p:attrName>ppt_y</p:attrName>
                                        </p:attrNameLst>
                                      </p:cBhvr>
                                      <p:rCtr x="1007" y="23056"/>
                                    </p:animMotion>
                                  </p:childTnLst>
                                </p:cTn>
                              </p:par>
                            </p:childTnLst>
                          </p:cTn>
                        </p:par>
                        <p:par>
                          <p:cTn id="60" fill="hold">
                            <p:stCondLst>
                              <p:cond delay="1000"/>
                            </p:stCondLst>
                            <p:childTnLst>
                              <p:par>
                                <p:cTn id="61" presetID="6" presetClass="emph" presetSubtype="0" fill="hold" nodeType="afterEffect">
                                  <p:stCondLst>
                                    <p:cond delay="0"/>
                                  </p:stCondLst>
                                  <p:childTnLst>
                                    <p:animScale>
                                      <p:cBhvr>
                                        <p:cTn id="62" dur="1000" fill="hold"/>
                                        <p:tgtEl>
                                          <p:spTgt spid="64"/>
                                        </p:tgtEl>
                                      </p:cBhvr>
                                      <p:by x="200000" y="200000"/>
                                    </p:animScale>
                                  </p:childTnLst>
                                </p:cTn>
                              </p:par>
                              <p:par>
                                <p:cTn id="63" presetID="42" presetClass="path" presetSubtype="0" accel="50000" decel="50000" fill="hold" nodeType="withEffect">
                                  <p:stCondLst>
                                    <p:cond delay="0"/>
                                  </p:stCondLst>
                                  <p:childTnLst>
                                    <p:animMotion origin="layout" path="M -3.61111E-6 -1.11111E-6 L -0.34132 -0.46319 " pathEditMode="relative" rAng="0" ptsTypes="AA">
                                      <p:cBhvr>
                                        <p:cTn id="64" dur="1000" fill="hold"/>
                                        <p:tgtEl>
                                          <p:spTgt spid="64"/>
                                        </p:tgtEl>
                                        <p:attrNameLst>
                                          <p:attrName>ppt_x</p:attrName>
                                          <p:attrName>ppt_y</p:attrName>
                                        </p:attrNameLst>
                                      </p:cBhvr>
                                      <p:rCtr x="-17066" y="-23171"/>
                                    </p:animMotion>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1000" fill="hold"/>
                                        <p:tgtEl>
                                          <p:spTgt spid="64"/>
                                        </p:tgtEl>
                                      </p:cBhvr>
                                      <p:by x="50000" y="50000"/>
                                    </p:animScale>
                                  </p:childTnLst>
                                </p:cTn>
                              </p:par>
                              <p:par>
                                <p:cTn id="69" presetID="42" presetClass="path" presetSubtype="0" accel="50000" decel="50000" fill="hold" nodeType="withEffect">
                                  <p:stCondLst>
                                    <p:cond delay="0"/>
                                  </p:stCondLst>
                                  <p:childTnLst>
                                    <p:animMotion origin="layout" path="M -0.33698 -0.45092 L -3.61111E-6 -1.11111E-6 " pathEditMode="relative" rAng="0" ptsTypes="AA">
                                      <p:cBhvr>
                                        <p:cTn id="70" dur="1000" fill="hold"/>
                                        <p:tgtEl>
                                          <p:spTgt spid="64"/>
                                        </p:tgtEl>
                                        <p:attrNameLst>
                                          <p:attrName>ppt_x</p:attrName>
                                          <p:attrName>ppt_y</p:attrName>
                                        </p:attrNameLst>
                                      </p:cBhvr>
                                      <p:rCtr x="16840" y="2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EE05B7-D47A-DB02-F786-0C5188D9F380}"/>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CE3087E-0989-25B8-4CE1-AADA29D1F2DF}"/>
              </a:ext>
            </a:extLst>
          </p:cNvPr>
          <p:cNvGrpSpPr/>
          <p:nvPr/>
        </p:nvGrpSpPr>
        <p:grpSpPr>
          <a:xfrm>
            <a:off x="-87556" y="152400"/>
            <a:ext cx="9144000" cy="6289510"/>
            <a:chOff x="-87556" y="152400"/>
            <a:chExt cx="9144000" cy="6289510"/>
          </a:xfrm>
        </p:grpSpPr>
        <p:grpSp>
          <p:nvGrpSpPr>
            <p:cNvPr id="66" name="Group 65">
              <a:extLst>
                <a:ext uri="{FF2B5EF4-FFF2-40B4-BE49-F238E27FC236}">
                  <a16:creationId xmlns:a16="http://schemas.microsoft.com/office/drawing/2014/main" id="{4C841045-CD5E-02DB-EE04-957E8D7380D2}"/>
                </a:ext>
              </a:extLst>
            </p:cNvPr>
            <p:cNvGrpSpPr/>
            <p:nvPr/>
          </p:nvGrpSpPr>
          <p:grpSpPr>
            <a:xfrm>
              <a:off x="-87556" y="152400"/>
              <a:ext cx="9144000" cy="6289510"/>
              <a:chOff x="-76200" y="381000"/>
              <a:chExt cx="9144000" cy="6289510"/>
            </a:xfrm>
          </p:grpSpPr>
          <p:grpSp>
            <p:nvGrpSpPr>
              <p:cNvPr id="2" name="Group 1"/>
              <p:cNvGrpSpPr/>
              <p:nvPr/>
            </p:nvGrpSpPr>
            <p:grpSpPr>
              <a:xfrm>
                <a:off x="-76200" y="381000"/>
                <a:ext cx="9144000" cy="6289510"/>
                <a:chOff x="0" y="0"/>
                <a:chExt cx="9144000" cy="6289510"/>
              </a:xfrm>
            </p:grpSpPr>
            <p:sp>
              <p:nvSpPr>
                <p:cNvPr id="3" name="Rectangle 2"/>
                <p:cNvSpPr/>
                <p:nvPr/>
              </p:nvSpPr>
              <p:spPr>
                <a:xfrm>
                  <a:off x="0" y="0"/>
                  <a:ext cx="9144000" cy="6289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175113" y="574510"/>
                  <a:ext cx="8748226" cy="5701718"/>
                  <a:chOff x="175113" y="574510"/>
                  <a:chExt cx="8748226" cy="5701718"/>
                </a:xfrm>
              </p:grpSpPr>
              <p:pic>
                <p:nvPicPr>
                  <p:cNvPr id="5" name="Picture 4" descr="000"/>
                  <p:cNvPicPr>
                    <a:picLocks noChangeAspect="1" noChangeArrowheads="1"/>
                  </p:cNvPicPr>
                  <p:nvPr/>
                </p:nvPicPr>
                <p:blipFill rotWithShape="1">
                  <a:blip r:embed="rId2"/>
                  <a:srcRect l="-523" r="-1" b="17199"/>
                  <a:stretch/>
                </p:blipFill>
                <p:spPr bwMode="auto">
                  <a:xfrm>
                    <a:off x="175113" y="574510"/>
                    <a:ext cx="8748226" cy="4641389"/>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55830" y="5336498"/>
                    <a:ext cx="2483370" cy="93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Rectangle 64">
                <a:extLst>
                  <a:ext uri="{FF2B5EF4-FFF2-40B4-BE49-F238E27FC236}">
                    <a16:creationId xmlns:a16="http://schemas.microsoft.com/office/drawing/2014/main" id="{A2420531-8167-9CDB-6DA7-4934CEE1BC4D}"/>
                  </a:ext>
                </a:extLst>
              </p:cNvPr>
              <p:cNvSpPr/>
              <p:nvPr/>
            </p:nvSpPr>
            <p:spPr>
              <a:xfrm>
                <a:off x="152400" y="5717498"/>
                <a:ext cx="735681" cy="273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68574" y="806927"/>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pic>
        <p:nvPicPr>
          <p:cNvPr id="60" name="Picture 59" descr="A drawing of a rectangular object&#10;&#10;Description automatically generated">
            <a:extLst>
              <a:ext uri="{FF2B5EF4-FFF2-40B4-BE49-F238E27FC236}">
                <a16:creationId xmlns:a16="http://schemas.microsoft.com/office/drawing/2014/main" id="{FDE1A350-8DFF-90FF-AF47-C799C63F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154" y="5300841"/>
            <a:ext cx="2041865" cy="1473694"/>
          </a:xfrm>
          <a:prstGeom prst="rect">
            <a:avLst/>
          </a:prstGeom>
          <a:ln w="25400">
            <a:solidFill>
              <a:schemeClr val="tx1"/>
            </a:solidFill>
          </a:ln>
        </p:spPr>
      </p:pic>
      <p:pic>
        <p:nvPicPr>
          <p:cNvPr id="62" name="Picture 61" descr="A diagram of a box&#10;&#10;Description automatically generated">
            <a:extLst>
              <a:ext uri="{FF2B5EF4-FFF2-40B4-BE49-F238E27FC236}">
                <a16:creationId xmlns:a16="http://schemas.microsoft.com/office/drawing/2014/main" id="{A741A2C0-79BA-64DC-24AD-3E7ECF6BD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15" y="5257800"/>
            <a:ext cx="2594556" cy="1508583"/>
          </a:xfrm>
          <a:prstGeom prst="rect">
            <a:avLst/>
          </a:prstGeom>
          <a:ln w="25400">
            <a:solidFill>
              <a:schemeClr val="tx1"/>
            </a:solidFill>
          </a:ln>
        </p:spPr>
      </p:pic>
      <p:pic>
        <p:nvPicPr>
          <p:cNvPr id="64" name="Picture 63" descr="A drawing of a cross section of a cross section&#10;&#10;Description automatically generated with medium confidence">
            <a:extLst>
              <a:ext uri="{FF2B5EF4-FFF2-40B4-BE49-F238E27FC236}">
                <a16:creationId xmlns:a16="http://schemas.microsoft.com/office/drawing/2014/main" id="{ADBFDC79-B5E1-198E-EC29-D73AC9CC41DD}"/>
              </a:ext>
            </a:extLst>
          </p:cNvPr>
          <p:cNvPicPr>
            <a:picLocks noChangeAspect="1"/>
          </p:cNvPicPr>
          <p:nvPr/>
        </p:nvPicPr>
        <p:blipFill rotWithShape="1">
          <a:blip r:embed="rId5">
            <a:extLst>
              <a:ext uri="{28A0092B-C50C-407E-A947-70E740481C1C}">
                <a14:useLocalDpi xmlns:a14="http://schemas.microsoft.com/office/drawing/2010/main" val="0"/>
              </a:ext>
            </a:extLst>
          </a:blip>
          <a:srcRect t="12037" r="486"/>
          <a:stretch/>
        </p:blipFill>
        <p:spPr>
          <a:xfrm>
            <a:off x="6304218" y="5303520"/>
            <a:ext cx="2482731" cy="1463040"/>
          </a:xfrm>
          <a:prstGeom prst="rect">
            <a:avLst/>
          </a:prstGeom>
          <a:ln w="25400">
            <a:solidFill>
              <a:schemeClr val="tx1"/>
            </a:solidFill>
          </a:ln>
        </p:spPr>
      </p:pic>
      <p:sp>
        <p:nvSpPr>
          <p:cNvPr id="14" name="TextBox 13">
            <a:extLst>
              <a:ext uri="{FF2B5EF4-FFF2-40B4-BE49-F238E27FC236}">
                <a16:creationId xmlns:a16="http://schemas.microsoft.com/office/drawing/2014/main" id="{B3DC1469-6A47-54C0-611D-08F161850294}"/>
              </a:ext>
            </a:extLst>
          </p:cNvPr>
          <p:cNvSpPr txBox="1"/>
          <p:nvPr/>
        </p:nvSpPr>
        <p:spPr>
          <a:xfrm>
            <a:off x="1" y="232175"/>
            <a:ext cx="9143999" cy="529825"/>
          </a:xfrm>
          <a:prstGeom prst="rect">
            <a:avLst/>
          </a:prstGeom>
          <a:noFill/>
          <a:effectLst>
            <a:outerShdw dist="25400" dir="5400000" algn="ctr" rotWithShape="0">
              <a:srgbClr val="0A0906"/>
            </a:outerShdw>
          </a:effectLst>
        </p:spPr>
        <p:txBody>
          <a:bodyPr wrap="square" rtlCol="0">
            <a:spAutoFit/>
          </a:bodyPr>
          <a:lstStyle/>
          <a:p>
            <a:pPr algn="ctr">
              <a:lnSpc>
                <a:spcPts val="3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10" name="TextBox 9">
            <a:extLst>
              <a:ext uri="{FF2B5EF4-FFF2-40B4-BE49-F238E27FC236}">
                <a16:creationId xmlns:a16="http://schemas.microsoft.com/office/drawing/2014/main" id="{41B3D58C-C11F-9DFC-C27E-DCB5E48453E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grpSp>
        <p:nvGrpSpPr>
          <p:cNvPr id="11" name="Group 10">
            <a:extLst>
              <a:ext uri="{FF2B5EF4-FFF2-40B4-BE49-F238E27FC236}">
                <a16:creationId xmlns:a16="http://schemas.microsoft.com/office/drawing/2014/main" id="{BC4793BE-48C6-4A27-C4D2-40D07E015E02}"/>
              </a:ext>
            </a:extLst>
          </p:cNvPr>
          <p:cNvGrpSpPr/>
          <p:nvPr/>
        </p:nvGrpSpPr>
        <p:grpSpPr>
          <a:xfrm>
            <a:off x="0" y="1545336"/>
            <a:ext cx="9144000" cy="5340096"/>
            <a:chOff x="0" y="1545336"/>
            <a:chExt cx="9144000" cy="5340096"/>
          </a:xfrm>
        </p:grpSpPr>
        <p:pic>
          <p:nvPicPr>
            <p:cNvPr id="12" name="Picture 11" descr="A map of the world&#10;&#10;Description automatically generated">
              <a:extLst>
                <a:ext uri="{FF2B5EF4-FFF2-40B4-BE49-F238E27FC236}">
                  <a16:creationId xmlns:a16="http://schemas.microsoft.com/office/drawing/2014/main" id="{E8D076A3-407D-6924-D486-C91E9D63C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15" name="Rectangle 14">
              <a:extLst>
                <a:ext uri="{FF2B5EF4-FFF2-40B4-BE49-F238E27FC236}">
                  <a16:creationId xmlns:a16="http://schemas.microsoft.com/office/drawing/2014/main" id="{608E6082-5DB6-CFE4-7B22-CA82385D3A98}"/>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833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0"/>
                                        </p:tgtEl>
                                      </p:cBhvr>
                                    </p:animEffect>
                                    <p:set>
                                      <p:cBhvr>
                                        <p:cTn id="10" dur="1" fill="hold">
                                          <p:stCondLst>
                                            <p:cond delay="999"/>
                                          </p:stCondLst>
                                        </p:cTn>
                                        <p:tgtEl>
                                          <p:spTgt spid="6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2"/>
                                        </p:tgtEl>
                                      </p:cBhvr>
                                    </p:animEffect>
                                    <p:set>
                                      <p:cBhvr>
                                        <p:cTn id="13" dur="1" fill="hold">
                                          <p:stCondLst>
                                            <p:cond delay="999"/>
                                          </p:stCondLst>
                                        </p:cTn>
                                        <p:tgtEl>
                                          <p:spTgt spid="62"/>
                                        </p:tgtEl>
                                        <p:attrNameLst>
                                          <p:attrName>style.visibility</p:attrName>
                                        </p:attrNameLst>
                                      </p:cBhvr>
                                      <p:to>
                                        <p:strVal val="hidden"/>
                                      </p:to>
                                    </p:set>
                                  </p:childTnLst>
                                </p:cTn>
                              </p:par>
                              <p:par>
                                <p:cTn id="14" presetID="42" presetClass="exit" presetSubtype="0" fill="hold" nodeType="withEffect">
                                  <p:stCondLst>
                                    <p:cond delay="1000"/>
                                  </p:stCondLst>
                                  <p:childTnLst>
                                    <p:animEffect transition="out" filter="fade">
                                      <p:cBhvr>
                                        <p:cTn id="15" dur="1000"/>
                                        <p:tgtEl>
                                          <p:spTgt spid="7"/>
                                        </p:tgtEl>
                                      </p:cBhvr>
                                    </p:animEffect>
                                    <p:anim calcmode="lin" valueType="num">
                                      <p:cBhvr>
                                        <p:cTn id="16" dur="1000"/>
                                        <p:tgtEl>
                                          <p:spTgt spid="7"/>
                                        </p:tgtEl>
                                        <p:attrNameLst>
                                          <p:attrName>ppt_x</p:attrName>
                                        </p:attrNameLst>
                                      </p:cBhvr>
                                      <p:tavLst>
                                        <p:tav tm="0">
                                          <p:val>
                                            <p:strVal val="ppt_x"/>
                                          </p:val>
                                        </p:tav>
                                        <p:tav tm="100000">
                                          <p:val>
                                            <p:strVal val="ppt_x"/>
                                          </p:val>
                                        </p:tav>
                                      </p:tavLst>
                                    </p:anim>
                                    <p:anim calcmode="lin" valueType="num">
                                      <p:cBhvr>
                                        <p:cTn id="17" dur="1000"/>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par>
                                <p:cTn id="19" presetID="47" presetClass="entr" presetSubtype="0"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7D8DF7C-8FB9-FE44-3C50-231AA3776DD0}"/>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A6D0068-8D79-7794-BBFA-ACCF44211D4F}"/>
              </a:ext>
            </a:extLst>
          </p:cNvPr>
          <p:cNvGrpSpPr/>
          <p:nvPr/>
        </p:nvGrpSpPr>
        <p:grpSpPr>
          <a:xfrm>
            <a:off x="0" y="1545336"/>
            <a:ext cx="9144000" cy="5340096"/>
            <a:chOff x="0" y="1545336"/>
            <a:chExt cx="9144000" cy="5340096"/>
          </a:xfrm>
        </p:grpSpPr>
        <p:pic>
          <p:nvPicPr>
            <p:cNvPr id="39" name="Picture 38" descr="A map of the world&#10;&#10;Description automatically generated">
              <a:extLst>
                <a:ext uri="{FF2B5EF4-FFF2-40B4-BE49-F238E27FC236}">
                  <a16:creationId xmlns:a16="http://schemas.microsoft.com/office/drawing/2014/main" id="{A34A1325-B5C6-5792-624B-1ACF8B4DC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40" name="Rectangle 39">
              <a:extLst>
                <a:ext uri="{FF2B5EF4-FFF2-40B4-BE49-F238E27FC236}">
                  <a16:creationId xmlns:a16="http://schemas.microsoft.com/office/drawing/2014/main" id="{9584B638-2082-F9B0-85B3-03915233DBA5}"/>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
          <p:cNvGrpSpPr/>
          <p:nvPr/>
        </p:nvGrpSpPr>
        <p:grpSpPr>
          <a:xfrm>
            <a:off x="220718" y="2380593"/>
            <a:ext cx="1838212" cy="3279228"/>
            <a:chOff x="220718" y="2380593"/>
            <a:chExt cx="1838212" cy="3279228"/>
          </a:xfrm>
        </p:grpSpPr>
        <p:sp>
          <p:nvSpPr>
            <p:cNvPr id="8" name="Freeform 7"/>
            <p:cNvSpPr/>
            <p:nvPr/>
          </p:nvSpPr>
          <p:spPr>
            <a:xfrm>
              <a:off x="220718" y="2380593"/>
              <a:ext cx="1838212" cy="3279228"/>
            </a:xfrm>
            <a:custGeom>
              <a:avLst/>
              <a:gdLst>
                <a:gd name="connsiteX0" fmla="*/ 961697 w 1813035"/>
                <a:gd name="connsiteY0" fmla="*/ 3279228 h 3279228"/>
                <a:gd name="connsiteX1" fmla="*/ 961697 w 1813035"/>
                <a:gd name="connsiteY1" fmla="*/ 3279228 h 3279228"/>
                <a:gd name="connsiteX2" fmla="*/ 1119352 w 1813035"/>
                <a:gd name="connsiteY2" fmla="*/ 3231931 h 3279228"/>
                <a:gd name="connsiteX3" fmla="*/ 1166649 w 1813035"/>
                <a:gd name="connsiteY3" fmla="*/ 3216166 h 3279228"/>
                <a:gd name="connsiteX4" fmla="*/ 1229711 w 1813035"/>
                <a:gd name="connsiteY4" fmla="*/ 3153104 h 3279228"/>
                <a:gd name="connsiteX5" fmla="*/ 1277007 w 1813035"/>
                <a:gd name="connsiteY5" fmla="*/ 3105807 h 3279228"/>
                <a:gd name="connsiteX6" fmla="*/ 1292773 w 1813035"/>
                <a:gd name="connsiteY6" fmla="*/ 3058510 h 3279228"/>
                <a:gd name="connsiteX7" fmla="*/ 1387366 w 1813035"/>
                <a:gd name="connsiteY7" fmla="*/ 3026979 h 3279228"/>
                <a:gd name="connsiteX8" fmla="*/ 1481959 w 1813035"/>
                <a:gd name="connsiteY8" fmla="*/ 2995448 h 3279228"/>
                <a:gd name="connsiteX9" fmla="*/ 1592317 w 1813035"/>
                <a:gd name="connsiteY9" fmla="*/ 2932386 h 3279228"/>
                <a:gd name="connsiteX10" fmla="*/ 1623849 w 1813035"/>
                <a:gd name="connsiteY10" fmla="*/ 2900855 h 3279228"/>
                <a:gd name="connsiteX11" fmla="*/ 1639614 w 1813035"/>
                <a:gd name="connsiteY11" fmla="*/ 2853559 h 3279228"/>
                <a:gd name="connsiteX12" fmla="*/ 1718442 w 1813035"/>
                <a:gd name="connsiteY12" fmla="*/ 2743200 h 3279228"/>
                <a:gd name="connsiteX13" fmla="*/ 1734207 w 1813035"/>
                <a:gd name="connsiteY13" fmla="*/ 2695904 h 3279228"/>
                <a:gd name="connsiteX14" fmla="*/ 1781504 w 1813035"/>
                <a:gd name="connsiteY14" fmla="*/ 2664373 h 3279228"/>
                <a:gd name="connsiteX15" fmla="*/ 1813035 w 1813035"/>
                <a:gd name="connsiteY15" fmla="*/ 2569779 h 3279228"/>
                <a:gd name="connsiteX16" fmla="*/ 1781504 w 1813035"/>
                <a:gd name="connsiteY16" fmla="*/ 2396359 h 3279228"/>
                <a:gd name="connsiteX17" fmla="*/ 1749973 w 1813035"/>
                <a:gd name="connsiteY17" fmla="*/ 2349062 h 3279228"/>
                <a:gd name="connsiteX18" fmla="*/ 1734207 w 1813035"/>
                <a:gd name="connsiteY18" fmla="*/ 2301766 h 3279228"/>
                <a:gd name="connsiteX19" fmla="*/ 1686911 w 1813035"/>
                <a:gd name="connsiteY19" fmla="*/ 2270235 h 3279228"/>
                <a:gd name="connsiteX20" fmla="*/ 1671145 w 1813035"/>
                <a:gd name="connsiteY20" fmla="*/ 2207173 h 3279228"/>
                <a:gd name="connsiteX21" fmla="*/ 1623849 w 1813035"/>
                <a:gd name="connsiteY21" fmla="*/ 2175641 h 3279228"/>
                <a:gd name="connsiteX22" fmla="*/ 1655380 w 1813035"/>
                <a:gd name="connsiteY22" fmla="*/ 2017986 h 3279228"/>
                <a:gd name="connsiteX23" fmla="*/ 1686911 w 1813035"/>
                <a:gd name="connsiteY23" fmla="*/ 1923393 h 3279228"/>
                <a:gd name="connsiteX24" fmla="*/ 1702676 w 1813035"/>
                <a:gd name="connsiteY24" fmla="*/ 1860331 h 3279228"/>
                <a:gd name="connsiteX25" fmla="*/ 1718442 w 1813035"/>
                <a:gd name="connsiteY25" fmla="*/ 1387366 h 3279228"/>
                <a:gd name="connsiteX26" fmla="*/ 1734207 w 1813035"/>
                <a:gd name="connsiteY26" fmla="*/ 1308538 h 3279228"/>
                <a:gd name="connsiteX27" fmla="*/ 1765738 w 1813035"/>
                <a:gd name="connsiteY27" fmla="*/ 1261241 h 3279228"/>
                <a:gd name="connsiteX28" fmla="*/ 1749973 w 1813035"/>
                <a:gd name="connsiteY28" fmla="*/ 725214 h 3279228"/>
                <a:gd name="connsiteX29" fmla="*/ 1702676 w 1813035"/>
                <a:gd name="connsiteY29" fmla="*/ 614855 h 3279228"/>
                <a:gd name="connsiteX30" fmla="*/ 1592317 w 1813035"/>
                <a:gd name="connsiteY30" fmla="*/ 504497 h 3279228"/>
                <a:gd name="connsiteX31" fmla="*/ 1560786 w 1813035"/>
                <a:gd name="connsiteY31" fmla="*/ 441435 h 3279228"/>
                <a:gd name="connsiteX32" fmla="*/ 1529255 w 1813035"/>
                <a:gd name="connsiteY32" fmla="*/ 394138 h 3279228"/>
                <a:gd name="connsiteX33" fmla="*/ 1576552 w 1813035"/>
                <a:gd name="connsiteY33" fmla="*/ 252248 h 3279228"/>
                <a:gd name="connsiteX34" fmla="*/ 1592317 w 1813035"/>
                <a:gd name="connsiteY34" fmla="*/ 204952 h 3279228"/>
                <a:gd name="connsiteX35" fmla="*/ 1560786 w 1813035"/>
                <a:gd name="connsiteY35" fmla="*/ 0 h 3279228"/>
                <a:gd name="connsiteX36" fmla="*/ 1418897 w 1813035"/>
                <a:gd name="connsiteY36" fmla="*/ 31531 h 3279228"/>
                <a:gd name="connsiteX37" fmla="*/ 1371600 w 1813035"/>
                <a:gd name="connsiteY37" fmla="*/ 47297 h 3279228"/>
                <a:gd name="connsiteX38" fmla="*/ 1308538 w 1813035"/>
                <a:gd name="connsiteY38" fmla="*/ 63062 h 3279228"/>
                <a:gd name="connsiteX39" fmla="*/ 1261242 w 1813035"/>
                <a:gd name="connsiteY39" fmla="*/ 78828 h 3279228"/>
                <a:gd name="connsiteX40" fmla="*/ 898635 w 1813035"/>
                <a:gd name="connsiteY40" fmla="*/ 126124 h 3279228"/>
                <a:gd name="connsiteX41" fmla="*/ 851338 w 1813035"/>
                <a:gd name="connsiteY41" fmla="*/ 141890 h 3279228"/>
                <a:gd name="connsiteX42" fmla="*/ 441435 w 1813035"/>
                <a:gd name="connsiteY42" fmla="*/ 173421 h 3279228"/>
                <a:gd name="connsiteX43" fmla="*/ 567559 w 1813035"/>
                <a:gd name="connsiteY43" fmla="*/ 157655 h 3279228"/>
                <a:gd name="connsiteX44" fmla="*/ 78828 w 1813035"/>
                <a:gd name="connsiteY44" fmla="*/ 835573 h 3279228"/>
                <a:gd name="connsiteX45" fmla="*/ 0 w 1813035"/>
                <a:gd name="connsiteY45" fmla="*/ 1450428 h 3279228"/>
                <a:gd name="connsiteX46" fmla="*/ 63062 w 1813035"/>
                <a:gd name="connsiteY46" fmla="*/ 2191407 h 3279228"/>
                <a:gd name="connsiteX47" fmla="*/ 252249 w 1813035"/>
                <a:gd name="connsiteY47" fmla="*/ 2617076 h 3279228"/>
                <a:gd name="connsiteX48" fmla="*/ 599090 w 1813035"/>
                <a:gd name="connsiteY48" fmla="*/ 2979683 h 3279228"/>
                <a:gd name="connsiteX49" fmla="*/ 1024759 w 1813035"/>
                <a:gd name="connsiteY49" fmla="*/ 3247697 h 3279228"/>
                <a:gd name="connsiteX0" fmla="*/ 961697 w 1838212"/>
                <a:gd name="connsiteY0" fmla="*/ 3279228 h 3279228"/>
                <a:gd name="connsiteX1" fmla="*/ 961697 w 1838212"/>
                <a:gd name="connsiteY1" fmla="*/ 3279228 h 3279228"/>
                <a:gd name="connsiteX2" fmla="*/ 1119352 w 1838212"/>
                <a:gd name="connsiteY2" fmla="*/ 3231931 h 3279228"/>
                <a:gd name="connsiteX3" fmla="*/ 1166649 w 1838212"/>
                <a:gd name="connsiteY3" fmla="*/ 3216166 h 3279228"/>
                <a:gd name="connsiteX4" fmla="*/ 1229711 w 1838212"/>
                <a:gd name="connsiteY4" fmla="*/ 3153104 h 3279228"/>
                <a:gd name="connsiteX5" fmla="*/ 1277007 w 1838212"/>
                <a:gd name="connsiteY5" fmla="*/ 3105807 h 3279228"/>
                <a:gd name="connsiteX6" fmla="*/ 1292773 w 1838212"/>
                <a:gd name="connsiteY6" fmla="*/ 3058510 h 3279228"/>
                <a:gd name="connsiteX7" fmla="*/ 1387366 w 1838212"/>
                <a:gd name="connsiteY7" fmla="*/ 3026979 h 3279228"/>
                <a:gd name="connsiteX8" fmla="*/ 1481959 w 1838212"/>
                <a:gd name="connsiteY8" fmla="*/ 2995448 h 3279228"/>
                <a:gd name="connsiteX9" fmla="*/ 1592317 w 1838212"/>
                <a:gd name="connsiteY9" fmla="*/ 2932386 h 3279228"/>
                <a:gd name="connsiteX10" fmla="*/ 1623849 w 1838212"/>
                <a:gd name="connsiteY10" fmla="*/ 2900855 h 3279228"/>
                <a:gd name="connsiteX11" fmla="*/ 1639614 w 1838212"/>
                <a:gd name="connsiteY11" fmla="*/ 2853559 h 3279228"/>
                <a:gd name="connsiteX12" fmla="*/ 1718442 w 1838212"/>
                <a:gd name="connsiteY12" fmla="*/ 2743200 h 3279228"/>
                <a:gd name="connsiteX13" fmla="*/ 1734207 w 1838212"/>
                <a:gd name="connsiteY13" fmla="*/ 2695904 h 3279228"/>
                <a:gd name="connsiteX14" fmla="*/ 1781504 w 1838212"/>
                <a:gd name="connsiteY14" fmla="*/ 2664373 h 3279228"/>
                <a:gd name="connsiteX15" fmla="*/ 1813035 w 1838212"/>
                <a:gd name="connsiteY15" fmla="*/ 2569779 h 3279228"/>
                <a:gd name="connsiteX16" fmla="*/ 1781504 w 1838212"/>
                <a:gd name="connsiteY16" fmla="*/ 2396359 h 3279228"/>
                <a:gd name="connsiteX17" fmla="*/ 1749973 w 1838212"/>
                <a:gd name="connsiteY17" fmla="*/ 2349062 h 3279228"/>
                <a:gd name="connsiteX18" fmla="*/ 1734207 w 1838212"/>
                <a:gd name="connsiteY18" fmla="*/ 2301766 h 3279228"/>
                <a:gd name="connsiteX19" fmla="*/ 1686911 w 1838212"/>
                <a:gd name="connsiteY19" fmla="*/ 2270235 h 3279228"/>
                <a:gd name="connsiteX20" fmla="*/ 1671145 w 1838212"/>
                <a:gd name="connsiteY20" fmla="*/ 2207173 h 3279228"/>
                <a:gd name="connsiteX21" fmla="*/ 1623849 w 1838212"/>
                <a:gd name="connsiteY21" fmla="*/ 2175641 h 3279228"/>
                <a:gd name="connsiteX22" fmla="*/ 1655380 w 1838212"/>
                <a:gd name="connsiteY22" fmla="*/ 2017986 h 3279228"/>
                <a:gd name="connsiteX23" fmla="*/ 1686911 w 1838212"/>
                <a:gd name="connsiteY23" fmla="*/ 1923393 h 3279228"/>
                <a:gd name="connsiteX24" fmla="*/ 1702676 w 1838212"/>
                <a:gd name="connsiteY24" fmla="*/ 1860331 h 3279228"/>
                <a:gd name="connsiteX25" fmla="*/ 1836683 w 1838212"/>
                <a:gd name="connsiteY25" fmla="*/ 1429407 h 3279228"/>
                <a:gd name="connsiteX26" fmla="*/ 1734207 w 1838212"/>
                <a:gd name="connsiteY26" fmla="*/ 1308538 h 3279228"/>
                <a:gd name="connsiteX27" fmla="*/ 1765738 w 1838212"/>
                <a:gd name="connsiteY27" fmla="*/ 1261241 h 3279228"/>
                <a:gd name="connsiteX28" fmla="*/ 1749973 w 1838212"/>
                <a:gd name="connsiteY28" fmla="*/ 725214 h 3279228"/>
                <a:gd name="connsiteX29" fmla="*/ 1702676 w 1838212"/>
                <a:gd name="connsiteY29" fmla="*/ 614855 h 3279228"/>
                <a:gd name="connsiteX30" fmla="*/ 1592317 w 1838212"/>
                <a:gd name="connsiteY30" fmla="*/ 504497 h 3279228"/>
                <a:gd name="connsiteX31" fmla="*/ 1560786 w 1838212"/>
                <a:gd name="connsiteY31" fmla="*/ 441435 h 3279228"/>
                <a:gd name="connsiteX32" fmla="*/ 1529255 w 1838212"/>
                <a:gd name="connsiteY32" fmla="*/ 394138 h 3279228"/>
                <a:gd name="connsiteX33" fmla="*/ 1576552 w 1838212"/>
                <a:gd name="connsiteY33" fmla="*/ 252248 h 3279228"/>
                <a:gd name="connsiteX34" fmla="*/ 1592317 w 1838212"/>
                <a:gd name="connsiteY34" fmla="*/ 204952 h 3279228"/>
                <a:gd name="connsiteX35" fmla="*/ 1560786 w 1838212"/>
                <a:gd name="connsiteY35" fmla="*/ 0 h 3279228"/>
                <a:gd name="connsiteX36" fmla="*/ 1418897 w 1838212"/>
                <a:gd name="connsiteY36" fmla="*/ 31531 h 3279228"/>
                <a:gd name="connsiteX37" fmla="*/ 1371600 w 1838212"/>
                <a:gd name="connsiteY37" fmla="*/ 47297 h 3279228"/>
                <a:gd name="connsiteX38" fmla="*/ 1308538 w 1838212"/>
                <a:gd name="connsiteY38" fmla="*/ 63062 h 3279228"/>
                <a:gd name="connsiteX39" fmla="*/ 1261242 w 1838212"/>
                <a:gd name="connsiteY39" fmla="*/ 78828 h 3279228"/>
                <a:gd name="connsiteX40" fmla="*/ 898635 w 1838212"/>
                <a:gd name="connsiteY40" fmla="*/ 126124 h 3279228"/>
                <a:gd name="connsiteX41" fmla="*/ 851338 w 1838212"/>
                <a:gd name="connsiteY41" fmla="*/ 141890 h 3279228"/>
                <a:gd name="connsiteX42" fmla="*/ 441435 w 1838212"/>
                <a:gd name="connsiteY42" fmla="*/ 173421 h 3279228"/>
                <a:gd name="connsiteX43" fmla="*/ 567559 w 1838212"/>
                <a:gd name="connsiteY43" fmla="*/ 157655 h 3279228"/>
                <a:gd name="connsiteX44" fmla="*/ 78828 w 1838212"/>
                <a:gd name="connsiteY44" fmla="*/ 835573 h 3279228"/>
                <a:gd name="connsiteX45" fmla="*/ 0 w 1838212"/>
                <a:gd name="connsiteY45" fmla="*/ 1450428 h 3279228"/>
                <a:gd name="connsiteX46" fmla="*/ 63062 w 1838212"/>
                <a:gd name="connsiteY46" fmla="*/ 2191407 h 3279228"/>
                <a:gd name="connsiteX47" fmla="*/ 252249 w 1838212"/>
                <a:gd name="connsiteY47" fmla="*/ 2617076 h 3279228"/>
                <a:gd name="connsiteX48" fmla="*/ 599090 w 1838212"/>
                <a:gd name="connsiteY48" fmla="*/ 2979683 h 3279228"/>
                <a:gd name="connsiteX49" fmla="*/ 1024759 w 1838212"/>
                <a:gd name="connsiteY49" fmla="*/ 3247697 h 3279228"/>
                <a:gd name="connsiteX0" fmla="*/ 961697 w 1838212"/>
                <a:gd name="connsiteY0" fmla="*/ 3279228 h 3279228"/>
                <a:gd name="connsiteX1" fmla="*/ 961697 w 1838212"/>
                <a:gd name="connsiteY1" fmla="*/ 3279228 h 3279228"/>
                <a:gd name="connsiteX2" fmla="*/ 1119352 w 1838212"/>
                <a:gd name="connsiteY2" fmla="*/ 3231931 h 3279228"/>
                <a:gd name="connsiteX3" fmla="*/ 1166649 w 1838212"/>
                <a:gd name="connsiteY3" fmla="*/ 3216166 h 3279228"/>
                <a:gd name="connsiteX4" fmla="*/ 1229711 w 1838212"/>
                <a:gd name="connsiteY4" fmla="*/ 3153104 h 3279228"/>
                <a:gd name="connsiteX5" fmla="*/ 1277007 w 1838212"/>
                <a:gd name="connsiteY5" fmla="*/ 3105807 h 3279228"/>
                <a:gd name="connsiteX6" fmla="*/ 1292773 w 1838212"/>
                <a:gd name="connsiteY6" fmla="*/ 3058510 h 3279228"/>
                <a:gd name="connsiteX7" fmla="*/ 1387366 w 1838212"/>
                <a:gd name="connsiteY7" fmla="*/ 3026979 h 3279228"/>
                <a:gd name="connsiteX8" fmla="*/ 1481959 w 1838212"/>
                <a:gd name="connsiteY8" fmla="*/ 2995448 h 3279228"/>
                <a:gd name="connsiteX9" fmla="*/ 1592317 w 1838212"/>
                <a:gd name="connsiteY9" fmla="*/ 2932386 h 3279228"/>
                <a:gd name="connsiteX10" fmla="*/ 1623849 w 1838212"/>
                <a:gd name="connsiteY10" fmla="*/ 2900855 h 3279228"/>
                <a:gd name="connsiteX11" fmla="*/ 1639614 w 1838212"/>
                <a:gd name="connsiteY11" fmla="*/ 2853559 h 3279228"/>
                <a:gd name="connsiteX12" fmla="*/ 1718442 w 1838212"/>
                <a:gd name="connsiteY12" fmla="*/ 2743200 h 3279228"/>
                <a:gd name="connsiteX13" fmla="*/ 1734207 w 1838212"/>
                <a:gd name="connsiteY13" fmla="*/ 2695904 h 3279228"/>
                <a:gd name="connsiteX14" fmla="*/ 1781504 w 1838212"/>
                <a:gd name="connsiteY14" fmla="*/ 2664373 h 3279228"/>
                <a:gd name="connsiteX15" fmla="*/ 1813035 w 1838212"/>
                <a:gd name="connsiteY15" fmla="*/ 2569779 h 3279228"/>
                <a:gd name="connsiteX16" fmla="*/ 1781504 w 1838212"/>
                <a:gd name="connsiteY16" fmla="*/ 2396359 h 3279228"/>
                <a:gd name="connsiteX17" fmla="*/ 1749973 w 1838212"/>
                <a:gd name="connsiteY17" fmla="*/ 2349062 h 3279228"/>
                <a:gd name="connsiteX18" fmla="*/ 1734207 w 1838212"/>
                <a:gd name="connsiteY18" fmla="*/ 2301766 h 3279228"/>
                <a:gd name="connsiteX19" fmla="*/ 1686911 w 1838212"/>
                <a:gd name="connsiteY19" fmla="*/ 2270235 h 3279228"/>
                <a:gd name="connsiteX20" fmla="*/ 1671145 w 1838212"/>
                <a:gd name="connsiteY20" fmla="*/ 2207173 h 3279228"/>
                <a:gd name="connsiteX21" fmla="*/ 1623849 w 1838212"/>
                <a:gd name="connsiteY21" fmla="*/ 2175641 h 3279228"/>
                <a:gd name="connsiteX22" fmla="*/ 1655380 w 1838212"/>
                <a:gd name="connsiteY22" fmla="*/ 2017986 h 3279228"/>
                <a:gd name="connsiteX23" fmla="*/ 1686911 w 1838212"/>
                <a:gd name="connsiteY23" fmla="*/ 1923393 h 3279228"/>
                <a:gd name="connsiteX24" fmla="*/ 1702676 w 1838212"/>
                <a:gd name="connsiteY24" fmla="*/ 1860331 h 3279228"/>
                <a:gd name="connsiteX25" fmla="*/ 1836683 w 1838212"/>
                <a:gd name="connsiteY25" fmla="*/ 1429407 h 3279228"/>
                <a:gd name="connsiteX26" fmla="*/ 1760482 w 1838212"/>
                <a:gd name="connsiteY26" fmla="*/ 1353207 h 3279228"/>
                <a:gd name="connsiteX27" fmla="*/ 1765738 w 1838212"/>
                <a:gd name="connsiteY27" fmla="*/ 1261241 h 3279228"/>
                <a:gd name="connsiteX28" fmla="*/ 1749973 w 1838212"/>
                <a:gd name="connsiteY28" fmla="*/ 725214 h 3279228"/>
                <a:gd name="connsiteX29" fmla="*/ 1702676 w 1838212"/>
                <a:gd name="connsiteY29" fmla="*/ 614855 h 3279228"/>
                <a:gd name="connsiteX30" fmla="*/ 1592317 w 1838212"/>
                <a:gd name="connsiteY30" fmla="*/ 504497 h 3279228"/>
                <a:gd name="connsiteX31" fmla="*/ 1560786 w 1838212"/>
                <a:gd name="connsiteY31" fmla="*/ 441435 h 3279228"/>
                <a:gd name="connsiteX32" fmla="*/ 1529255 w 1838212"/>
                <a:gd name="connsiteY32" fmla="*/ 394138 h 3279228"/>
                <a:gd name="connsiteX33" fmla="*/ 1576552 w 1838212"/>
                <a:gd name="connsiteY33" fmla="*/ 252248 h 3279228"/>
                <a:gd name="connsiteX34" fmla="*/ 1592317 w 1838212"/>
                <a:gd name="connsiteY34" fmla="*/ 204952 h 3279228"/>
                <a:gd name="connsiteX35" fmla="*/ 1560786 w 1838212"/>
                <a:gd name="connsiteY35" fmla="*/ 0 h 3279228"/>
                <a:gd name="connsiteX36" fmla="*/ 1418897 w 1838212"/>
                <a:gd name="connsiteY36" fmla="*/ 31531 h 3279228"/>
                <a:gd name="connsiteX37" fmla="*/ 1371600 w 1838212"/>
                <a:gd name="connsiteY37" fmla="*/ 47297 h 3279228"/>
                <a:gd name="connsiteX38" fmla="*/ 1308538 w 1838212"/>
                <a:gd name="connsiteY38" fmla="*/ 63062 h 3279228"/>
                <a:gd name="connsiteX39" fmla="*/ 1261242 w 1838212"/>
                <a:gd name="connsiteY39" fmla="*/ 78828 h 3279228"/>
                <a:gd name="connsiteX40" fmla="*/ 898635 w 1838212"/>
                <a:gd name="connsiteY40" fmla="*/ 126124 h 3279228"/>
                <a:gd name="connsiteX41" fmla="*/ 851338 w 1838212"/>
                <a:gd name="connsiteY41" fmla="*/ 141890 h 3279228"/>
                <a:gd name="connsiteX42" fmla="*/ 441435 w 1838212"/>
                <a:gd name="connsiteY42" fmla="*/ 173421 h 3279228"/>
                <a:gd name="connsiteX43" fmla="*/ 567559 w 1838212"/>
                <a:gd name="connsiteY43" fmla="*/ 157655 h 3279228"/>
                <a:gd name="connsiteX44" fmla="*/ 78828 w 1838212"/>
                <a:gd name="connsiteY44" fmla="*/ 835573 h 3279228"/>
                <a:gd name="connsiteX45" fmla="*/ 0 w 1838212"/>
                <a:gd name="connsiteY45" fmla="*/ 1450428 h 3279228"/>
                <a:gd name="connsiteX46" fmla="*/ 63062 w 1838212"/>
                <a:gd name="connsiteY46" fmla="*/ 2191407 h 3279228"/>
                <a:gd name="connsiteX47" fmla="*/ 252249 w 1838212"/>
                <a:gd name="connsiteY47" fmla="*/ 2617076 h 3279228"/>
                <a:gd name="connsiteX48" fmla="*/ 599090 w 1838212"/>
                <a:gd name="connsiteY48" fmla="*/ 2979683 h 3279228"/>
                <a:gd name="connsiteX49" fmla="*/ 1024759 w 1838212"/>
                <a:gd name="connsiteY49" fmla="*/ 3247697 h 3279228"/>
                <a:gd name="connsiteX0" fmla="*/ 961697 w 1838212"/>
                <a:gd name="connsiteY0" fmla="*/ 3279228 h 3279228"/>
                <a:gd name="connsiteX1" fmla="*/ 961697 w 1838212"/>
                <a:gd name="connsiteY1" fmla="*/ 3279228 h 3279228"/>
                <a:gd name="connsiteX2" fmla="*/ 1119352 w 1838212"/>
                <a:gd name="connsiteY2" fmla="*/ 3231931 h 3279228"/>
                <a:gd name="connsiteX3" fmla="*/ 1166649 w 1838212"/>
                <a:gd name="connsiteY3" fmla="*/ 3216166 h 3279228"/>
                <a:gd name="connsiteX4" fmla="*/ 1229711 w 1838212"/>
                <a:gd name="connsiteY4" fmla="*/ 3153104 h 3279228"/>
                <a:gd name="connsiteX5" fmla="*/ 1277007 w 1838212"/>
                <a:gd name="connsiteY5" fmla="*/ 3105807 h 3279228"/>
                <a:gd name="connsiteX6" fmla="*/ 1292773 w 1838212"/>
                <a:gd name="connsiteY6" fmla="*/ 3058510 h 3279228"/>
                <a:gd name="connsiteX7" fmla="*/ 1387366 w 1838212"/>
                <a:gd name="connsiteY7" fmla="*/ 3026979 h 3279228"/>
                <a:gd name="connsiteX8" fmla="*/ 1481959 w 1838212"/>
                <a:gd name="connsiteY8" fmla="*/ 2995448 h 3279228"/>
                <a:gd name="connsiteX9" fmla="*/ 1592317 w 1838212"/>
                <a:gd name="connsiteY9" fmla="*/ 2932386 h 3279228"/>
                <a:gd name="connsiteX10" fmla="*/ 1623849 w 1838212"/>
                <a:gd name="connsiteY10" fmla="*/ 2900855 h 3279228"/>
                <a:gd name="connsiteX11" fmla="*/ 1639614 w 1838212"/>
                <a:gd name="connsiteY11" fmla="*/ 2853559 h 3279228"/>
                <a:gd name="connsiteX12" fmla="*/ 1718442 w 1838212"/>
                <a:gd name="connsiteY12" fmla="*/ 2743200 h 3279228"/>
                <a:gd name="connsiteX13" fmla="*/ 1734207 w 1838212"/>
                <a:gd name="connsiteY13" fmla="*/ 2695904 h 3279228"/>
                <a:gd name="connsiteX14" fmla="*/ 1781504 w 1838212"/>
                <a:gd name="connsiteY14" fmla="*/ 2664373 h 3279228"/>
                <a:gd name="connsiteX15" fmla="*/ 1813035 w 1838212"/>
                <a:gd name="connsiteY15" fmla="*/ 2569779 h 3279228"/>
                <a:gd name="connsiteX16" fmla="*/ 1781504 w 1838212"/>
                <a:gd name="connsiteY16" fmla="*/ 2396359 h 3279228"/>
                <a:gd name="connsiteX17" fmla="*/ 1749973 w 1838212"/>
                <a:gd name="connsiteY17" fmla="*/ 2349062 h 3279228"/>
                <a:gd name="connsiteX18" fmla="*/ 1734207 w 1838212"/>
                <a:gd name="connsiteY18" fmla="*/ 2301766 h 3279228"/>
                <a:gd name="connsiteX19" fmla="*/ 1686911 w 1838212"/>
                <a:gd name="connsiteY19" fmla="*/ 2270235 h 3279228"/>
                <a:gd name="connsiteX20" fmla="*/ 1671145 w 1838212"/>
                <a:gd name="connsiteY20" fmla="*/ 2207173 h 3279228"/>
                <a:gd name="connsiteX21" fmla="*/ 1623849 w 1838212"/>
                <a:gd name="connsiteY21" fmla="*/ 2175641 h 3279228"/>
                <a:gd name="connsiteX22" fmla="*/ 1655380 w 1838212"/>
                <a:gd name="connsiteY22" fmla="*/ 2017986 h 3279228"/>
                <a:gd name="connsiteX23" fmla="*/ 1686911 w 1838212"/>
                <a:gd name="connsiteY23" fmla="*/ 1923393 h 3279228"/>
                <a:gd name="connsiteX24" fmla="*/ 1702676 w 1838212"/>
                <a:gd name="connsiteY24" fmla="*/ 1860331 h 3279228"/>
                <a:gd name="connsiteX25" fmla="*/ 1836683 w 1838212"/>
                <a:gd name="connsiteY25" fmla="*/ 1429407 h 3279228"/>
                <a:gd name="connsiteX26" fmla="*/ 1760482 w 1838212"/>
                <a:gd name="connsiteY26" fmla="*/ 1353207 h 3279228"/>
                <a:gd name="connsiteX27" fmla="*/ 1749973 w 1838212"/>
                <a:gd name="connsiteY27" fmla="*/ 725214 h 3279228"/>
                <a:gd name="connsiteX28" fmla="*/ 1702676 w 1838212"/>
                <a:gd name="connsiteY28" fmla="*/ 614855 h 3279228"/>
                <a:gd name="connsiteX29" fmla="*/ 1592317 w 1838212"/>
                <a:gd name="connsiteY29" fmla="*/ 504497 h 3279228"/>
                <a:gd name="connsiteX30" fmla="*/ 1560786 w 1838212"/>
                <a:gd name="connsiteY30" fmla="*/ 441435 h 3279228"/>
                <a:gd name="connsiteX31" fmla="*/ 1529255 w 1838212"/>
                <a:gd name="connsiteY31" fmla="*/ 394138 h 3279228"/>
                <a:gd name="connsiteX32" fmla="*/ 1576552 w 1838212"/>
                <a:gd name="connsiteY32" fmla="*/ 252248 h 3279228"/>
                <a:gd name="connsiteX33" fmla="*/ 1592317 w 1838212"/>
                <a:gd name="connsiteY33" fmla="*/ 204952 h 3279228"/>
                <a:gd name="connsiteX34" fmla="*/ 1560786 w 1838212"/>
                <a:gd name="connsiteY34" fmla="*/ 0 h 3279228"/>
                <a:gd name="connsiteX35" fmla="*/ 1418897 w 1838212"/>
                <a:gd name="connsiteY35" fmla="*/ 31531 h 3279228"/>
                <a:gd name="connsiteX36" fmla="*/ 1371600 w 1838212"/>
                <a:gd name="connsiteY36" fmla="*/ 47297 h 3279228"/>
                <a:gd name="connsiteX37" fmla="*/ 1308538 w 1838212"/>
                <a:gd name="connsiteY37" fmla="*/ 63062 h 3279228"/>
                <a:gd name="connsiteX38" fmla="*/ 1261242 w 1838212"/>
                <a:gd name="connsiteY38" fmla="*/ 78828 h 3279228"/>
                <a:gd name="connsiteX39" fmla="*/ 898635 w 1838212"/>
                <a:gd name="connsiteY39" fmla="*/ 126124 h 3279228"/>
                <a:gd name="connsiteX40" fmla="*/ 851338 w 1838212"/>
                <a:gd name="connsiteY40" fmla="*/ 141890 h 3279228"/>
                <a:gd name="connsiteX41" fmla="*/ 441435 w 1838212"/>
                <a:gd name="connsiteY41" fmla="*/ 173421 h 3279228"/>
                <a:gd name="connsiteX42" fmla="*/ 567559 w 1838212"/>
                <a:gd name="connsiteY42" fmla="*/ 157655 h 3279228"/>
                <a:gd name="connsiteX43" fmla="*/ 78828 w 1838212"/>
                <a:gd name="connsiteY43" fmla="*/ 835573 h 3279228"/>
                <a:gd name="connsiteX44" fmla="*/ 0 w 1838212"/>
                <a:gd name="connsiteY44" fmla="*/ 1450428 h 3279228"/>
                <a:gd name="connsiteX45" fmla="*/ 63062 w 1838212"/>
                <a:gd name="connsiteY45" fmla="*/ 2191407 h 3279228"/>
                <a:gd name="connsiteX46" fmla="*/ 252249 w 1838212"/>
                <a:gd name="connsiteY46" fmla="*/ 2617076 h 3279228"/>
                <a:gd name="connsiteX47" fmla="*/ 599090 w 1838212"/>
                <a:gd name="connsiteY47" fmla="*/ 2979683 h 3279228"/>
                <a:gd name="connsiteX48" fmla="*/ 1024759 w 1838212"/>
                <a:gd name="connsiteY48" fmla="*/ 3247697 h 3279228"/>
                <a:gd name="connsiteX0" fmla="*/ 961697 w 1838212"/>
                <a:gd name="connsiteY0" fmla="*/ 3279228 h 3279228"/>
                <a:gd name="connsiteX1" fmla="*/ 961697 w 1838212"/>
                <a:gd name="connsiteY1" fmla="*/ 3279228 h 3279228"/>
                <a:gd name="connsiteX2" fmla="*/ 1119352 w 1838212"/>
                <a:gd name="connsiteY2" fmla="*/ 3231931 h 3279228"/>
                <a:gd name="connsiteX3" fmla="*/ 1166649 w 1838212"/>
                <a:gd name="connsiteY3" fmla="*/ 3216166 h 3279228"/>
                <a:gd name="connsiteX4" fmla="*/ 1229711 w 1838212"/>
                <a:gd name="connsiteY4" fmla="*/ 3153104 h 3279228"/>
                <a:gd name="connsiteX5" fmla="*/ 1277007 w 1838212"/>
                <a:gd name="connsiteY5" fmla="*/ 3105807 h 3279228"/>
                <a:gd name="connsiteX6" fmla="*/ 1292773 w 1838212"/>
                <a:gd name="connsiteY6" fmla="*/ 3058510 h 3279228"/>
                <a:gd name="connsiteX7" fmla="*/ 1387366 w 1838212"/>
                <a:gd name="connsiteY7" fmla="*/ 3026979 h 3279228"/>
                <a:gd name="connsiteX8" fmla="*/ 1481959 w 1838212"/>
                <a:gd name="connsiteY8" fmla="*/ 2995448 h 3279228"/>
                <a:gd name="connsiteX9" fmla="*/ 1592317 w 1838212"/>
                <a:gd name="connsiteY9" fmla="*/ 2932386 h 3279228"/>
                <a:gd name="connsiteX10" fmla="*/ 1623849 w 1838212"/>
                <a:gd name="connsiteY10" fmla="*/ 2900855 h 3279228"/>
                <a:gd name="connsiteX11" fmla="*/ 1639614 w 1838212"/>
                <a:gd name="connsiteY11" fmla="*/ 2853559 h 3279228"/>
                <a:gd name="connsiteX12" fmla="*/ 1718442 w 1838212"/>
                <a:gd name="connsiteY12" fmla="*/ 2743200 h 3279228"/>
                <a:gd name="connsiteX13" fmla="*/ 1734207 w 1838212"/>
                <a:gd name="connsiteY13" fmla="*/ 2695904 h 3279228"/>
                <a:gd name="connsiteX14" fmla="*/ 1781504 w 1838212"/>
                <a:gd name="connsiteY14" fmla="*/ 2664373 h 3279228"/>
                <a:gd name="connsiteX15" fmla="*/ 1813035 w 1838212"/>
                <a:gd name="connsiteY15" fmla="*/ 2569779 h 3279228"/>
                <a:gd name="connsiteX16" fmla="*/ 1781504 w 1838212"/>
                <a:gd name="connsiteY16" fmla="*/ 2396359 h 3279228"/>
                <a:gd name="connsiteX17" fmla="*/ 1749973 w 1838212"/>
                <a:gd name="connsiteY17" fmla="*/ 2349062 h 3279228"/>
                <a:gd name="connsiteX18" fmla="*/ 1734207 w 1838212"/>
                <a:gd name="connsiteY18" fmla="*/ 2301766 h 3279228"/>
                <a:gd name="connsiteX19" fmla="*/ 1686911 w 1838212"/>
                <a:gd name="connsiteY19" fmla="*/ 2270235 h 3279228"/>
                <a:gd name="connsiteX20" fmla="*/ 1671145 w 1838212"/>
                <a:gd name="connsiteY20" fmla="*/ 2207173 h 3279228"/>
                <a:gd name="connsiteX21" fmla="*/ 1623849 w 1838212"/>
                <a:gd name="connsiteY21" fmla="*/ 2175641 h 3279228"/>
                <a:gd name="connsiteX22" fmla="*/ 1655380 w 1838212"/>
                <a:gd name="connsiteY22" fmla="*/ 2017986 h 3279228"/>
                <a:gd name="connsiteX23" fmla="*/ 1686911 w 1838212"/>
                <a:gd name="connsiteY23" fmla="*/ 1923393 h 3279228"/>
                <a:gd name="connsiteX24" fmla="*/ 1702676 w 1838212"/>
                <a:gd name="connsiteY24" fmla="*/ 1860331 h 3279228"/>
                <a:gd name="connsiteX25" fmla="*/ 1836683 w 1838212"/>
                <a:gd name="connsiteY25" fmla="*/ 1429407 h 3279228"/>
                <a:gd name="connsiteX26" fmla="*/ 1836682 w 1838212"/>
                <a:gd name="connsiteY26" fmla="*/ 1200807 h 3279228"/>
                <a:gd name="connsiteX27" fmla="*/ 1749973 w 1838212"/>
                <a:gd name="connsiteY27" fmla="*/ 725214 h 3279228"/>
                <a:gd name="connsiteX28" fmla="*/ 1702676 w 1838212"/>
                <a:gd name="connsiteY28" fmla="*/ 614855 h 3279228"/>
                <a:gd name="connsiteX29" fmla="*/ 1592317 w 1838212"/>
                <a:gd name="connsiteY29" fmla="*/ 504497 h 3279228"/>
                <a:gd name="connsiteX30" fmla="*/ 1560786 w 1838212"/>
                <a:gd name="connsiteY30" fmla="*/ 441435 h 3279228"/>
                <a:gd name="connsiteX31" fmla="*/ 1529255 w 1838212"/>
                <a:gd name="connsiteY31" fmla="*/ 394138 h 3279228"/>
                <a:gd name="connsiteX32" fmla="*/ 1576552 w 1838212"/>
                <a:gd name="connsiteY32" fmla="*/ 252248 h 3279228"/>
                <a:gd name="connsiteX33" fmla="*/ 1592317 w 1838212"/>
                <a:gd name="connsiteY33" fmla="*/ 204952 h 3279228"/>
                <a:gd name="connsiteX34" fmla="*/ 1560786 w 1838212"/>
                <a:gd name="connsiteY34" fmla="*/ 0 h 3279228"/>
                <a:gd name="connsiteX35" fmla="*/ 1418897 w 1838212"/>
                <a:gd name="connsiteY35" fmla="*/ 31531 h 3279228"/>
                <a:gd name="connsiteX36" fmla="*/ 1371600 w 1838212"/>
                <a:gd name="connsiteY36" fmla="*/ 47297 h 3279228"/>
                <a:gd name="connsiteX37" fmla="*/ 1308538 w 1838212"/>
                <a:gd name="connsiteY37" fmla="*/ 63062 h 3279228"/>
                <a:gd name="connsiteX38" fmla="*/ 1261242 w 1838212"/>
                <a:gd name="connsiteY38" fmla="*/ 78828 h 3279228"/>
                <a:gd name="connsiteX39" fmla="*/ 898635 w 1838212"/>
                <a:gd name="connsiteY39" fmla="*/ 126124 h 3279228"/>
                <a:gd name="connsiteX40" fmla="*/ 851338 w 1838212"/>
                <a:gd name="connsiteY40" fmla="*/ 141890 h 3279228"/>
                <a:gd name="connsiteX41" fmla="*/ 441435 w 1838212"/>
                <a:gd name="connsiteY41" fmla="*/ 173421 h 3279228"/>
                <a:gd name="connsiteX42" fmla="*/ 567559 w 1838212"/>
                <a:gd name="connsiteY42" fmla="*/ 157655 h 3279228"/>
                <a:gd name="connsiteX43" fmla="*/ 78828 w 1838212"/>
                <a:gd name="connsiteY43" fmla="*/ 835573 h 3279228"/>
                <a:gd name="connsiteX44" fmla="*/ 0 w 1838212"/>
                <a:gd name="connsiteY44" fmla="*/ 1450428 h 3279228"/>
                <a:gd name="connsiteX45" fmla="*/ 63062 w 1838212"/>
                <a:gd name="connsiteY45" fmla="*/ 2191407 h 3279228"/>
                <a:gd name="connsiteX46" fmla="*/ 252249 w 1838212"/>
                <a:gd name="connsiteY46" fmla="*/ 2617076 h 3279228"/>
                <a:gd name="connsiteX47" fmla="*/ 599090 w 1838212"/>
                <a:gd name="connsiteY47" fmla="*/ 2979683 h 3279228"/>
                <a:gd name="connsiteX48" fmla="*/ 1024759 w 1838212"/>
                <a:gd name="connsiteY48" fmla="*/ 3247697 h 3279228"/>
                <a:gd name="connsiteX0" fmla="*/ 961697 w 1838212"/>
                <a:gd name="connsiteY0" fmla="*/ 3279228 h 3279228"/>
                <a:gd name="connsiteX1" fmla="*/ 961697 w 1838212"/>
                <a:gd name="connsiteY1" fmla="*/ 3279228 h 3279228"/>
                <a:gd name="connsiteX2" fmla="*/ 1119352 w 1838212"/>
                <a:gd name="connsiteY2" fmla="*/ 3231931 h 3279228"/>
                <a:gd name="connsiteX3" fmla="*/ 1166649 w 1838212"/>
                <a:gd name="connsiteY3" fmla="*/ 3216166 h 3279228"/>
                <a:gd name="connsiteX4" fmla="*/ 1229711 w 1838212"/>
                <a:gd name="connsiteY4" fmla="*/ 3153104 h 3279228"/>
                <a:gd name="connsiteX5" fmla="*/ 1277007 w 1838212"/>
                <a:gd name="connsiteY5" fmla="*/ 3105807 h 3279228"/>
                <a:gd name="connsiteX6" fmla="*/ 1292773 w 1838212"/>
                <a:gd name="connsiteY6" fmla="*/ 3058510 h 3279228"/>
                <a:gd name="connsiteX7" fmla="*/ 1387366 w 1838212"/>
                <a:gd name="connsiteY7" fmla="*/ 3026979 h 3279228"/>
                <a:gd name="connsiteX8" fmla="*/ 1481959 w 1838212"/>
                <a:gd name="connsiteY8" fmla="*/ 2995448 h 3279228"/>
                <a:gd name="connsiteX9" fmla="*/ 1592317 w 1838212"/>
                <a:gd name="connsiteY9" fmla="*/ 2932386 h 3279228"/>
                <a:gd name="connsiteX10" fmla="*/ 1623849 w 1838212"/>
                <a:gd name="connsiteY10" fmla="*/ 2900855 h 3279228"/>
                <a:gd name="connsiteX11" fmla="*/ 1639614 w 1838212"/>
                <a:gd name="connsiteY11" fmla="*/ 2853559 h 3279228"/>
                <a:gd name="connsiteX12" fmla="*/ 1718442 w 1838212"/>
                <a:gd name="connsiteY12" fmla="*/ 2743200 h 3279228"/>
                <a:gd name="connsiteX13" fmla="*/ 1734207 w 1838212"/>
                <a:gd name="connsiteY13" fmla="*/ 2695904 h 3279228"/>
                <a:gd name="connsiteX14" fmla="*/ 1781504 w 1838212"/>
                <a:gd name="connsiteY14" fmla="*/ 2664373 h 3279228"/>
                <a:gd name="connsiteX15" fmla="*/ 1813035 w 1838212"/>
                <a:gd name="connsiteY15" fmla="*/ 2569779 h 3279228"/>
                <a:gd name="connsiteX16" fmla="*/ 1781504 w 1838212"/>
                <a:gd name="connsiteY16" fmla="*/ 2396359 h 3279228"/>
                <a:gd name="connsiteX17" fmla="*/ 1749973 w 1838212"/>
                <a:gd name="connsiteY17" fmla="*/ 2349062 h 3279228"/>
                <a:gd name="connsiteX18" fmla="*/ 1734207 w 1838212"/>
                <a:gd name="connsiteY18" fmla="*/ 2301766 h 3279228"/>
                <a:gd name="connsiteX19" fmla="*/ 1686911 w 1838212"/>
                <a:gd name="connsiteY19" fmla="*/ 2270235 h 3279228"/>
                <a:gd name="connsiteX20" fmla="*/ 1671145 w 1838212"/>
                <a:gd name="connsiteY20" fmla="*/ 2207173 h 3279228"/>
                <a:gd name="connsiteX21" fmla="*/ 1623849 w 1838212"/>
                <a:gd name="connsiteY21" fmla="*/ 2175641 h 3279228"/>
                <a:gd name="connsiteX22" fmla="*/ 1655380 w 1838212"/>
                <a:gd name="connsiteY22" fmla="*/ 2017986 h 3279228"/>
                <a:gd name="connsiteX23" fmla="*/ 1686911 w 1838212"/>
                <a:gd name="connsiteY23" fmla="*/ 1923393 h 3279228"/>
                <a:gd name="connsiteX24" fmla="*/ 1702676 w 1838212"/>
                <a:gd name="connsiteY24" fmla="*/ 1860331 h 3279228"/>
                <a:gd name="connsiteX25" fmla="*/ 1836683 w 1838212"/>
                <a:gd name="connsiteY25" fmla="*/ 1429407 h 3279228"/>
                <a:gd name="connsiteX26" fmla="*/ 1760482 w 1838212"/>
                <a:gd name="connsiteY26" fmla="*/ 1200807 h 3279228"/>
                <a:gd name="connsiteX27" fmla="*/ 1749973 w 1838212"/>
                <a:gd name="connsiteY27" fmla="*/ 725214 h 3279228"/>
                <a:gd name="connsiteX28" fmla="*/ 1702676 w 1838212"/>
                <a:gd name="connsiteY28" fmla="*/ 614855 h 3279228"/>
                <a:gd name="connsiteX29" fmla="*/ 1592317 w 1838212"/>
                <a:gd name="connsiteY29" fmla="*/ 504497 h 3279228"/>
                <a:gd name="connsiteX30" fmla="*/ 1560786 w 1838212"/>
                <a:gd name="connsiteY30" fmla="*/ 441435 h 3279228"/>
                <a:gd name="connsiteX31" fmla="*/ 1529255 w 1838212"/>
                <a:gd name="connsiteY31" fmla="*/ 394138 h 3279228"/>
                <a:gd name="connsiteX32" fmla="*/ 1576552 w 1838212"/>
                <a:gd name="connsiteY32" fmla="*/ 252248 h 3279228"/>
                <a:gd name="connsiteX33" fmla="*/ 1592317 w 1838212"/>
                <a:gd name="connsiteY33" fmla="*/ 204952 h 3279228"/>
                <a:gd name="connsiteX34" fmla="*/ 1560786 w 1838212"/>
                <a:gd name="connsiteY34" fmla="*/ 0 h 3279228"/>
                <a:gd name="connsiteX35" fmla="*/ 1418897 w 1838212"/>
                <a:gd name="connsiteY35" fmla="*/ 31531 h 3279228"/>
                <a:gd name="connsiteX36" fmla="*/ 1371600 w 1838212"/>
                <a:gd name="connsiteY36" fmla="*/ 47297 h 3279228"/>
                <a:gd name="connsiteX37" fmla="*/ 1308538 w 1838212"/>
                <a:gd name="connsiteY37" fmla="*/ 63062 h 3279228"/>
                <a:gd name="connsiteX38" fmla="*/ 1261242 w 1838212"/>
                <a:gd name="connsiteY38" fmla="*/ 78828 h 3279228"/>
                <a:gd name="connsiteX39" fmla="*/ 898635 w 1838212"/>
                <a:gd name="connsiteY39" fmla="*/ 126124 h 3279228"/>
                <a:gd name="connsiteX40" fmla="*/ 851338 w 1838212"/>
                <a:gd name="connsiteY40" fmla="*/ 141890 h 3279228"/>
                <a:gd name="connsiteX41" fmla="*/ 441435 w 1838212"/>
                <a:gd name="connsiteY41" fmla="*/ 173421 h 3279228"/>
                <a:gd name="connsiteX42" fmla="*/ 567559 w 1838212"/>
                <a:gd name="connsiteY42" fmla="*/ 157655 h 3279228"/>
                <a:gd name="connsiteX43" fmla="*/ 78828 w 1838212"/>
                <a:gd name="connsiteY43" fmla="*/ 835573 h 3279228"/>
                <a:gd name="connsiteX44" fmla="*/ 0 w 1838212"/>
                <a:gd name="connsiteY44" fmla="*/ 1450428 h 3279228"/>
                <a:gd name="connsiteX45" fmla="*/ 63062 w 1838212"/>
                <a:gd name="connsiteY45" fmla="*/ 2191407 h 3279228"/>
                <a:gd name="connsiteX46" fmla="*/ 252249 w 1838212"/>
                <a:gd name="connsiteY46" fmla="*/ 2617076 h 3279228"/>
                <a:gd name="connsiteX47" fmla="*/ 599090 w 1838212"/>
                <a:gd name="connsiteY47" fmla="*/ 2979683 h 3279228"/>
                <a:gd name="connsiteX48" fmla="*/ 1024759 w 1838212"/>
                <a:gd name="connsiteY48" fmla="*/ 3247697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38212" h="3279228">
                  <a:moveTo>
                    <a:pt x="961697" y="3279228"/>
                  </a:moveTo>
                  <a:lnTo>
                    <a:pt x="961697" y="3279228"/>
                  </a:lnTo>
                  <a:lnTo>
                    <a:pt x="1119352" y="3231931"/>
                  </a:lnTo>
                  <a:cubicBezTo>
                    <a:pt x="1135236" y="3227044"/>
                    <a:pt x="1154898" y="3227917"/>
                    <a:pt x="1166649" y="3216166"/>
                  </a:cubicBezTo>
                  <a:cubicBezTo>
                    <a:pt x="1250732" y="3132083"/>
                    <a:pt x="1103586" y="3195144"/>
                    <a:pt x="1229711" y="3153104"/>
                  </a:cubicBezTo>
                  <a:cubicBezTo>
                    <a:pt x="1245476" y="3137338"/>
                    <a:pt x="1264640" y="3124358"/>
                    <a:pt x="1277007" y="3105807"/>
                  </a:cubicBezTo>
                  <a:cubicBezTo>
                    <a:pt x="1286225" y="3091980"/>
                    <a:pt x="1279250" y="3068169"/>
                    <a:pt x="1292773" y="3058510"/>
                  </a:cubicBezTo>
                  <a:cubicBezTo>
                    <a:pt x="1319819" y="3039192"/>
                    <a:pt x="1355835" y="3037489"/>
                    <a:pt x="1387366" y="3026979"/>
                  </a:cubicBezTo>
                  <a:lnTo>
                    <a:pt x="1481959" y="2995448"/>
                  </a:lnTo>
                  <a:cubicBezTo>
                    <a:pt x="1525118" y="2973868"/>
                    <a:pt x="1555176" y="2962099"/>
                    <a:pt x="1592317" y="2932386"/>
                  </a:cubicBezTo>
                  <a:cubicBezTo>
                    <a:pt x="1603924" y="2923101"/>
                    <a:pt x="1613338" y="2911365"/>
                    <a:pt x="1623849" y="2900855"/>
                  </a:cubicBezTo>
                  <a:cubicBezTo>
                    <a:pt x="1629104" y="2885090"/>
                    <a:pt x="1632182" y="2868423"/>
                    <a:pt x="1639614" y="2853559"/>
                  </a:cubicBezTo>
                  <a:cubicBezTo>
                    <a:pt x="1651142" y="2830503"/>
                    <a:pt x="1707727" y="2757486"/>
                    <a:pt x="1718442" y="2743200"/>
                  </a:cubicBezTo>
                  <a:cubicBezTo>
                    <a:pt x="1723697" y="2727435"/>
                    <a:pt x="1723826" y="2708881"/>
                    <a:pt x="1734207" y="2695904"/>
                  </a:cubicBezTo>
                  <a:cubicBezTo>
                    <a:pt x="1746044" y="2681108"/>
                    <a:pt x="1771462" y="2680441"/>
                    <a:pt x="1781504" y="2664373"/>
                  </a:cubicBezTo>
                  <a:cubicBezTo>
                    <a:pt x="1799120" y="2636188"/>
                    <a:pt x="1813035" y="2569779"/>
                    <a:pt x="1813035" y="2569779"/>
                  </a:cubicBezTo>
                  <a:cubicBezTo>
                    <a:pt x="1807601" y="2526307"/>
                    <a:pt x="1805806" y="2444963"/>
                    <a:pt x="1781504" y="2396359"/>
                  </a:cubicBezTo>
                  <a:cubicBezTo>
                    <a:pt x="1773030" y="2379411"/>
                    <a:pt x="1758447" y="2366009"/>
                    <a:pt x="1749973" y="2349062"/>
                  </a:cubicBezTo>
                  <a:cubicBezTo>
                    <a:pt x="1742541" y="2334198"/>
                    <a:pt x="1744588" y="2314743"/>
                    <a:pt x="1734207" y="2301766"/>
                  </a:cubicBezTo>
                  <a:cubicBezTo>
                    <a:pt x="1722370" y="2286970"/>
                    <a:pt x="1702676" y="2280745"/>
                    <a:pt x="1686911" y="2270235"/>
                  </a:cubicBezTo>
                  <a:cubicBezTo>
                    <a:pt x="1681656" y="2249214"/>
                    <a:pt x="1683164" y="2225202"/>
                    <a:pt x="1671145" y="2207173"/>
                  </a:cubicBezTo>
                  <a:cubicBezTo>
                    <a:pt x="1660635" y="2191407"/>
                    <a:pt x="1625422" y="2194523"/>
                    <a:pt x="1623849" y="2175641"/>
                  </a:cubicBezTo>
                  <a:cubicBezTo>
                    <a:pt x="1619399" y="2122234"/>
                    <a:pt x="1642382" y="2069978"/>
                    <a:pt x="1655380" y="2017986"/>
                  </a:cubicBezTo>
                  <a:cubicBezTo>
                    <a:pt x="1663441" y="1985742"/>
                    <a:pt x="1678850" y="1955637"/>
                    <a:pt x="1686911" y="1923393"/>
                  </a:cubicBezTo>
                  <a:lnTo>
                    <a:pt x="1702676" y="1860331"/>
                  </a:lnTo>
                  <a:cubicBezTo>
                    <a:pt x="1707931" y="1702676"/>
                    <a:pt x="1827684" y="1586893"/>
                    <a:pt x="1836683" y="1429407"/>
                  </a:cubicBezTo>
                  <a:cubicBezTo>
                    <a:pt x="1838212" y="1402654"/>
                    <a:pt x="1751073" y="1225897"/>
                    <a:pt x="1760482" y="1200807"/>
                  </a:cubicBezTo>
                  <a:cubicBezTo>
                    <a:pt x="1746030" y="1083441"/>
                    <a:pt x="1759607" y="848273"/>
                    <a:pt x="1749973" y="725214"/>
                  </a:cubicBezTo>
                  <a:cubicBezTo>
                    <a:pt x="1745175" y="680431"/>
                    <a:pt x="1732616" y="648122"/>
                    <a:pt x="1702676" y="614855"/>
                  </a:cubicBezTo>
                  <a:cubicBezTo>
                    <a:pt x="1667874" y="576186"/>
                    <a:pt x="1592317" y="504497"/>
                    <a:pt x="1592317" y="504497"/>
                  </a:cubicBezTo>
                  <a:cubicBezTo>
                    <a:pt x="1581807" y="483476"/>
                    <a:pt x="1572446" y="461840"/>
                    <a:pt x="1560786" y="441435"/>
                  </a:cubicBezTo>
                  <a:cubicBezTo>
                    <a:pt x="1551385" y="424984"/>
                    <a:pt x="1531347" y="412970"/>
                    <a:pt x="1529255" y="394138"/>
                  </a:cubicBezTo>
                  <a:cubicBezTo>
                    <a:pt x="1521164" y="321314"/>
                    <a:pt x="1543278" y="302160"/>
                    <a:pt x="1576552" y="252248"/>
                  </a:cubicBezTo>
                  <a:cubicBezTo>
                    <a:pt x="1581807" y="236483"/>
                    <a:pt x="1592317" y="221570"/>
                    <a:pt x="1592317" y="204952"/>
                  </a:cubicBezTo>
                  <a:cubicBezTo>
                    <a:pt x="1592317" y="83016"/>
                    <a:pt x="1587773" y="80958"/>
                    <a:pt x="1560786" y="0"/>
                  </a:cubicBezTo>
                  <a:cubicBezTo>
                    <a:pt x="1506616" y="10834"/>
                    <a:pt x="1470837" y="16691"/>
                    <a:pt x="1418897" y="31531"/>
                  </a:cubicBezTo>
                  <a:cubicBezTo>
                    <a:pt x="1402918" y="36096"/>
                    <a:pt x="1387579" y="42732"/>
                    <a:pt x="1371600" y="47297"/>
                  </a:cubicBezTo>
                  <a:cubicBezTo>
                    <a:pt x="1350766" y="53250"/>
                    <a:pt x="1329372" y="57109"/>
                    <a:pt x="1308538" y="63062"/>
                  </a:cubicBezTo>
                  <a:cubicBezTo>
                    <a:pt x="1292559" y="67627"/>
                    <a:pt x="1277364" y="74797"/>
                    <a:pt x="1261242" y="78828"/>
                  </a:cubicBezTo>
                  <a:cubicBezTo>
                    <a:pt x="1151072" y="106370"/>
                    <a:pt x="988887" y="116096"/>
                    <a:pt x="898635" y="126124"/>
                  </a:cubicBezTo>
                  <a:cubicBezTo>
                    <a:pt x="882869" y="131379"/>
                    <a:pt x="867371" y="137517"/>
                    <a:pt x="851338" y="141890"/>
                  </a:cubicBezTo>
                  <a:cubicBezTo>
                    <a:pt x="651605" y="196363"/>
                    <a:pt x="728911" y="173421"/>
                    <a:pt x="441435" y="173421"/>
                  </a:cubicBezTo>
                  <a:lnTo>
                    <a:pt x="567559" y="157655"/>
                  </a:lnTo>
                  <a:lnTo>
                    <a:pt x="78828" y="835573"/>
                  </a:lnTo>
                  <a:lnTo>
                    <a:pt x="0" y="1450428"/>
                  </a:lnTo>
                  <a:lnTo>
                    <a:pt x="63062" y="2191407"/>
                  </a:lnTo>
                  <a:lnTo>
                    <a:pt x="252249" y="2617076"/>
                  </a:lnTo>
                  <a:lnTo>
                    <a:pt x="599090" y="2979683"/>
                  </a:lnTo>
                  <a:lnTo>
                    <a:pt x="1024759" y="3247697"/>
                  </a:lnTo>
                </a:path>
              </a:pathLst>
            </a:custGeom>
            <a:solidFill>
              <a:srgbClr val="0070C0">
                <a:alpha val="70000"/>
              </a:srgbClr>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28600" y="3581400"/>
              <a:ext cx="1693092" cy="400110"/>
            </a:xfrm>
            <a:prstGeom prst="rect">
              <a:avLst/>
            </a:prstGeom>
            <a:noFill/>
          </p:spPr>
          <p:txBody>
            <a:bodyPr wrap="none" rtlCol="0">
              <a:spAutoFit/>
            </a:bodyPr>
            <a:lstStyle/>
            <a:p>
              <a:r>
                <a:rPr lang="en-US" sz="2000" b="1" dirty="0">
                  <a:latin typeface="Arial" pitchFamily="34" charset="0"/>
                  <a:cs typeface="Arial" pitchFamily="34" charset="0"/>
                </a:rPr>
                <a:t>Pacific Plate</a:t>
              </a:r>
            </a:p>
          </p:txBody>
        </p:sp>
      </p:grpSp>
      <p:grpSp>
        <p:nvGrpSpPr>
          <p:cNvPr id="10" name="Group 32"/>
          <p:cNvGrpSpPr/>
          <p:nvPr/>
        </p:nvGrpSpPr>
        <p:grpSpPr>
          <a:xfrm>
            <a:off x="740979" y="1718441"/>
            <a:ext cx="3846787" cy="1828800"/>
            <a:chOff x="740979" y="1718441"/>
            <a:chExt cx="3846787" cy="1828800"/>
          </a:xfrm>
        </p:grpSpPr>
        <p:sp>
          <p:nvSpPr>
            <p:cNvPr id="11" name="Freeform 10"/>
            <p:cNvSpPr/>
            <p:nvPr/>
          </p:nvSpPr>
          <p:spPr>
            <a:xfrm>
              <a:off x="740979" y="1718441"/>
              <a:ext cx="3846787" cy="1828800"/>
            </a:xfrm>
            <a:custGeom>
              <a:avLst/>
              <a:gdLst>
                <a:gd name="connsiteX0" fmla="*/ 1245476 w 3846787"/>
                <a:gd name="connsiteY0" fmla="*/ 1686911 h 1828800"/>
                <a:gd name="connsiteX1" fmla="*/ 1403131 w 3846787"/>
                <a:gd name="connsiteY1" fmla="*/ 1734207 h 1828800"/>
                <a:gd name="connsiteX2" fmla="*/ 1891862 w 3846787"/>
                <a:gd name="connsiteY2" fmla="*/ 1734207 h 1828800"/>
                <a:gd name="connsiteX3" fmla="*/ 2270235 w 3846787"/>
                <a:gd name="connsiteY3" fmla="*/ 1718442 h 1828800"/>
                <a:gd name="connsiteX4" fmla="*/ 2648607 w 3846787"/>
                <a:gd name="connsiteY4" fmla="*/ 1828800 h 1828800"/>
                <a:gd name="connsiteX5" fmla="*/ 2680138 w 3846787"/>
                <a:gd name="connsiteY5" fmla="*/ 1481959 h 1828800"/>
                <a:gd name="connsiteX6" fmla="*/ 2885090 w 3846787"/>
                <a:gd name="connsiteY6" fmla="*/ 1308538 h 1828800"/>
                <a:gd name="connsiteX7" fmla="*/ 3042745 w 3846787"/>
                <a:gd name="connsiteY7" fmla="*/ 1103587 h 1828800"/>
                <a:gd name="connsiteX8" fmla="*/ 3042745 w 3846787"/>
                <a:gd name="connsiteY8" fmla="*/ 945931 h 1828800"/>
                <a:gd name="connsiteX9" fmla="*/ 2948152 w 3846787"/>
                <a:gd name="connsiteY9" fmla="*/ 835573 h 1828800"/>
                <a:gd name="connsiteX10" fmla="*/ 2979683 w 3846787"/>
                <a:gd name="connsiteY10" fmla="*/ 756745 h 1828800"/>
                <a:gd name="connsiteX11" fmla="*/ 3153104 w 3846787"/>
                <a:gd name="connsiteY11" fmla="*/ 599090 h 1828800"/>
                <a:gd name="connsiteX12" fmla="*/ 3499945 w 3846787"/>
                <a:gd name="connsiteY12" fmla="*/ 394138 h 1828800"/>
                <a:gd name="connsiteX13" fmla="*/ 3767959 w 3846787"/>
                <a:gd name="connsiteY13" fmla="*/ 236483 h 1828800"/>
                <a:gd name="connsiteX14" fmla="*/ 3846787 w 3846787"/>
                <a:gd name="connsiteY14" fmla="*/ 0 h 1828800"/>
                <a:gd name="connsiteX15" fmla="*/ 1639614 w 3846787"/>
                <a:gd name="connsiteY15" fmla="*/ 0 h 1828800"/>
                <a:gd name="connsiteX16" fmla="*/ 1229711 w 3846787"/>
                <a:gd name="connsiteY16" fmla="*/ 0 h 1828800"/>
                <a:gd name="connsiteX17" fmla="*/ 1371600 w 3846787"/>
                <a:gd name="connsiteY17" fmla="*/ 15766 h 1828800"/>
                <a:gd name="connsiteX18" fmla="*/ 930166 w 3846787"/>
                <a:gd name="connsiteY18" fmla="*/ 204952 h 1828800"/>
                <a:gd name="connsiteX19" fmla="*/ 520262 w 3846787"/>
                <a:gd name="connsiteY19" fmla="*/ 441435 h 1828800"/>
                <a:gd name="connsiteX20" fmla="*/ 63062 w 3846787"/>
                <a:gd name="connsiteY20" fmla="*/ 772511 h 1828800"/>
                <a:gd name="connsiteX21" fmla="*/ 63062 w 3846787"/>
                <a:gd name="connsiteY21" fmla="*/ 772511 h 1828800"/>
                <a:gd name="connsiteX22" fmla="*/ 0 w 3846787"/>
                <a:gd name="connsiteY22" fmla="*/ 867104 h 1828800"/>
                <a:gd name="connsiteX23" fmla="*/ 693683 w 3846787"/>
                <a:gd name="connsiteY23" fmla="*/ 788276 h 1828800"/>
                <a:gd name="connsiteX24" fmla="*/ 1008993 w 3846787"/>
                <a:gd name="connsiteY24" fmla="*/ 693683 h 1828800"/>
                <a:gd name="connsiteX25" fmla="*/ 1182414 w 3846787"/>
                <a:gd name="connsiteY25" fmla="*/ 677918 h 1828800"/>
                <a:gd name="connsiteX26" fmla="*/ 1040524 w 3846787"/>
                <a:gd name="connsiteY26" fmla="*/ 914400 h 1828800"/>
                <a:gd name="connsiteX27" fmla="*/ 1040524 w 3846787"/>
                <a:gd name="connsiteY27" fmla="*/ 1072056 h 1828800"/>
                <a:gd name="connsiteX28" fmla="*/ 1040524 w 3846787"/>
                <a:gd name="connsiteY28" fmla="*/ 1198180 h 1828800"/>
                <a:gd name="connsiteX29" fmla="*/ 1150883 w 3846787"/>
                <a:gd name="connsiteY29" fmla="*/ 1277007 h 1828800"/>
                <a:gd name="connsiteX30" fmla="*/ 1213945 w 3846787"/>
                <a:gd name="connsiteY30" fmla="*/ 1371600 h 1828800"/>
                <a:gd name="connsiteX31" fmla="*/ 1245476 w 3846787"/>
                <a:gd name="connsiteY31" fmla="*/ 168691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6787" h="1828800">
                  <a:moveTo>
                    <a:pt x="1245476" y="1686911"/>
                  </a:moveTo>
                  <a:lnTo>
                    <a:pt x="1403131" y="1734207"/>
                  </a:lnTo>
                  <a:lnTo>
                    <a:pt x="1891862" y="1734207"/>
                  </a:lnTo>
                  <a:lnTo>
                    <a:pt x="2270235" y="1718442"/>
                  </a:lnTo>
                  <a:lnTo>
                    <a:pt x="2648607" y="1828800"/>
                  </a:lnTo>
                  <a:lnTo>
                    <a:pt x="2680138" y="1481959"/>
                  </a:lnTo>
                  <a:lnTo>
                    <a:pt x="2885090" y="1308538"/>
                  </a:lnTo>
                  <a:lnTo>
                    <a:pt x="3042745" y="1103587"/>
                  </a:lnTo>
                  <a:lnTo>
                    <a:pt x="3042745" y="945931"/>
                  </a:lnTo>
                  <a:lnTo>
                    <a:pt x="2948152" y="835573"/>
                  </a:lnTo>
                  <a:lnTo>
                    <a:pt x="2979683" y="756745"/>
                  </a:lnTo>
                  <a:lnTo>
                    <a:pt x="3153104" y="599090"/>
                  </a:lnTo>
                  <a:lnTo>
                    <a:pt x="3499945" y="394138"/>
                  </a:lnTo>
                  <a:lnTo>
                    <a:pt x="3767959" y="236483"/>
                  </a:lnTo>
                  <a:lnTo>
                    <a:pt x="3846787" y="0"/>
                  </a:lnTo>
                  <a:lnTo>
                    <a:pt x="1639614" y="0"/>
                  </a:lnTo>
                  <a:lnTo>
                    <a:pt x="1229711" y="0"/>
                  </a:lnTo>
                  <a:lnTo>
                    <a:pt x="1371600" y="15766"/>
                  </a:lnTo>
                  <a:lnTo>
                    <a:pt x="930166" y="204952"/>
                  </a:lnTo>
                  <a:lnTo>
                    <a:pt x="520262" y="441435"/>
                  </a:lnTo>
                  <a:lnTo>
                    <a:pt x="63062" y="772511"/>
                  </a:lnTo>
                  <a:lnTo>
                    <a:pt x="63062" y="772511"/>
                  </a:lnTo>
                  <a:lnTo>
                    <a:pt x="0" y="867104"/>
                  </a:lnTo>
                  <a:lnTo>
                    <a:pt x="693683" y="788276"/>
                  </a:lnTo>
                  <a:lnTo>
                    <a:pt x="1008993" y="693683"/>
                  </a:lnTo>
                  <a:lnTo>
                    <a:pt x="1182414" y="677918"/>
                  </a:lnTo>
                  <a:lnTo>
                    <a:pt x="1040524" y="914400"/>
                  </a:lnTo>
                  <a:lnTo>
                    <a:pt x="1040524" y="1072056"/>
                  </a:lnTo>
                  <a:lnTo>
                    <a:pt x="1040524" y="1198180"/>
                  </a:lnTo>
                  <a:lnTo>
                    <a:pt x="1150883" y="1277007"/>
                  </a:lnTo>
                  <a:lnTo>
                    <a:pt x="1213945" y="1371600"/>
                  </a:lnTo>
                  <a:lnTo>
                    <a:pt x="1245476" y="1686911"/>
                  </a:lnTo>
                  <a:close/>
                </a:path>
              </a:pathLst>
            </a:custGeom>
            <a:solidFill>
              <a:schemeClr val="accent3">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52600" y="2263914"/>
              <a:ext cx="2133600" cy="707886"/>
            </a:xfrm>
            <a:prstGeom prst="rect">
              <a:avLst/>
            </a:prstGeom>
            <a:noFill/>
          </p:spPr>
          <p:txBody>
            <a:bodyPr wrap="square" rtlCol="0">
              <a:spAutoFit/>
            </a:bodyPr>
            <a:lstStyle/>
            <a:p>
              <a:pPr algn="ctr"/>
              <a:r>
                <a:rPr lang="en-US" sz="2000" b="1" dirty="0">
                  <a:latin typeface="Arial" pitchFamily="34" charset="0"/>
                  <a:cs typeface="Arial" pitchFamily="34" charset="0"/>
                </a:rPr>
                <a:t>North American</a:t>
              </a:r>
            </a:p>
            <a:p>
              <a:pPr algn="ctr"/>
              <a:r>
                <a:rPr lang="en-US" sz="2000" b="1" dirty="0">
                  <a:latin typeface="Arial" pitchFamily="34" charset="0"/>
                  <a:cs typeface="Arial" pitchFamily="34" charset="0"/>
                </a:rPr>
                <a:t>Plate</a:t>
              </a:r>
            </a:p>
          </p:txBody>
        </p:sp>
      </p:grpSp>
      <p:grpSp>
        <p:nvGrpSpPr>
          <p:cNvPr id="13" name="Group 31"/>
          <p:cNvGrpSpPr/>
          <p:nvPr/>
        </p:nvGrpSpPr>
        <p:grpSpPr>
          <a:xfrm>
            <a:off x="3389586" y="2853559"/>
            <a:ext cx="2743200" cy="2538248"/>
            <a:chOff x="3389586" y="2853559"/>
            <a:chExt cx="2743200" cy="2538248"/>
          </a:xfrm>
        </p:grpSpPr>
        <p:sp>
          <p:nvSpPr>
            <p:cNvPr id="14" name="Freeform 13"/>
            <p:cNvSpPr/>
            <p:nvPr/>
          </p:nvSpPr>
          <p:spPr>
            <a:xfrm>
              <a:off x="3389586" y="2853559"/>
              <a:ext cx="2743200" cy="2538248"/>
            </a:xfrm>
            <a:custGeom>
              <a:avLst/>
              <a:gdLst>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2002221 w 2743200"/>
                <a:gd name="connsiteY17" fmla="*/ 78827 h 2538248"/>
                <a:gd name="connsiteX18" fmla="*/ 2238704 w 2743200"/>
                <a:gd name="connsiteY18" fmla="*/ 283779 h 2538248"/>
                <a:gd name="connsiteX19" fmla="*/ 2396359 w 2743200"/>
                <a:gd name="connsiteY19" fmla="*/ 315310 h 2538248"/>
                <a:gd name="connsiteX20" fmla="*/ 2695904 w 2743200"/>
                <a:gd name="connsiteY20" fmla="*/ 441434 h 2538248"/>
                <a:gd name="connsiteX21" fmla="*/ 2490952 w 2743200"/>
                <a:gd name="connsiteY21" fmla="*/ 677917 h 2538248"/>
                <a:gd name="connsiteX22" fmla="*/ 2522483 w 2743200"/>
                <a:gd name="connsiteY22" fmla="*/ 945931 h 2538248"/>
                <a:gd name="connsiteX23" fmla="*/ 2743200 w 2743200"/>
                <a:gd name="connsiteY23" fmla="*/ 1119351 h 2538248"/>
                <a:gd name="connsiteX24" fmla="*/ 2680138 w 2743200"/>
                <a:gd name="connsiteY24" fmla="*/ 1387365 h 2538248"/>
                <a:gd name="connsiteX25" fmla="*/ 2711669 w 2743200"/>
                <a:gd name="connsiteY25" fmla="*/ 1671144 h 2538248"/>
                <a:gd name="connsiteX26" fmla="*/ 2648607 w 2743200"/>
                <a:gd name="connsiteY26" fmla="*/ 1686910 h 2538248"/>
                <a:gd name="connsiteX27" fmla="*/ 1702676 w 2743200"/>
                <a:gd name="connsiteY27" fmla="*/ 2349062 h 2538248"/>
                <a:gd name="connsiteX28" fmla="*/ 1481959 w 2743200"/>
                <a:gd name="connsiteY28" fmla="*/ 2349062 h 2538248"/>
                <a:gd name="connsiteX29" fmla="*/ 930166 w 2743200"/>
                <a:gd name="connsiteY29" fmla="*/ 2490951 h 2538248"/>
                <a:gd name="connsiteX30" fmla="*/ 614855 w 2743200"/>
                <a:gd name="connsiteY30" fmla="*/ 2112579 h 2538248"/>
                <a:gd name="connsiteX31" fmla="*/ 614855 w 2743200"/>
                <a:gd name="connsiteY31" fmla="*/ 2112579 h 2538248"/>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2002221 w 2743200"/>
                <a:gd name="connsiteY17" fmla="*/ 78827 h 2538248"/>
                <a:gd name="connsiteX18" fmla="*/ 2238704 w 2743200"/>
                <a:gd name="connsiteY18" fmla="*/ 283779 h 2538248"/>
                <a:gd name="connsiteX19" fmla="*/ 2396359 w 2743200"/>
                <a:gd name="connsiteY19" fmla="*/ 315310 h 2538248"/>
                <a:gd name="connsiteX20" fmla="*/ 2173014 w 2743200"/>
                <a:gd name="connsiteY20" fmla="*/ 727841 h 2538248"/>
                <a:gd name="connsiteX21" fmla="*/ 2490952 w 2743200"/>
                <a:gd name="connsiteY21" fmla="*/ 677917 h 2538248"/>
                <a:gd name="connsiteX22" fmla="*/ 2522483 w 2743200"/>
                <a:gd name="connsiteY22" fmla="*/ 945931 h 2538248"/>
                <a:gd name="connsiteX23" fmla="*/ 2743200 w 2743200"/>
                <a:gd name="connsiteY23" fmla="*/ 1119351 h 2538248"/>
                <a:gd name="connsiteX24" fmla="*/ 2680138 w 2743200"/>
                <a:gd name="connsiteY24" fmla="*/ 1387365 h 2538248"/>
                <a:gd name="connsiteX25" fmla="*/ 2711669 w 2743200"/>
                <a:gd name="connsiteY25" fmla="*/ 1671144 h 2538248"/>
                <a:gd name="connsiteX26" fmla="*/ 2648607 w 2743200"/>
                <a:gd name="connsiteY26" fmla="*/ 1686910 h 2538248"/>
                <a:gd name="connsiteX27" fmla="*/ 1702676 w 2743200"/>
                <a:gd name="connsiteY27" fmla="*/ 2349062 h 2538248"/>
                <a:gd name="connsiteX28" fmla="*/ 1481959 w 2743200"/>
                <a:gd name="connsiteY28" fmla="*/ 2349062 h 2538248"/>
                <a:gd name="connsiteX29" fmla="*/ 930166 w 2743200"/>
                <a:gd name="connsiteY29" fmla="*/ 2490951 h 2538248"/>
                <a:gd name="connsiteX30" fmla="*/ 614855 w 2743200"/>
                <a:gd name="connsiteY30" fmla="*/ 2112579 h 2538248"/>
                <a:gd name="connsiteX31" fmla="*/ 614855 w 2743200"/>
                <a:gd name="connsiteY31" fmla="*/ 2112579 h 2538248"/>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2002221 w 2743200"/>
                <a:gd name="connsiteY17" fmla="*/ 78827 h 2538248"/>
                <a:gd name="connsiteX18" fmla="*/ 2238704 w 2743200"/>
                <a:gd name="connsiteY18" fmla="*/ 283779 h 2538248"/>
                <a:gd name="connsiteX19" fmla="*/ 2173014 w 2743200"/>
                <a:gd name="connsiteY19" fmla="*/ 727841 h 2538248"/>
                <a:gd name="connsiteX20" fmla="*/ 2490952 w 2743200"/>
                <a:gd name="connsiteY20" fmla="*/ 677917 h 2538248"/>
                <a:gd name="connsiteX21" fmla="*/ 2522483 w 2743200"/>
                <a:gd name="connsiteY21" fmla="*/ 945931 h 2538248"/>
                <a:gd name="connsiteX22" fmla="*/ 2743200 w 2743200"/>
                <a:gd name="connsiteY22" fmla="*/ 1119351 h 2538248"/>
                <a:gd name="connsiteX23" fmla="*/ 2680138 w 2743200"/>
                <a:gd name="connsiteY23" fmla="*/ 1387365 h 2538248"/>
                <a:gd name="connsiteX24" fmla="*/ 2711669 w 2743200"/>
                <a:gd name="connsiteY24" fmla="*/ 1671144 h 2538248"/>
                <a:gd name="connsiteX25" fmla="*/ 2648607 w 2743200"/>
                <a:gd name="connsiteY25" fmla="*/ 1686910 h 2538248"/>
                <a:gd name="connsiteX26" fmla="*/ 1702676 w 2743200"/>
                <a:gd name="connsiteY26" fmla="*/ 2349062 h 2538248"/>
                <a:gd name="connsiteX27" fmla="*/ 1481959 w 2743200"/>
                <a:gd name="connsiteY27" fmla="*/ 2349062 h 2538248"/>
                <a:gd name="connsiteX28" fmla="*/ 930166 w 2743200"/>
                <a:gd name="connsiteY28" fmla="*/ 2490951 h 2538248"/>
                <a:gd name="connsiteX29" fmla="*/ 614855 w 2743200"/>
                <a:gd name="connsiteY29" fmla="*/ 2112579 h 2538248"/>
                <a:gd name="connsiteX30" fmla="*/ 614855 w 2743200"/>
                <a:gd name="connsiteY30" fmla="*/ 2112579 h 2538248"/>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2002221 w 2743200"/>
                <a:gd name="connsiteY17" fmla="*/ 78827 h 2538248"/>
                <a:gd name="connsiteX18" fmla="*/ 2173014 w 2743200"/>
                <a:gd name="connsiteY18" fmla="*/ 727841 h 2538248"/>
                <a:gd name="connsiteX19" fmla="*/ 2490952 w 2743200"/>
                <a:gd name="connsiteY19" fmla="*/ 677917 h 2538248"/>
                <a:gd name="connsiteX20" fmla="*/ 2522483 w 2743200"/>
                <a:gd name="connsiteY20" fmla="*/ 945931 h 2538248"/>
                <a:gd name="connsiteX21" fmla="*/ 2743200 w 2743200"/>
                <a:gd name="connsiteY21" fmla="*/ 1119351 h 2538248"/>
                <a:gd name="connsiteX22" fmla="*/ 2680138 w 2743200"/>
                <a:gd name="connsiteY22" fmla="*/ 1387365 h 2538248"/>
                <a:gd name="connsiteX23" fmla="*/ 2711669 w 2743200"/>
                <a:gd name="connsiteY23" fmla="*/ 1671144 h 2538248"/>
                <a:gd name="connsiteX24" fmla="*/ 2648607 w 2743200"/>
                <a:gd name="connsiteY24" fmla="*/ 1686910 h 2538248"/>
                <a:gd name="connsiteX25" fmla="*/ 1702676 w 2743200"/>
                <a:gd name="connsiteY25" fmla="*/ 2349062 h 2538248"/>
                <a:gd name="connsiteX26" fmla="*/ 1481959 w 2743200"/>
                <a:gd name="connsiteY26" fmla="*/ 2349062 h 2538248"/>
                <a:gd name="connsiteX27" fmla="*/ 930166 w 2743200"/>
                <a:gd name="connsiteY27" fmla="*/ 2490951 h 2538248"/>
                <a:gd name="connsiteX28" fmla="*/ 614855 w 2743200"/>
                <a:gd name="connsiteY28" fmla="*/ 2112579 h 2538248"/>
                <a:gd name="connsiteX29" fmla="*/ 614855 w 2743200"/>
                <a:gd name="connsiteY29" fmla="*/ 2112579 h 2538248"/>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1944414 w 2743200"/>
                <a:gd name="connsiteY17" fmla="*/ 423041 h 2538248"/>
                <a:gd name="connsiteX18" fmla="*/ 2173014 w 2743200"/>
                <a:gd name="connsiteY18" fmla="*/ 727841 h 2538248"/>
                <a:gd name="connsiteX19" fmla="*/ 2490952 w 2743200"/>
                <a:gd name="connsiteY19" fmla="*/ 677917 h 2538248"/>
                <a:gd name="connsiteX20" fmla="*/ 2522483 w 2743200"/>
                <a:gd name="connsiteY20" fmla="*/ 945931 h 2538248"/>
                <a:gd name="connsiteX21" fmla="*/ 2743200 w 2743200"/>
                <a:gd name="connsiteY21" fmla="*/ 1119351 h 2538248"/>
                <a:gd name="connsiteX22" fmla="*/ 2680138 w 2743200"/>
                <a:gd name="connsiteY22" fmla="*/ 1387365 h 2538248"/>
                <a:gd name="connsiteX23" fmla="*/ 2711669 w 2743200"/>
                <a:gd name="connsiteY23" fmla="*/ 1671144 h 2538248"/>
                <a:gd name="connsiteX24" fmla="*/ 2648607 w 2743200"/>
                <a:gd name="connsiteY24" fmla="*/ 1686910 h 2538248"/>
                <a:gd name="connsiteX25" fmla="*/ 1702676 w 2743200"/>
                <a:gd name="connsiteY25" fmla="*/ 2349062 h 2538248"/>
                <a:gd name="connsiteX26" fmla="*/ 1481959 w 2743200"/>
                <a:gd name="connsiteY26" fmla="*/ 2349062 h 2538248"/>
                <a:gd name="connsiteX27" fmla="*/ 930166 w 2743200"/>
                <a:gd name="connsiteY27" fmla="*/ 2490951 h 2538248"/>
                <a:gd name="connsiteX28" fmla="*/ 614855 w 2743200"/>
                <a:gd name="connsiteY28" fmla="*/ 2112579 h 2538248"/>
                <a:gd name="connsiteX29" fmla="*/ 614855 w 2743200"/>
                <a:gd name="connsiteY29" fmla="*/ 2112579 h 2538248"/>
                <a:gd name="connsiteX0" fmla="*/ 961697 w 2743200"/>
                <a:gd name="connsiteY0" fmla="*/ 2538248 h 2538248"/>
                <a:gd name="connsiteX1" fmla="*/ 614855 w 2743200"/>
                <a:gd name="connsiteY1" fmla="*/ 2049517 h 2538248"/>
                <a:gd name="connsiteX2" fmla="*/ 662152 w 2743200"/>
                <a:gd name="connsiteY2" fmla="*/ 1876096 h 2538248"/>
                <a:gd name="connsiteX3" fmla="*/ 709448 w 2743200"/>
                <a:gd name="connsiteY3" fmla="*/ 1686910 h 2538248"/>
                <a:gd name="connsiteX4" fmla="*/ 772511 w 2743200"/>
                <a:gd name="connsiteY4" fmla="*/ 1481958 h 2538248"/>
                <a:gd name="connsiteX5" fmla="*/ 882869 w 2743200"/>
                <a:gd name="connsiteY5" fmla="*/ 1119351 h 2538248"/>
                <a:gd name="connsiteX6" fmla="*/ 867104 w 2743200"/>
                <a:gd name="connsiteY6" fmla="*/ 1072055 h 2538248"/>
                <a:gd name="connsiteX7" fmla="*/ 157655 w 2743200"/>
                <a:gd name="connsiteY7" fmla="*/ 945931 h 2538248"/>
                <a:gd name="connsiteX8" fmla="*/ 0 w 2743200"/>
                <a:gd name="connsiteY8" fmla="*/ 646386 h 2538248"/>
                <a:gd name="connsiteX9" fmla="*/ 47297 w 2743200"/>
                <a:gd name="connsiteY9" fmla="*/ 268013 h 2538248"/>
                <a:gd name="connsiteX10" fmla="*/ 362607 w 2743200"/>
                <a:gd name="connsiteY10" fmla="*/ 0 h 2538248"/>
                <a:gd name="connsiteX11" fmla="*/ 914400 w 2743200"/>
                <a:gd name="connsiteY11" fmla="*/ 110358 h 2538248"/>
                <a:gd name="connsiteX12" fmla="*/ 1198180 w 2743200"/>
                <a:gd name="connsiteY12" fmla="*/ 189186 h 2538248"/>
                <a:gd name="connsiteX13" fmla="*/ 1087821 w 2743200"/>
                <a:gd name="connsiteY13" fmla="*/ 78827 h 2538248"/>
                <a:gd name="connsiteX14" fmla="*/ 1481959 w 2743200"/>
                <a:gd name="connsiteY14" fmla="*/ 15765 h 2538248"/>
                <a:gd name="connsiteX15" fmla="*/ 1923393 w 2743200"/>
                <a:gd name="connsiteY15" fmla="*/ 141889 h 2538248"/>
                <a:gd name="connsiteX16" fmla="*/ 1954924 w 2743200"/>
                <a:gd name="connsiteY16" fmla="*/ 157655 h 2538248"/>
                <a:gd name="connsiteX17" fmla="*/ 2020614 w 2743200"/>
                <a:gd name="connsiteY17" fmla="*/ 423041 h 2538248"/>
                <a:gd name="connsiteX18" fmla="*/ 2173014 w 2743200"/>
                <a:gd name="connsiteY18" fmla="*/ 727841 h 2538248"/>
                <a:gd name="connsiteX19" fmla="*/ 2490952 w 2743200"/>
                <a:gd name="connsiteY19" fmla="*/ 677917 h 2538248"/>
                <a:gd name="connsiteX20" fmla="*/ 2522483 w 2743200"/>
                <a:gd name="connsiteY20" fmla="*/ 945931 h 2538248"/>
                <a:gd name="connsiteX21" fmla="*/ 2743200 w 2743200"/>
                <a:gd name="connsiteY21" fmla="*/ 1119351 h 2538248"/>
                <a:gd name="connsiteX22" fmla="*/ 2680138 w 2743200"/>
                <a:gd name="connsiteY22" fmla="*/ 1387365 h 2538248"/>
                <a:gd name="connsiteX23" fmla="*/ 2711669 w 2743200"/>
                <a:gd name="connsiteY23" fmla="*/ 1671144 h 2538248"/>
                <a:gd name="connsiteX24" fmla="*/ 2648607 w 2743200"/>
                <a:gd name="connsiteY24" fmla="*/ 1686910 h 2538248"/>
                <a:gd name="connsiteX25" fmla="*/ 1702676 w 2743200"/>
                <a:gd name="connsiteY25" fmla="*/ 2349062 h 2538248"/>
                <a:gd name="connsiteX26" fmla="*/ 1481959 w 2743200"/>
                <a:gd name="connsiteY26" fmla="*/ 2349062 h 2538248"/>
                <a:gd name="connsiteX27" fmla="*/ 930166 w 2743200"/>
                <a:gd name="connsiteY27" fmla="*/ 2490951 h 2538248"/>
                <a:gd name="connsiteX28" fmla="*/ 614855 w 2743200"/>
                <a:gd name="connsiteY28" fmla="*/ 2112579 h 2538248"/>
                <a:gd name="connsiteX29" fmla="*/ 614855 w 2743200"/>
                <a:gd name="connsiteY29" fmla="*/ 2112579 h 253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3200" h="2538248">
                  <a:moveTo>
                    <a:pt x="961697" y="2538248"/>
                  </a:moveTo>
                  <a:lnTo>
                    <a:pt x="614855" y="2049517"/>
                  </a:lnTo>
                  <a:lnTo>
                    <a:pt x="662152" y="1876096"/>
                  </a:lnTo>
                  <a:lnTo>
                    <a:pt x="709448" y="1686910"/>
                  </a:lnTo>
                  <a:lnTo>
                    <a:pt x="772511" y="1481958"/>
                  </a:lnTo>
                  <a:lnTo>
                    <a:pt x="882869" y="1119351"/>
                  </a:lnTo>
                  <a:lnTo>
                    <a:pt x="867104" y="1072055"/>
                  </a:lnTo>
                  <a:lnTo>
                    <a:pt x="157655" y="945931"/>
                  </a:lnTo>
                  <a:lnTo>
                    <a:pt x="0" y="646386"/>
                  </a:lnTo>
                  <a:lnTo>
                    <a:pt x="47297" y="268013"/>
                  </a:lnTo>
                  <a:lnTo>
                    <a:pt x="362607" y="0"/>
                  </a:lnTo>
                  <a:lnTo>
                    <a:pt x="914400" y="110358"/>
                  </a:lnTo>
                  <a:lnTo>
                    <a:pt x="1198180" y="189186"/>
                  </a:lnTo>
                  <a:lnTo>
                    <a:pt x="1087821" y="78827"/>
                  </a:lnTo>
                  <a:lnTo>
                    <a:pt x="1481959" y="15765"/>
                  </a:lnTo>
                  <a:lnTo>
                    <a:pt x="1923393" y="141889"/>
                  </a:lnTo>
                  <a:lnTo>
                    <a:pt x="1954924" y="157655"/>
                  </a:lnTo>
                  <a:lnTo>
                    <a:pt x="2020614" y="423041"/>
                  </a:lnTo>
                  <a:lnTo>
                    <a:pt x="2173014" y="727841"/>
                  </a:lnTo>
                  <a:lnTo>
                    <a:pt x="2490952" y="677917"/>
                  </a:lnTo>
                  <a:lnTo>
                    <a:pt x="2522483" y="945931"/>
                  </a:lnTo>
                  <a:lnTo>
                    <a:pt x="2743200" y="1119351"/>
                  </a:lnTo>
                  <a:lnTo>
                    <a:pt x="2680138" y="1387365"/>
                  </a:lnTo>
                  <a:lnTo>
                    <a:pt x="2711669" y="1671144"/>
                  </a:lnTo>
                  <a:lnTo>
                    <a:pt x="2648607" y="1686910"/>
                  </a:lnTo>
                  <a:lnTo>
                    <a:pt x="1702676" y="2349062"/>
                  </a:lnTo>
                  <a:lnTo>
                    <a:pt x="1481959" y="2349062"/>
                  </a:lnTo>
                  <a:lnTo>
                    <a:pt x="930166" y="2490951"/>
                  </a:lnTo>
                  <a:lnTo>
                    <a:pt x="614855" y="2112579"/>
                  </a:lnTo>
                  <a:lnTo>
                    <a:pt x="614855" y="2112579"/>
                  </a:lnTo>
                </a:path>
              </a:pathLst>
            </a:custGeom>
            <a:solidFill>
              <a:srgbClr val="FFC000">
                <a:alpha val="7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733800" y="3409890"/>
              <a:ext cx="1750800" cy="400110"/>
            </a:xfrm>
            <a:prstGeom prst="rect">
              <a:avLst/>
            </a:prstGeom>
            <a:noFill/>
          </p:spPr>
          <p:txBody>
            <a:bodyPr wrap="none" rtlCol="0">
              <a:spAutoFit/>
            </a:bodyPr>
            <a:lstStyle/>
            <a:p>
              <a:r>
                <a:rPr lang="en-US" sz="2000" b="1" dirty="0">
                  <a:latin typeface="Arial" pitchFamily="34" charset="0"/>
                  <a:cs typeface="Arial" pitchFamily="34" charset="0"/>
                </a:rPr>
                <a:t>African Plate</a:t>
              </a:r>
            </a:p>
          </p:txBody>
        </p:sp>
      </p:grpSp>
      <p:grpSp>
        <p:nvGrpSpPr>
          <p:cNvPr id="16" name="Group 42"/>
          <p:cNvGrpSpPr/>
          <p:nvPr/>
        </p:nvGrpSpPr>
        <p:grpSpPr>
          <a:xfrm>
            <a:off x="2297986" y="3457254"/>
            <a:ext cx="2030859" cy="2094216"/>
            <a:chOff x="2297986" y="3457254"/>
            <a:chExt cx="2030859" cy="2094216"/>
          </a:xfrm>
        </p:grpSpPr>
        <p:sp>
          <p:nvSpPr>
            <p:cNvPr id="17" name="Freeform 16"/>
            <p:cNvSpPr/>
            <p:nvPr/>
          </p:nvSpPr>
          <p:spPr>
            <a:xfrm>
              <a:off x="2297986" y="3457254"/>
              <a:ext cx="2030859" cy="2094216"/>
            </a:xfrm>
            <a:custGeom>
              <a:avLst/>
              <a:gdLst>
                <a:gd name="connsiteX0" fmla="*/ 75344 w 2030859"/>
                <a:gd name="connsiteY0" fmla="*/ 25685 h 2094216"/>
                <a:gd name="connsiteX1" fmla="*/ 476036 w 2030859"/>
                <a:gd name="connsiteY1" fmla="*/ 5137 h 2094216"/>
                <a:gd name="connsiteX2" fmla="*/ 804810 w 2030859"/>
                <a:gd name="connsiteY2" fmla="*/ 35959 h 2094216"/>
                <a:gd name="connsiteX3" fmla="*/ 1092486 w 2030859"/>
                <a:gd name="connsiteY3" fmla="*/ 107879 h 2094216"/>
                <a:gd name="connsiteX4" fmla="*/ 1205502 w 2030859"/>
                <a:gd name="connsiteY4" fmla="*/ 272265 h 2094216"/>
                <a:gd name="connsiteX5" fmla="*/ 1339066 w 2030859"/>
                <a:gd name="connsiteY5" fmla="*/ 364733 h 2094216"/>
                <a:gd name="connsiteX6" fmla="*/ 1565097 w 2030859"/>
                <a:gd name="connsiteY6" fmla="*/ 426377 h 2094216"/>
                <a:gd name="connsiteX7" fmla="*/ 1832225 w 2030859"/>
                <a:gd name="connsiteY7" fmla="*/ 446926 h 2094216"/>
                <a:gd name="connsiteX8" fmla="*/ 1934967 w 2030859"/>
                <a:gd name="connsiteY8" fmla="*/ 559942 h 2094216"/>
                <a:gd name="connsiteX9" fmla="*/ 1893870 w 2030859"/>
                <a:gd name="connsiteY9" fmla="*/ 796247 h 2094216"/>
                <a:gd name="connsiteX10" fmla="*/ 1719210 w 2030859"/>
                <a:gd name="connsiteY10" fmla="*/ 1351052 h 2094216"/>
                <a:gd name="connsiteX11" fmla="*/ 1698661 w 2030859"/>
                <a:gd name="connsiteY11" fmla="*/ 1474342 h 2094216"/>
                <a:gd name="connsiteX12" fmla="*/ 1863048 w 2030859"/>
                <a:gd name="connsiteY12" fmla="*/ 1638728 h 2094216"/>
                <a:gd name="connsiteX13" fmla="*/ 2027434 w 2030859"/>
                <a:gd name="connsiteY13" fmla="*/ 1875034 h 2094216"/>
                <a:gd name="connsiteX14" fmla="*/ 1883596 w 2030859"/>
                <a:gd name="connsiteY14" fmla="*/ 1946953 h 2094216"/>
                <a:gd name="connsiteX15" fmla="*/ 1647290 w 2030859"/>
                <a:gd name="connsiteY15" fmla="*/ 2059968 h 2094216"/>
                <a:gd name="connsiteX16" fmla="*/ 1534275 w 2030859"/>
                <a:gd name="connsiteY16" fmla="*/ 2090791 h 2094216"/>
                <a:gd name="connsiteX17" fmla="*/ 1544549 w 2030859"/>
                <a:gd name="connsiteY17" fmla="*/ 2039420 h 2094216"/>
                <a:gd name="connsiteX18" fmla="*/ 1493178 w 2030859"/>
                <a:gd name="connsiteY18" fmla="*/ 1926404 h 2094216"/>
                <a:gd name="connsiteX19" fmla="*/ 1256872 w 2030859"/>
                <a:gd name="connsiteY19" fmla="*/ 1875034 h 2094216"/>
                <a:gd name="connsiteX20" fmla="*/ 897277 w 2030859"/>
                <a:gd name="connsiteY20" fmla="*/ 1988049 h 2094216"/>
                <a:gd name="connsiteX21" fmla="*/ 640423 w 2030859"/>
                <a:gd name="connsiteY21" fmla="*/ 1988049 h 2094216"/>
                <a:gd name="connsiteX22" fmla="*/ 496585 w 2030859"/>
                <a:gd name="connsiteY22" fmla="*/ 1587357 h 2094216"/>
                <a:gd name="connsiteX23" fmla="*/ 496585 w 2030859"/>
                <a:gd name="connsiteY23" fmla="*/ 1238036 h 2094216"/>
                <a:gd name="connsiteX24" fmla="*/ 434940 w 2030859"/>
                <a:gd name="connsiteY24" fmla="*/ 1104472 h 2094216"/>
                <a:gd name="connsiteX25" fmla="*/ 260279 w 2030859"/>
                <a:gd name="connsiteY25" fmla="*/ 960634 h 2094216"/>
                <a:gd name="connsiteX26" fmla="*/ 188360 w 2030859"/>
                <a:gd name="connsiteY26" fmla="*/ 806521 h 2094216"/>
                <a:gd name="connsiteX27" fmla="*/ 167812 w 2030859"/>
                <a:gd name="connsiteY27" fmla="*/ 529119 h 2094216"/>
                <a:gd name="connsiteX28" fmla="*/ 311650 w 2030859"/>
                <a:gd name="connsiteY28" fmla="*/ 313362 h 2094216"/>
                <a:gd name="connsiteX29" fmla="*/ 321924 w 2030859"/>
                <a:gd name="connsiteY29" fmla="*/ 241443 h 2094216"/>
                <a:gd name="connsiteX30" fmla="*/ 219183 w 2030859"/>
                <a:gd name="connsiteY30" fmla="*/ 200346 h 2094216"/>
                <a:gd name="connsiteX31" fmla="*/ 106167 w 2030859"/>
                <a:gd name="connsiteY31" fmla="*/ 118153 h 2094216"/>
                <a:gd name="connsiteX32" fmla="*/ 23974 w 2030859"/>
                <a:gd name="connsiteY32" fmla="*/ 15411 h 2094216"/>
                <a:gd name="connsiteX33" fmla="*/ 75344 w 2030859"/>
                <a:gd name="connsiteY33" fmla="*/ 25685 h 20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30859" h="2094216">
                  <a:moveTo>
                    <a:pt x="75344" y="25685"/>
                  </a:moveTo>
                  <a:cubicBezTo>
                    <a:pt x="150688" y="23973"/>
                    <a:pt x="354458" y="3425"/>
                    <a:pt x="476036" y="5137"/>
                  </a:cubicBezTo>
                  <a:cubicBezTo>
                    <a:pt x="597614" y="6849"/>
                    <a:pt x="702068" y="18835"/>
                    <a:pt x="804810" y="35959"/>
                  </a:cubicBezTo>
                  <a:cubicBezTo>
                    <a:pt x="907552" y="53083"/>
                    <a:pt x="1025704" y="68495"/>
                    <a:pt x="1092486" y="107879"/>
                  </a:cubicBezTo>
                  <a:cubicBezTo>
                    <a:pt x="1159268" y="147263"/>
                    <a:pt x="1164405" y="229456"/>
                    <a:pt x="1205502" y="272265"/>
                  </a:cubicBezTo>
                  <a:cubicBezTo>
                    <a:pt x="1246599" y="315074"/>
                    <a:pt x="1279133" y="339048"/>
                    <a:pt x="1339066" y="364733"/>
                  </a:cubicBezTo>
                  <a:cubicBezTo>
                    <a:pt x="1398999" y="390418"/>
                    <a:pt x="1482904" y="412678"/>
                    <a:pt x="1565097" y="426377"/>
                  </a:cubicBezTo>
                  <a:cubicBezTo>
                    <a:pt x="1647290" y="440076"/>
                    <a:pt x="1770580" y="424665"/>
                    <a:pt x="1832225" y="446926"/>
                  </a:cubicBezTo>
                  <a:cubicBezTo>
                    <a:pt x="1893870" y="469187"/>
                    <a:pt x="1924693" y="501722"/>
                    <a:pt x="1934967" y="559942"/>
                  </a:cubicBezTo>
                  <a:cubicBezTo>
                    <a:pt x="1945241" y="618162"/>
                    <a:pt x="1929829" y="664395"/>
                    <a:pt x="1893870" y="796247"/>
                  </a:cubicBezTo>
                  <a:cubicBezTo>
                    <a:pt x="1857911" y="928099"/>
                    <a:pt x="1751745" y="1238036"/>
                    <a:pt x="1719210" y="1351052"/>
                  </a:cubicBezTo>
                  <a:cubicBezTo>
                    <a:pt x="1686675" y="1464068"/>
                    <a:pt x="1674688" y="1426396"/>
                    <a:pt x="1698661" y="1474342"/>
                  </a:cubicBezTo>
                  <a:cubicBezTo>
                    <a:pt x="1722634" y="1522288"/>
                    <a:pt x="1808253" y="1571946"/>
                    <a:pt x="1863048" y="1638728"/>
                  </a:cubicBezTo>
                  <a:cubicBezTo>
                    <a:pt x="1917843" y="1705510"/>
                    <a:pt x="2024009" y="1823663"/>
                    <a:pt x="2027434" y="1875034"/>
                  </a:cubicBezTo>
                  <a:cubicBezTo>
                    <a:pt x="2030859" y="1926405"/>
                    <a:pt x="1883596" y="1946953"/>
                    <a:pt x="1883596" y="1946953"/>
                  </a:cubicBezTo>
                  <a:cubicBezTo>
                    <a:pt x="1820239" y="1977775"/>
                    <a:pt x="1705510" y="2035995"/>
                    <a:pt x="1647290" y="2059968"/>
                  </a:cubicBezTo>
                  <a:cubicBezTo>
                    <a:pt x="1589070" y="2083941"/>
                    <a:pt x="1551398" y="2094216"/>
                    <a:pt x="1534275" y="2090791"/>
                  </a:cubicBezTo>
                  <a:cubicBezTo>
                    <a:pt x="1517152" y="2087366"/>
                    <a:pt x="1551398" y="2066818"/>
                    <a:pt x="1544549" y="2039420"/>
                  </a:cubicBezTo>
                  <a:cubicBezTo>
                    <a:pt x="1537700" y="2012022"/>
                    <a:pt x="1541124" y="1953802"/>
                    <a:pt x="1493178" y="1926404"/>
                  </a:cubicBezTo>
                  <a:cubicBezTo>
                    <a:pt x="1445232" y="1899006"/>
                    <a:pt x="1356189" y="1864760"/>
                    <a:pt x="1256872" y="1875034"/>
                  </a:cubicBezTo>
                  <a:cubicBezTo>
                    <a:pt x="1157555" y="1885308"/>
                    <a:pt x="1000018" y="1969213"/>
                    <a:pt x="897277" y="1988049"/>
                  </a:cubicBezTo>
                  <a:cubicBezTo>
                    <a:pt x="794536" y="2006885"/>
                    <a:pt x="707205" y="2054831"/>
                    <a:pt x="640423" y="1988049"/>
                  </a:cubicBezTo>
                  <a:cubicBezTo>
                    <a:pt x="573641" y="1921267"/>
                    <a:pt x="520558" y="1712359"/>
                    <a:pt x="496585" y="1587357"/>
                  </a:cubicBezTo>
                  <a:cubicBezTo>
                    <a:pt x="472612" y="1462355"/>
                    <a:pt x="506859" y="1318517"/>
                    <a:pt x="496585" y="1238036"/>
                  </a:cubicBezTo>
                  <a:cubicBezTo>
                    <a:pt x="486311" y="1157555"/>
                    <a:pt x="474324" y="1150706"/>
                    <a:pt x="434940" y="1104472"/>
                  </a:cubicBezTo>
                  <a:cubicBezTo>
                    <a:pt x="395556" y="1058238"/>
                    <a:pt x="301376" y="1010292"/>
                    <a:pt x="260279" y="960634"/>
                  </a:cubicBezTo>
                  <a:cubicBezTo>
                    <a:pt x="219182" y="910976"/>
                    <a:pt x="203771" y="878440"/>
                    <a:pt x="188360" y="806521"/>
                  </a:cubicBezTo>
                  <a:cubicBezTo>
                    <a:pt x="172949" y="734602"/>
                    <a:pt x="147264" y="611312"/>
                    <a:pt x="167812" y="529119"/>
                  </a:cubicBezTo>
                  <a:cubicBezTo>
                    <a:pt x="188360" y="446926"/>
                    <a:pt x="285965" y="361308"/>
                    <a:pt x="311650" y="313362"/>
                  </a:cubicBezTo>
                  <a:cubicBezTo>
                    <a:pt x="337335" y="265416"/>
                    <a:pt x="337335" y="260279"/>
                    <a:pt x="321924" y="241443"/>
                  </a:cubicBezTo>
                  <a:cubicBezTo>
                    <a:pt x="306513" y="222607"/>
                    <a:pt x="255143" y="220894"/>
                    <a:pt x="219183" y="200346"/>
                  </a:cubicBezTo>
                  <a:cubicBezTo>
                    <a:pt x="183223" y="179798"/>
                    <a:pt x="138702" y="148975"/>
                    <a:pt x="106167" y="118153"/>
                  </a:cubicBezTo>
                  <a:cubicBezTo>
                    <a:pt x="73632" y="87331"/>
                    <a:pt x="25686" y="30822"/>
                    <a:pt x="23974" y="15411"/>
                  </a:cubicBezTo>
                  <a:cubicBezTo>
                    <a:pt x="22262" y="0"/>
                    <a:pt x="0" y="27397"/>
                    <a:pt x="75344" y="25685"/>
                  </a:cubicBezTo>
                  <a:close/>
                </a:path>
              </a:pathLst>
            </a:custGeom>
            <a:solidFill>
              <a:schemeClr val="accent6">
                <a:lumMod val="60000"/>
                <a:lumOff val="40000"/>
                <a:alpha val="70000"/>
              </a:schemeClr>
            </a:solidFill>
            <a:ln w="25400">
              <a:solidFill>
                <a:srgbClr val="385D8A"/>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667000" y="3733800"/>
              <a:ext cx="1353256" cy="1015663"/>
            </a:xfrm>
            <a:prstGeom prst="rect">
              <a:avLst/>
            </a:prstGeom>
            <a:noFill/>
          </p:spPr>
          <p:txBody>
            <a:bodyPr wrap="none" rtlCol="0">
              <a:spAutoFit/>
            </a:bodyPr>
            <a:lstStyle/>
            <a:p>
              <a:pPr algn="ctr"/>
              <a:r>
                <a:rPr lang="en-US" sz="2000" b="1" dirty="0">
                  <a:latin typeface="Arial" pitchFamily="34" charset="0"/>
                  <a:cs typeface="Arial" pitchFamily="34" charset="0"/>
                </a:rPr>
                <a:t>South </a:t>
              </a:r>
            </a:p>
            <a:p>
              <a:pPr algn="ctr"/>
              <a:r>
                <a:rPr lang="en-US" sz="2000" b="1" dirty="0">
                  <a:latin typeface="Arial" pitchFamily="34" charset="0"/>
                  <a:cs typeface="Arial" pitchFamily="34" charset="0"/>
                </a:rPr>
                <a:t>American</a:t>
              </a:r>
            </a:p>
            <a:p>
              <a:pPr algn="ctr"/>
              <a:r>
                <a:rPr lang="en-US" sz="2000" b="1" dirty="0">
                  <a:latin typeface="Arial" pitchFamily="34" charset="0"/>
                  <a:cs typeface="Arial" pitchFamily="34" charset="0"/>
                </a:rPr>
                <a:t> Plate</a:t>
              </a:r>
            </a:p>
          </p:txBody>
        </p:sp>
      </p:grpSp>
      <p:grpSp>
        <p:nvGrpSpPr>
          <p:cNvPr id="19" name="Group 33"/>
          <p:cNvGrpSpPr/>
          <p:nvPr/>
        </p:nvGrpSpPr>
        <p:grpSpPr>
          <a:xfrm>
            <a:off x="3704897" y="1718441"/>
            <a:ext cx="4619296" cy="2585545"/>
            <a:chOff x="3704897" y="1718441"/>
            <a:chExt cx="4619296" cy="2585545"/>
          </a:xfrm>
        </p:grpSpPr>
        <p:sp>
          <p:nvSpPr>
            <p:cNvPr id="20" name="Freeform 19"/>
            <p:cNvSpPr/>
            <p:nvPr/>
          </p:nvSpPr>
          <p:spPr>
            <a:xfrm>
              <a:off x="3704897" y="1718441"/>
              <a:ext cx="4619296" cy="2585545"/>
            </a:xfrm>
            <a:custGeom>
              <a:avLst/>
              <a:gdLst>
                <a:gd name="connsiteX0" fmla="*/ 867103 w 4619296"/>
                <a:gd name="connsiteY0" fmla="*/ 15765 h 2632841"/>
                <a:gd name="connsiteX1" fmla="*/ 740979 w 4619296"/>
                <a:gd name="connsiteY1" fmla="*/ 394138 h 2632841"/>
                <a:gd name="connsiteX2" fmla="*/ 740979 w 4619296"/>
                <a:gd name="connsiteY2" fmla="*/ 394138 h 2632841"/>
                <a:gd name="connsiteX3" fmla="*/ 614855 w 4619296"/>
                <a:gd name="connsiteY3" fmla="*/ 331076 h 2632841"/>
                <a:gd name="connsiteX4" fmla="*/ 47296 w 4619296"/>
                <a:gd name="connsiteY4" fmla="*/ 788276 h 2632841"/>
                <a:gd name="connsiteX5" fmla="*/ 0 w 4619296"/>
                <a:gd name="connsiteY5" fmla="*/ 851338 h 2632841"/>
                <a:gd name="connsiteX6" fmla="*/ 78827 w 4619296"/>
                <a:gd name="connsiteY6" fmla="*/ 1056289 h 2632841"/>
                <a:gd name="connsiteX7" fmla="*/ 47296 w 4619296"/>
                <a:gd name="connsiteY7" fmla="*/ 1245476 h 2632841"/>
                <a:gd name="connsiteX8" fmla="*/ 346841 w 4619296"/>
                <a:gd name="connsiteY8" fmla="*/ 1213945 h 2632841"/>
                <a:gd name="connsiteX9" fmla="*/ 709448 w 4619296"/>
                <a:gd name="connsiteY9" fmla="*/ 1277007 h 2632841"/>
                <a:gd name="connsiteX10" fmla="*/ 1182413 w 4619296"/>
                <a:gd name="connsiteY10" fmla="*/ 1198179 h 2632841"/>
                <a:gd name="connsiteX11" fmla="*/ 1434662 w 4619296"/>
                <a:gd name="connsiteY11" fmla="*/ 1324303 h 2632841"/>
                <a:gd name="connsiteX12" fmla="*/ 1749972 w 4619296"/>
                <a:gd name="connsiteY12" fmla="*/ 1340069 h 2632841"/>
                <a:gd name="connsiteX13" fmla="*/ 2017986 w 4619296"/>
                <a:gd name="connsiteY13" fmla="*/ 1529255 h 2632841"/>
                <a:gd name="connsiteX14" fmla="*/ 2333296 w 4619296"/>
                <a:gd name="connsiteY14" fmla="*/ 1592317 h 2632841"/>
                <a:gd name="connsiteX15" fmla="*/ 2427889 w 4619296"/>
                <a:gd name="connsiteY15" fmla="*/ 1592317 h 2632841"/>
                <a:gd name="connsiteX16" fmla="*/ 2617075 w 4619296"/>
                <a:gd name="connsiteY16" fmla="*/ 1308538 h 2632841"/>
                <a:gd name="connsiteX17" fmla="*/ 3058510 w 4619296"/>
                <a:gd name="connsiteY17" fmla="*/ 1671145 h 2632841"/>
                <a:gd name="connsiteX18" fmla="*/ 3011213 w 4619296"/>
                <a:gd name="connsiteY18" fmla="*/ 2096814 h 2632841"/>
                <a:gd name="connsiteX19" fmla="*/ 3074275 w 4619296"/>
                <a:gd name="connsiteY19" fmla="*/ 2380593 h 2632841"/>
                <a:gd name="connsiteX20" fmla="*/ 3421117 w 4619296"/>
                <a:gd name="connsiteY20" fmla="*/ 2601310 h 2632841"/>
                <a:gd name="connsiteX21" fmla="*/ 3610303 w 4619296"/>
                <a:gd name="connsiteY21" fmla="*/ 2632841 h 2632841"/>
                <a:gd name="connsiteX22" fmla="*/ 3862551 w 4619296"/>
                <a:gd name="connsiteY22" fmla="*/ 2554014 h 2632841"/>
                <a:gd name="connsiteX23" fmla="*/ 3941379 w 4619296"/>
                <a:gd name="connsiteY23" fmla="*/ 2459421 h 2632841"/>
                <a:gd name="connsiteX24" fmla="*/ 3957144 w 4619296"/>
                <a:gd name="connsiteY24" fmla="*/ 2254469 h 2632841"/>
                <a:gd name="connsiteX25" fmla="*/ 3972910 w 4619296"/>
                <a:gd name="connsiteY25" fmla="*/ 2033752 h 2632841"/>
                <a:gd name="connsiteX26" fmla="*/ 3878317 w 4619296"/>
                <a:gd name="connsiteY26" fmla="*/ 1844565 h 2632841"/>
                <a:gd name="connsiteX27" fmla="*/ 3878317 w 4619296"/>
                <a:gd name="connsiteY27" fmla="*/ 1844565 h 2632841"/>
                <a:gd name="connsiteX28" fmla="*/ 3657600 w 4619296"/>
                <a:gd name="connsiteY28" fmla="*/ 1765738 h 2632841"/>
                <a:gd name="connsiteX29" fmla="*/ 3846786 w 4619296"/>
                <a:gd name="connsiteY29" fmla="*/ 1434662 h 2632841"/>
                <a:gd name="connsiteX30" fmla="*/ 3957144 w 4619296"/>
                <a:gd name="connsiteY30" fmla="*/ 1245476 h 2632841"/>
                <a:gd name="connsiteX31" fmla="*/ 4067503 w 4619296"/>
                <a:gd name="connsiteY31" fmla="*/ 1040524 h 2632841"/>
                <a:gd name="connsiteX32" fmla="*/ 4114800 w 4619296"/>
                <a:gd name="connsiteY32" fmla="*/ 882869 h 2632841"/>
                <a:gd name="connsiteX33" fmla="*/ 4461641 w 4619296"/>
                <a:gd name="connsiteY33" fmla="*/ 1024758 h 2632841"/>
                <a:gd name="connsiteX34" fmla="*/ 4619296 w 4619296"/>
                <a:gd name="connsiteY34" fmla="*/ 914400 h 2632841"/>
                <a:gd name="connsiteX35" fmla="*/ 4035972 w 4619296"/>
                <a:gd name="connsiteY35" fmla="*/ 394138 h 2632841"/>
                <a:gd name="connsiteX36" fmla="*/ 3358055 w 4619296"/>
                <a:gd name="connsiteY36" fmla="*/ 141889 h 2632841"/>
                <a:gd name="connsiteX37" fmla="*/ 3058510 w 4619296"/>
                <a:gd name="connsiteY37" fmla="*/ 0 h 2632841"/>
                <a:gd name="connsiteX38" fmla="*/ 867103 w 4619296"/>
                <a:gd name="connsiteY38" fmla="*/ 15765 h 2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19296" h="2632841">
                  <a:moveTo>
                    <a:pt x="867103" y="15765"/>
                  </a:moveTo>
                  <a:lnTo>
                    <a:pt x="740979" y="394138"/>
                  </a:lnTo>
                  <a:lnTo>
                    <a:pt x="740979" y="394138"/>
                  </a:lnTo>
                  <a:lnTo>
                    <a:pt x="614855" y="331076"/>
                  </a:lnTo>
                  <a:lnTo>
                    <a:pt x="47296" y="788276"/>
                  </a:lnTo>
                  <a:lnTo>
                    <a:pt x="0" y="851338"/>
                  </a:lnTo>
                  <a:lnTo>
                    <a:pt x="78827" y="1056289"/>
                  </a:lnTo>
                  <a:lnTo>
                    <a:pt x="47296" y="1245476"/>
                  </a:lnTo>
                  <a:lnTo>
                    <a:pt x="346841" y="1213945"/>
                  </a:lnTo>
                  <a:lnTo>
                    <a:pt x="709448" y="1277007"/>
                  </a:lnTo>
                  <a:lnTo>
                    <a:pt x="1182413" y="1198179"/>
                  </a:lnTo>
                  <a:lnTo>
                    <a:pt x="1434662" y="1324303"/>
                  </a:lnTo>
                  <a:lnTo>
                    <a:pt x="1749972" y="1340069"/>
                  </a:lnTo>
                  <a:lnTo>
                    <a:pt x="2017986" y="1529255"/>
                  </a:lnTo>
                  <a:lnTo>
                    <a:pt x="2333296" y="1592317"/>
                  </a:lnTo>
                  <a:lnTo>
                    <a:pt x="2427889" y="1592317"/>
                  </a:lnTo>
                  <a:lnTo>
                    <a:pt x="2617075" y="1308538"/>
                  </a:lnTo>
                  <a:lnTo>
                    <a:pt x="3058510" y="1671145"/>
                  </a:lnTo>
                  <a:lnTo>
                    <a:pt x="3011213" y="2096814"/>
                  </a:lnTo>
                  <a:lnTo>
                    <a:pt x="3074275" y="2380593"/>
                  </a:lnTo>
                  <a:lnTo>
                    <a:pt x="3421117" y="2601310"/>
                  </a:lnTo>
                  <a:lnTo>
                    <a:pt x="3610303" y="2632841"/>
                  </a:lnTo>
                  <a:lnTo>
                    <a:pt x="3862551" y="2554014"/>
                  </a:lnTo>
                  <a:lnTo>
                    <a:pt x="3941379" y="2459421"/>
                  </a:lnTo>
                  <a:lnTo>
                    <a:pt x="3957144" y="2254469"/>
                  </a:lnTo>
                  <a:lnTo>
                    <a:pt x="3972910" y="2033752"/>
                  </a:lnTo>
                  <a:lnTo>
                    <a:pt x="3878317" y="1844565"/>
                  </a:lnTo>
                  <a:lnTo>
                    <a:pt x="3878317" y="1844565"/>
                  </a:lnTo>
                  <a:lnTo>
                    <a:pt x="3657600" y="1765738"/>
                  </a:lnTo>
                  <a:lnTo>
                    <a:pt x="3846786" y="1434662"/>
                  </a:lnTo>
                  <a:lnTo>
                    <a:pt x="3957144" y="1245476"/>
                  </a:lnTo>
                  <a:lnTo>
                    <a:pt x="4067503" y="1040524"/>
                  </a:lnTo>
                  <a:lnTo>
                    <a:pt x="4114800" y="882869"/>
                  </a:lnTo>
                  <a:lnTo>
                    <a:pt x="4461641" y="1024758"/>
                  </a:lnTo>
                  <a:lnTo>
                    <a:pt x="4619296" y="914400"/>
                  </a:lnTo>
                  <a:lnTo>
                    <a:pt x="4035972" y="394138"/>
                  </a:lnTo>
                  <a:lnTo>
                    <a:pt x="3358055" y="141889"/>
                  </a:lnTo>
                  <a:lnTo>
                    <a:pt x="3058510" y="0"/>
                  </a:lnTo>
                  <a:lnTo>
                    <a:pt x="867103" y="15765"/>
                  </a:lnTo>
                  <a:close/>
                </a:path>
              </a:pathLst>
            </a:custGeom>
            <a:solidFill>
              <a:schemeClr val="accent2">
                <a:lumMod val="40000"/>
                <a:lumOff val="60000"/>
                <a:alpha val="70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648200" y="2266890"/>
              <a:ext cx="1951175" cy="400110"/>
            </a:xfrm>
            <a:prstGeom prst="rect">
              <a:avLst/>
            </a:prstGeom>
            <a:noFill/>
          </p:spPr>
          <p:txBody>
            <a:bodyPr wrap="none" rtlCol="0">
              <a:spAutoFit/>
            </a:bodyPr>
            <a:lstStyle/>
            <a:p>
              <a:r>
                <a:rPr lang="en-US" sz="2000" b="1" dirty="0">
                  <a:latin typeface="Arial" pitchFamily="34" charset="0"/>
                  <a:cs typeface="Arial" pitchFamily="34" charset="0"/>
                </a:rPr>
                <a:t>Eurasian Plate</a:t>
              </a:r>
            </a:p>
          </p:txBody>
        </p:sp>
      </p:grpSp>
      <p:sp>
        <p:nvSpPr>
          <p:cNvPr id="42" name="TextBox 41">
            <a:extLst>
              <a:ext uri="{FF2B5EF4-FFF2-40B4-BE49-F238E27FC236}">
                <a16:creationId xmlns:a16="http://schemas.microsoft.com/office/drawing/2014/main" id="{671D93A9-A711-3035-328A-E041F2079185}"/>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BC95D-434F-7DAC-CB49-692A51B6FF3F}"/>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map of the world&#10;&#10;Description automatically generated">
            <a:extLst>
              <a:ext uri="{FF2B5EF4-FFF2-40B4-BE49-F238E27FC236}">
                <a16:creationId xmlns:a16="http://schemas.microsoft.com/office/drawing/2014/main" id="{552DF4A5-D081-983E-566A-E4773AAF8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4643"/>
            <a:ext cx="9144000" cy="5340096"/>
          </a:xfrm>
          <a:prstGeom prst="rect">
            <a:avLst/>
          </a:prstGeom>
        </p:spPr>
      </p:pic>
      <p:sp>
        <p:nvSpPr>
          <p:cNvPr id="23" name="Freeform 22"/>
          <p:cNvSpPr/>
          <p:nvPr/>
        </p:nvSpPr>
        <p:spPr>
          <a:xfrm>
            <a:off x="2560122" y="3725883"/>
            <a:ext cx="926276" cy="1638795"/>
          </a:xfrm>
          <a:custGeom>
            <a:avLst/>
            <a:gdLst>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710047 w 2707574"/>
              <a:gd name="connsiteY10" fmla="*/ 1436915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00200 w 2707574"/>
              <a:gd name="connsiteY32" fmla="*/ 11430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752600 w 2707574"/>
              <a:gd name="connsiteY31" fmla="*/ 1524000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1295400 h 3265715"/>
              <a:gd name="connsiteX31" fmla="*/ 1524000 w 2707574"/>
              <a:gd name="connsiteY31" fmla="*/ 990600 h 3265715"/>
              <a:gd name="connsiteX32" fmla="*/ 1365662 w 2707574"/>
              <a:gd name="connsiteY32" fmla="*/ 486889 h 3265715"/>
              <a:gd name="connsiteX33" fmla="*/ 1235034 w 2707574"/>
              <a:gd name="connsiteY33" fmla="*/ 83128 h 3265715"/>
              <a:gd name="connsiteX34" fmla="*/ 1151906 w 2707574"/>
              <a:gd name="connsiteY34" fmla="*/ 0 h 3265715"/>
              <a:gd name="connsiteX35" fmla="*/ 653143 w 2707574"/>
              <a:gd name="connsiteY35" fmla="*/ 142504 h 3265715"/>
              <a:gd name="connsiteX36" fmla="*/ 296883 w 2707574"/>
              <a:gd name="connsiteY36" fmla="*/ 225632 h 3265715"/>
              <a:gd name="connsiteX37" fmla="*/ 0 w 2707574"/>
              <a:gd name="connsiteY37" fmla="*/ 332510 h 3265715"/>
              <a:gd name="connsiteX38" fmla="*/ 0 w 2707574"/>
              <a:gd name="connsiteY38" fmla="*/ 415637 h 3265715"/>
              <a:gd name="connsiteX39" fmla="*/ 0 w 2707574"/>
              <a:gd name="connsiteY39"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990600 h 3265715"/>
              <a:gd name="connsiteX31" fmla="*/ 1365662 w 2707574"/>
              <a:gd name="connsiteY31" fmla="*/ 486889 h 3265715"/>
              <a:gd name="connsiteX32" fmla="*/ 1235034 w 2707574"/>
              <a:gd name="connsiteY32" fmla="*/ 83128 h 3265715"/>
              <a:gd name="connsiteX33" fmla="*/ 1151906 w 2707574"/>
              <a:gd name="connsiteY33" fmla="*/ 0 h 3265715"/>
              <a:gd name="connsiteX34" fmla="*/ 653143 w 2707574"/>
              <a:gd name="connsiteY34" fmla="*/ 142504 h 3265715"/>
              <a:gd name="connsiteX35" fmla="*/ 296883 w 2707574"/>
              <a:gd name="connsiteY35" fmla="*/ 225632 h 3265715"/>
              <a:gd name="connsiteX36" fmla="*/ 0 w 2707574"/>
              <a:gd name="connsiteY36" fmla="*/ 332510 h 3265715"/>
              <a:gd name="connsiteX37" fmla="*/ 0 w 2707574"/>
              <a:gd name="connsiteY37" fmla="*/ 415637 h 3265715"/>
              <a:gd name="connsiteX38" fmla="*/ 0 w 2707574"/>
              <a:gd name="connsiteY38"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524000 w 2707574"/>
              <a:gd name="connsiteY29" fmla="*/ 990600 h 3265715"/>
              <a:gd name="connsiteX30" fmla="*/ 1365662 w 2707574"/>
              <a:gd name="connsiteY30" fmla="*/ 486889 h 3265715"/>
              <a:gd name="connsiteX31" fmla="*/ 1235034 w 2707574"/>
              <a:gd name="connsiteY31" fmla="*/ 83128 h 3265715"/>
              <a:gd name="connsiteX32" fmla="*/ 1151906 w 2707574"/>
              <a:gd name="connsiteY32" fmla="*/ 0 h 3265715"/>
              <a:gd name="connsiteX33" fmla="*/ 653143 w 2707574"/>
              <a:gd name="connsiteY33" fmla="*/ 142504 h 3265715"/>
              <a:gd name="connsiteX34" fmla="*/ 296883 w 2707574"/>
              <a:gd name="connsiteY34" fmla="*/ 225632 h 3265715"/>
              <a:gd name="connsiteX35" fmla="*/ 0 w 2707574"/>
              <a:gd name="connsiteY35" fmla="*/ 332510 h 3265715"/>
              <a:gd name="connsiteX36" fmla="*/ 0 w 2707574"/>
              <a:gd name="connsiteY36" fmla="*/ 415637 h 3265715"/>
              <a:gd name="connsiteX37" fmla="*/ 0 w 2707574"/>
              <a:gd name="connsiteY37"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365662 w 2707574"/>
              <a:gd name="connsiteY29" fmla="*/ 486889 h 3265715"/>
              <a:gd name="connsiteX30" fmla="*/ 1235034 w 2707574"/>
              <a:gd name="connsiteY30" fmla="*/ 83128 h 3265715"/>
              <a:gd name="connsiteX31" fmla="*/ 1151906 w 2707574"/>
              <a:gd name="connsiteY31" fmla="*/ 0 h 3265715"/>
              <a:gd name="connsiteX32" fmla="*/ 653143 w 2707574"/>
              <a:gd name="connsiteY32" fmla="*/ 142504 h 3265715"/>
              <a:gd name="connsiteX33" fmla="*/ 296883 w 2707574"/>
              <a:gd name="connsiteY33" fmla="*/ 225632 h 3265715"/>
              <a:gd name="connsiteX34" fmla="*/ 0 w 2707574"/>
              <a:gd name="connsiteY34" fmla="*/ 332510 h 3265715"/>
              <a:gd name="connsiteX35" fmla="*/ 0 w 2707574"/>
              <a:gd name="connsiteY35" fmla="*/ 415637 h 3265715"/>
              <a:gd name="connsiteX36" fmla="*/ 0 w 2707574"/>
              <a:gd name="connsiteY36"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1143000 h 3265715"/>
              <a:gd name="connsiteX8" fmla="*/ 1840675 w 2707574"/>
              <a:gd name="connsiteY8" fmla="*/ 1638795 h 3265715"/>
              <a:gd name="connsiteX9" fmla="*/ 1781298 w 2707574"/>
              <a:gd name="connsiteY9" fmla="*/ 1888177 h 3265715"/>
              <a:gd name="connsiteX10" fmla="*/ 1781298 w 2707574"/>
              <a:gd name="connsiteY10" fmla="*/ 2030681 h 3265715"/>
              <a:gd name="connsiteX11" fmla="*/ 1947553 w 2707574"/>
              <a:gd name="connsiteY11" fmla="*/ 2291938 h 3265715"/>
              <a:gd name="connsiteX12" fmla="*/ 2090057 w 2707574"/>
              <a:gd name="connsiteY12" fmla="*/ 2410691 h 3265715"/>
              <a:gd name="connsiteX13" fmla="*/ 2066306 w 2707574"/>
              <a:gd name="connsiteY13" fmla="*/ 2992582 h 3265715"/>
              <a:gd name="connsiteX14" fmla="*/ 2137558 w 2707574"/>
              <a:gd name="connsiteY14" fmla="*/ 3158837 h 3265715"/>
              <a:gd name="connsiteX15" fmla="*/ 2220685 w 2707574"/>
              <a:gd name="connsiteY15" fmla="*/ 3230089 h 3265715"/>
              <a:gd name="connsiteX16" fmla="*/ 2375065 w 2707574"/>
              <a:gd name="connsiteY16" fmla="*/ 3265715 h 3265715"/>
              <a:gd name="connsiteX17" fmla="*/ 2588821 w 2707574"/>
              <a:gd name="connsiteY17" fmla="*/ 3206338 h 3265715"/>
              <a:gd name="connsiteX18" fmla="*/ 2707574 w 2707574"/>
              <a:gd name="connsiteY18" fmla="*/ 3194463 h 3265715"/>
              <a:gd name="connsiteX19" fmla="*/ 2220685 w 2707574"/>
              <a:gd name="connsiteY19" fmla="*/ 3218213 h 3265715"/>
              <a:gd name="connsiteX20" fmla="*/ 2196935 w 2707574"/>
              <a:gd name="connsiteY20" fmla="*/ 2933206 h 3265715"/>
              <a:gd name="connsiteX21" fmla="*/ 2208810 w 2707574"/>
              <a:gd name="connsiteY21" fmla="*/ 2766951 h 3265715"/>
              <a:gd name="connsiteX22" fmla="*/ 2208810 w 2707574"/>
              <a:gd name="connsiteY22" fmla="*/ 2612572 h 3265715"/>
              <a:gd name="connsiteX23" fmla="*/ 2185060 w 2707574"/>
              <a:gd name="connsiteY23" fmla="*/ 2470068 h 3265715"/>
              <a:gd name="connsiteX24" fmla="*/ 2161309 w 2707574"/>
              <a:gd name="connsiteY24" fmla="*/ 2351315 h 3265715"/>
              <a:gd name="connsiteX25" fmla="*/ 2125683 w 2707574"/>
              <a:gd name="connsiteY25" fmla="*/ 2280063 h 3265715"/>
              <a:gd name="connsiteX26" fmla="*/ 2030680 w 2707574"/>
              <a:gd name="connsiteY26" fmla="*/ 1959429 h 3265715"/>
              <a:gd name="connsiteX27" fmla="*/ 2078182 w 2707574"/>
              <a:gd name="connsiteY27" fmla="*/ 1626920 h 3265715"/>
              <a:gd name="connsiteX28" fmla="*/ 1365662 w 2707574"/>
              <a:gd name="connsiteY28" fmla="*/ 486889 h 3265715"/>
              <a:gd name="connsiteX29" fmla="*/ 1235034 w 2707574"/>
              <a:gd name="connsiteY29" fmla="*/ 83128 h 3265715"/>
              <a:gd name="connsiteX30" fmla="*/ 1151906 w 2707574"/>
              <a:gd name="connsiteY30" fmla="*/ 0 h 3265715"/>
              <a:gd name="connsiteX31" fmla="*/ 653143 w 2707574"/>
              <a:gd name="connsiteY31" fmla="*/ 142504 h 3265715"/>
              <a:gd name="connsiteX32" fmla="*/ 296883 w 2707574"/>
              <a:gd name="connsiteY32" fmla="*/ 225632 h 3265715"/>
              <a:gd name="connsiteX33" fmla="*/ 0 w 2707574"/>
              <a:gd name="connsiteY33" fmla="*/ 332510 h 3265715"/>
              <a:gd name="connsiteX34" fmla="*/ 0 w 2707574"/>
              <a:gd name="connsiteY34" fmla="*/ 415637 h 3265715"/>
              <a:gd name="connsiteX35" fmla="*/ 0 w 2707574"/>
              <a:gd name="connsiteY35"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840675 w 2707574"/>
              <a:gd name="connsiteY7" fmla="*/ 1638795 h 3265715"/>
              <a:gd name="connsiteX8" fmla="*/ 1781298 w 2707574"/>
              <a:gd name="connsiteY8" fmla="*/ 1888177 h 3265715"/>
              <a:gd name="connsiteX9" fmla="*/ 1781298 w 2707574"/>
              <a:gd name="connsiteY9" fmla="*/ 2030681 h 3265715"/>
              <a:gd name="connsiteX10" fmla="*/ 1947553 w 2707574"/>
              <a:gd name="connsiteY10" fmla="*/ 2291938 h 3265715"/>
              <a:gd name="connsiteX11" fmla="*/ 2090057 w 2707574"/>
              <a:gd name="connsiteY11" fmla="*/ 2410691 h 3265715"/>
              <a:gd name="connsiteX12" fmla="*/ 2066306 w 2707574"/>
              <a:gd name="connsiteY12" fmla="*/ 2992582 h 3265715"/>
              <a:gd name="connsiteX13" fmla="*/ 2137558 w 2707574"/>
              <a:gd name="connsiteY13" fmla="*/ 3158837 h 3265715"/>
              <a:gd name="connsiteX14" fmla="*/ 2220685 w 2707574"/>
              <a:gd name="connsiteY14" fmla="*/ 3230089 h 3265715"/>
              <a:gd name="connsiteX15" fmla="*/ 2375065 w 2707574"/>
              <a:gd name="connsiteY15" fmla="*/ 3265715 h 3265715"/>
              <a:gd name="connsiteX16" fmla="*/ 2588821 w 2707574"/>
              <a:gd name="connsiteY16" fmla="*/ 3206338 h 3265715"/>
              <a:gd name="connsiteX17" fmla="*/ 2707574 w 2707574"/>
              <a:gd name="connsiteY17" fmla="*/ 3194463 h 3265715"/>
              <a:gd name="connsiteX18" fmla="*/ 2220685 w 2707574"/>
              <a:gd name="connsiteY18" fmla="*/ 3218213 h 3265715"/>
              <a:gd name="connsiteX19" fmla="*/ 2196935 w 2707574"/>
              <a:gd name="connsiteY19" fmla="*/ 2933206 h 3265715"/>
              <a:gd name="connsiteX20" fmla="*/ 2208810 w 2707574"/>
              <a:gd name="connsiteY20" fmla="*/ 2766951 h 3265715"/>
              <a:gd name="connsiteX21" fmla="*/ 2208810 w 2707574"/>
              <a:gd name="connsiteY21" fmla="*/ 2612572 h 3265715"/>
              <a:gd name="connsiteX22" fmla="*/ 2185060 w 2707574"/>
              <a:gd name="connsiteY22" fmla="*/ 2470068 h 3265715"/>
              <a:gd name="connsiteX23" fmla="*/ 2161309 w 2707574"/>
              <a:gd name="connsiteY23" fmla="*/ 2351315 h 3265715"/>
              <a:gd name="connsiteX24" fmla="*/ 2125683 w 2707574"/>
              <a:gd name="connsiteY24" fmla="*/ 2280063 h 3265715"/>
              <a:gd name="connsiteX25" fmla="*/ 2030680 w 2707574"/>
              <a:gd name="connsiteY25" fmla="*/ 1959429 h 3265715"/>
              <a:gd name="connsiteX26" fmla="*/ 2078182 w 2707574"/>
              <a:gd name="connsiteY26" fmla="*/ 1626920 h 3265715"/>
              <a:gd name="connsiteX27" fmla="*/ 1365662 w 2707574"/>
              <a:gd name="connsiteY27" fmla="*/ 486889 h 3265715"/>
              <a:gd name="connsiteX28" fmla="*/ 1235034 w 2707574"/>
              <a:gd name="connsiteY28" fmla="*/ 83128 h 3265715"/>
              <a:gd name="connsiteX29" fmla="*/ 1151906 w 2707574"/>
              <a:gd name="connsiteY29" fmla="*/ 0 h 3265715"/>
              <a:gd name="connsiteX30" fmla="*/ 653143 w 2707574"/>
              <a:gd name="connsiteY30" fmla="*/ 142504 h 3265715"/>
              <a:gd name="connsiteX31" fmla="*/ 296883 w 2707574"/>
              <a:gd name="connsiteY31" fmla="*/ 225632 h 3265715"/>
              <a:gd name="connsiteX32" fmla="*/ 0 w 2707574"/>
              <a:gd name="connsiteY32" fmla="*/ 332510 h 3265715"/>
              <a:gd name="connsiteX33" fmla="*/ 0 w 2707574"/>
              <a:gd name="connsiteY33" fmla="*/ 415637 h 3265715"/>
              <a:gd name="connsiteX34" fmla="*/ 0 w 2707574"/>
              <a:gd name="connsiteY34"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365662 w 2707574"/>
              <a:gd name="connsiteY26" fmla="*/ 486889 h 3265715"/>
              <a:gd name="connsiteX27" fmla="*/ 1235034 w 2707574"/>
              <a:gd name="connsiteY27" fmla="*/ 83128 h 3265715"/>
              <a:gd name="connsiteX28" fmla="*/ 1151906 w 2707574"/>
              <a:gd name="connsiteY28" fmla="*/ 0 h 3265715"/>
              <a:gd name="connsiteX29" fmla="*/ 653143 w 2707574"/>
              <a:gd name="connsiteY29" fmla="*/ 142504 h 3265715"/>
              <a:gd name="connsiteX30" fmla="*/ 296883 w 2707574"/>
              <a:gd name="connsiteY30" fmla="*/ 225632 h 3265715"/>
              <a:gd name="connsiteX31" fmla="*/ 0 w 2707574"/>
              <a:gd name="connsiteY31" fmla="*/ 332510 h 3265715"/>
              <a:gd name="connsiteX32" fmla="*/ 0 w 2707574"/>
              <a:gd name="connsiteY32" fmla="*/ 415637 h 3265715"/>
              <a:gd name="connsiteX33" fmla="*/ 0 w 2707574"/>
              <a:gd name="connsiteY33"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235034 w 2707574"/>
              <a:gd name="connsiteY26" fmla="*/ 83128 h 3265715"/>
              <a:gd name="connsiteX27" fmla="*/ 1151906 w 2707574"/>
              <a:gd name="connsiteY27" fmla="*/ 0 h 3265715"/>
              <a:gd name="connsiteX28" fmla="*/ 653143 w 2707574"/>
              <a:gd name="connsiteY28" fmla="*/ 142504 h 3265715"/>
              <a:gd name="connsiteX29" fmla="*/ 296883 w 2707574"/>
              <a:gd name="connsiteY29" fmla="*/ 225632 h 3265715"/>
              <a:gd name="connsiteX30" fmla="*/ 0 w 2707574"/>
              <a:gd name="connsiteY30" fmla="*/ 332510 h 3265715"/>
              <a:gd name="connsiteX31" fmla="*/ 0 w 2707574"/>
              <a:gd name="connsiteY31" fmla="*/ 415637 h 3265715"/>
              <a:gd name="connsiteX32" fmla="*/ 0 w 2707574"/>
              <a:gd name="connsiteY32"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235034 w 2707574"/>
              <a:gd name="connsiteY25" fmla="*/ 83128 h 3265715"/>
              <a:gd name="connsiteX26" fmla="*/ 1151906 w 2707574"/>
              <a:gd name="connsiteY26" fmla="*/ 0 h 3265715"/>
              <a:gd name="connsiteX27" fmla="*/ 653143 w 2707574"/>
              <a:gd name="connsiteY27" fmla="*/ 142504 h 3265715"/>
              <a:gd name="connsiteX28" fmla="*/ 296883 w 2707574"/>
              <a:gd name="connsiteY28" fmla="*/ 225632 h 3265715"/>
              <a:gd name="connsiteX29" fmla="*/ 0 w 2707574"/>
              <a:gd name="connsiteY29" fmla="*/ 332510 h 3265715"/>
              <a:gd name="connsiteX30" fmla="*/ 0 w 2707574"/>
              <a:gd name="connsiteY30" fmla="*/ 415637 h 3265715"/>
              <a:gd name="connsiteX31" fmla="*/ 0 w 2707574"/>
              <a:gd name="connsiteY3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151906 w 2707574"/>
              <a:gd name="connsiteY25" fmla="*/ 0 h 3265715"/>
              <a:gd name="connsiteX26" fmla="*/ 653143 w 2707574"/>
              <a:gd name="connsiteY26" fmla="*/ 142504 h 3265715"/>
              <a:gd name="connsiteX27" fmla="*/ 296883 w 2707574"/>
              <a:gd name="connsiteY27" fmla="*/ 225632 h 3265715"/>
              <a:gd name="connsiteX28" fmla="*/ 0 w 2707574"/>
              <a:gd name="connsiteY28" fmla="*/ 332510 h 3265715"/>
              <a:gd name="connsiteX29" fmla="*/ 0 w 2707574"/>
              <a:gd name="connsiteY29" fmla="*/ 415637 h 3265715"/>
              <a:gd name="connsiteX30" fmla="*/ 0 w 2707574"/>
              <a:gd name="connsiteY30" fmla="*/ 415637 h 3265715"/>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163782 w 2707574"/>
              <a:gd name="connsiteY4" fmla="*/ 166255 h 3123211"/>
              <a:gd name="connsiteX5" fmla="*/ 1840675 w 2707574"/>
              <a:gd name="connsiteY5" fmla="*/ 1496291 h 3123211"/>
              <a:gd name="connsiteX6" fmla="*/ 1781298 w 2707574"/>
              <a:gd name="connsiteY6" fmla="*/ 1745673 h 3123211"/>
              <a:gd name="connsiteX7" fmla="*/ 1781298 w 2707574"/>
              <a:gd name="connsiteY7" fmla="*/ 1888177 h 3123211"/>
              <a:gd name="connsiteX8" fmla="*/ 1947553 w 2707574"/>
              <a:gd name="connsiteY8" fmla="*/ 2149434 h 3123211"/>
              <a:gd name="connsiteX9" fmla="*/ 2090057 w 2707574"/>
              <a:gd name="connsiteY9" fmla="*/ 2268187 h 3123211"/>
              <a:gd name="connsiteX10" fmla="*/ 2066306 w 2707574"/>
              <a:gd name="connsiteY10" fmla="*/ 2850078 h 3123211"/>
              <a:gd name="connsiteX11" fmla="*/ 2137558 w 2707574"/>
              <a:gd name="connsiteY11" fmla="*/ 3016333 h 3123211"/>
              <a:gd name="connsiteX12" fmla="*/ 2220685 w 2707574"/>
              <a:gd name="connsiteY12" fmla="*/ 3087585 h 3123211"/>
              <a:gd name="connsiteX13" fmla="*/ 2375065 w 2707574"/>
              <a:gd name="connsiteY13" fmla="*/ 3123211 h 3123211"/>
              <a:gd name="connsiteX14" fmla="*/ 2588821 w 2707574"/>
              <a:gd name="connsiteY14" fmla="*/ 3063834 h 3123211"/>
              <a:gd name="connsiteX15" fmla="*/ 2707574 w 2707574"/>
              <a:gd name="connsiteY15" fmla="*/ 3051959 h 3123211"/>
              <a:gd name="connsiteX16" fmla="*/ 2220685 w 2707574"/>
              <a:gd name="connsiteY16" fmla="*/ 3075709 h 3123211"/>
              <a:gd name="connsiteX17" fmla="*/ 2196935 w 2707574"/>
              <a:gd name="connsiteY17" fmla="*/ 2790702 h 3123211"/>
              <a:gd name="connsiteX18" fmla="*/ 2208810 w 2707574"/>
              <a:gd name="connsiteY18" fmla="*/ 2624447 h 3123211"/>
              <a:gd name="connsiteX19" fmla="*/ 2208810 w 2707574"/>
              <a:gd name="connsiteY19" fmla="*/ 2470068 h 3123211"/>
              <a:gd name="connsiteX20" fmla="*/ 2185060 w 2707574"/>
              <a:gd name="connsiteY20" fmla="*/ 2327564 h 3123211"/>
              <a:gd name="connsiteX21" fmla="*/ 2161309 w 2707574"/>
              <a:gd name="connsiteY21" fmla="*/ 2208811 h 3123211"/>
              <a:gd name="connsiteX22" fmla="*/ 2125683 w 2707574"/>
              <a:gd name="connsiteY22" fmla="*/ 2137559 h 3123211"/>
              <a:gd name="connsiteX23" fmla="*/ 2030680 w 2707574"/>
              <a:gd name="connsiteY23" fmla="*/ 1816925 h 3123211"/>
              <a:gd name="connsiteX24" fmla="*/ 2078182 w 2707574"/>
              <a:gd name="connsiteY24" fmla="*/ 1484416 h 3123211"/>
              <a:gd name="connsiteX25" fmla="*/ 653143 w 2707574"/>
              <a:gd name="connsiteY25" fmla="*/ 0 h 3123211"/>
              <a:gd name="connsiteX26" fmla="*/ 296883 w 2707574"/>
              <a:gd name="connsiteY26" fmla="*/ 83128 h 3123211"/>
              <a:gd name="connsiteX27" fmla="*/ 0 w 2707574"/>
              <a:gd name="connsiteY27" fmla="*/ 190006 h 3123211"/>
              <a:gd name="connsiteX28" fmla="*/ 0 w 2707574"/>
              <a:gd name="connsiteY28" fmla="*/ 273133 h 3123211"/>
              <a:gd name="connsiteX29" fmla="*/ 0 w 2707574"/>
              <a:gd name="connsiteY29"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840675 w 2707574"/>
              <a:gd name="connsiteY4" fmla="*/ 1496291 h 3123211"/>
              <a:gd name="connsiteX5" fmla="*/ 1781298 w 2707574"/>
              <a:gd name="connsiteY5" fmla="*/ 1745673 h 3123211"/>
              <a:gd name="connsiteX6" fmla="*/ 1781298 w 2707574"/>
              <a:gd name="connsiteY6" fmla="*/ 1888177 h 3123211"/>
              <a:gd name="connsiteX7" fmla="*/ 1947553 w 2707574"/>
              <a:gd name="connsiteY7" fmla="*/ 2149434 h 3123211"/>
              <a:gd name="connsiteX8" fmla="*/ 2090057 w 2707574"/>
              <a:gd name="connsiteY8" fmla="*/ 2268187 h 3123211"/>
              <a:gd name="connsiteX9" fmla="*/ 2066306 w 2707574"/>
              <a:gd name="connsiteY9" fmla="*/ 2850078 h 3123211"/>
              <a:gd name="connsiteX10" fmla="*/ 2137558 w 2707574"/>
              <a:gd name="connsiteY10" fmla="*/ 3016333 h 3123211"/>
              <a:gd name="connsiteX11" fmla="*/ 2220685 w 2707574"/>
              <a:gd name="connsiteY11" fmla="*/ 3087585 h 3123211"/>
              <a:gd name="connsiteX12" fmla="*/ 2375065 w 2707574"/>
              <a:gd name="connsiteY12" fmla="*/ 3123211 h 3123211"/>
              <a:gd name="connsiteX13" fmla="*/ 2588821 w 2707574"/>
              <a:gd name="connsiteY13" fmla="*/ 3063834 h 3123211"/>
              <a:gd name="connsiteX14" fmla="*/ 2707574 w 2707574"/>
              <a:gd name="connsiteY14" fmla="*/ 3051959 h 3123211"/>
              <a:gd name="connsiteX15" fmla="*/ 2220685 w 2707574"/>
              <a:gd name="connsiteY15" fmla="*/ 3075709 h 3123211"/>
              <a:gd name="connsiteX16" fmla="*/ 2196935 w 2707574"/>
              <a:gd name="connsiteY16" fmla="*/ 2790702 h 3123211"/>
              <a:gd name="connsiteX17" fmla="*/ 2208810 w 2707574"/>
              <a:gd name="connsiteY17" fmla="*/ 2624447 h 3123211"/>
              <a:gd name="connsiteX18" fmla="*/ 2208810 w 2707574"/>
              <a:gd name="connsiteY18" fmla="*/ 2470068 h 3123211"/>
              <a:gd name="connsiteX19" fmla="*/ 2185060 w 2707574"/>
              <a:gd name="connsiteY19" fmla="*/ 2327564 h 3123211"/>
              <a:gd name="connsiteX20" fmla="*/ 2161309 w 2707574"/>
              <a:gd name="connsiteY20" fmla="*/ 2208811 h 3123211"/>
              <a:gd name="connsiteX21" fmla="*/ 2125683 w 2707574"/>
              <a:gd name="connsiteY21" fmla="*/ 2137559 h 3123211"/>
              <a:gd name="connsiteX22" fmla="*/ 2030680 w 2707574"/>
              <a:gd name="connsiteY22" fmla="*/ 1816925 h 3123211"/>
              <a:gd name="connsiteX23" fmla="*/ 2078182 w 2707574"/>
              <a:gd name="connsiteY23" fmla="*/ 1484416 h 3123211"/>
              <a:gd name="connsiteX24" fmla="*/ 653143 w 2707574"/>
              <a:gd name="connsiteY24" fmla="*/ 0 h 3123211"/>
              <a:gd name="connsiteX25" fmla="*/ 296883 w 2707574"/>
              <a:gd name="connsiteY25" fmla="*/ 83128 h 3123211"/>
              <a:gd name="connsiteX26" fmla="*/ 0 w 2707574"/>
              <a:gd name="connsiteY26" fmla="*/ 190006 h 3123211"/>
              <a:gd name="connsiteX27" fmla="*/ 0 w 2707574"/>
              <a:gd name="connsiteY27" fmla="*/ 273133 h 3123211"/>
              <a:gd name="connsiteX28" fmla="*/ 0 w 2707574"/>
              <a:gd name="connsiteY28"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840675 w 2707574"/>
              <a:gd name="connsiteY3" fmla="*/ 1496291 h 3123211"/>
              <a:gd name="connsiteX4" fmla="*/ 1781298 w 2707574"/>
              <a:gd name="connsiteY4" fmla="*/ 1745673 h 3123211"/>
              <a:gd name="connsiteX5" fmla="*/ 1781298 w 2707574"/>
              <a:gd name="connsiteY5" fmla="*/ 1888177 h 3123211"/>
              <a:gd name="connsiteX6" fmla="*/ 1947553 w 2707574"/>
              <a:gd name="connsiteY6" fmla="*/ 2149434 h 3123211"/>
              <a:gd name="connsiteX7" fmla="*/ 2090057 w 2707574"/>
              <a:gd name="connsiteY7" fmla="*/ 2268187 h 3123211"/>
              <a:gd name="connsiteX8" fmla="*/ 2066306 w 2707574"/>
              <a:gd name="connsiteY8" fmla="*/ 2850078 h 3123211"/>
              <a:gd name="connsiteX9" fmla="*/ 2137558 w 2707574"/>
              <a:gd name="connsiteY9" fmla="*/ 3016333 h 3123211"/>
              <a:gd name="connsiteX10" fmla="*/ 2220685 w 2707574"/>
              <a:gd name="connsiteY10" fmla="*/ 3087585 h 3123211"/>
              <a:gd name="connsiteX11" fmla="*/ 2375065 w 2707574"/>
              <a:gd name="connsiteY11" fmla="*/ 3123211 h 3123211"/>
              <a:gd name="connsiteX12" fmla="*/ 2588821 w 2707574"/>
              <a:gd name="connsiteY12" fmla="*/ 3063834 h 3123211"/>
              <a:gd name="connsiteX13" fmla="*/ 2707574 w 2707574"/>
              <a:gd name="connsiteY13" fmla="*/ 3051959 h 3123211"/>
              <a:gd name="connsiteX14" fmla="*/ 2220685 w 2707574"/>
              <a:gd name="connsiteY14" fmla="*/ 3075709 h 3123211"/>
              <a:gd name="connsiteX15" fmla="*/ 2196935 w 2707574"/>
              <a:gd name="connsiteY15" fmla="*/ 2790702 h 3123211"/>
              <a:gd name="connsiteX16" fmla="*/ 2208810 w 2707574"/>
              <a:gd name="connsiteY16" fmla="*/ 2624447 h 3123211"/>
              <a:gd name="connsiteX17" fmla="*/ 2208810 w 2707574"/>
              <a:gd name="connsiteY17" fmla="*/ 2470068 h 3123211"/>
              <a:gd name="connsiteX18" fmla="*/ 2185060 w 2707574"/>
              <a:gd name="connsiteY18" fmla="*/ 2327564 h 3123211"/>
              <a:gd name="connsiteX19" fmla="*/ 2161309 w 2707574"/>
              <a:gd name="connsiteY19" fmla="*/ 2208811 h 3123211"/>
              <a:gd name="connsiteX20" fmla="*/ 2125683 w 2707574"/>
              <a:gd name="connsiteY20" fmla="*/ 2137559 h 3123211"/>
              <a:gd name="connsiteX21" fmla="*/ 2030680 w 2707574"/>
              <a:gd name="connsiteY21" fmla="*/ 1816925 h 3123211"/>
              <a:gd name="connsiteX22" fmla="*/ 2078182 w 2707574"/>
              <a:gd name="connsiteY22" fmla="*/ 1484416 h 3123211"/>
              <a:gd name="connsiteX23" fmla="*/ 653143 w 2707574"/>
              <a:gd name="connsiteY23" fmla="*/ 0 h 3123211"/>
              <a:gd name="connsiteX24" fmla="*/ 296883 w 2707574"/>
              <a:gd name="connsiteY24" fmla="*/ 83128 h 3123211"/>
              <a:gd name="connsiteX25" fmla="*/ 0 w 2707574"/>
              <a:gd name="connsiteY25" fmla="*/ 190006 h 3123211"/>
              <a:gd name="connsiteX26" fmla="*/ 0 w 2707574"/>
              <a:gd name="connsiteY26" fmla="*/ 273133 h 3123211"/>
              <a:gd name="connsiteX27" fmla="*/ 0 w 2707574"/>
              <a:gd name="connsiteY27" fmla="*/ 273133 h 3123211"/>
              <a:gd name="connsiteX0" fmla="*/ 59376 w 2707574"/>
              <a:gd name="connsiteY0" fmla="*/ 273133 h 3123211"/>
              <a:gd name="connsiteX1" fmla="*/ 748145 w 2707574"/>
              <a:gd name="connsiteY1" fmla="*/ 130629 h 3123211"/>
              <a:gd name="connsiteX2" fmla="*/ 1840675 w 2707574"/>
              <a:gd name="connsiteY2" fmla="*/ 1496291 h 3123211"/>
              <a:gd name="connsiteX3" fmla="*/ 1781298 w 2707574"/>
              <a:gd name="connsiteY3" fmla="*/ 1745673 h 3123211"/>
              <a:gd name="connsiteX4" fmla="*/ 1781298 w 2707574"/>
              <a:gd name="connsiteY4" fmla="*/ 1888177 h 3123211"/>
              <a:gd name="connsiteX5" fmla="*/ 1947553 w 2707574"/>
              <a:gd name="connsiteY5" fmla="*/ 2149434 h 3123211"/>
              <a:gd name="connsiteX6" fmla="*/ 2090057 w 2707574"/>
              <a:gd name="connsiteY6" fmla="*/ 2268187 h 3123211"/>
              <a:gd name="connsiteX7" fmla="*/ 2066306 w 2707574"/>
              <a:gd name="connsiteY7" fmla="*/ 2850078 h 3123211"/>
              <a:gd name="connsiteX8" fmla="*/ 2137558 w 2707574"/>
              <a:gd name="connsiteY8" fmla="*/ 3016333 h 3123211"/>
              <a:gd name="connsiteX9" fmla="*/ 2220685 w 2707574"/>
              <a:gd name="connsiteY9" fmla="*/ 3087585 h 3123211"/>
              <a:gd name="connsiteX10" fmla="*/ 2375065 w 2707574"/>
              <a:gd name="connsiteY10" fmla="*/ 3123211 h 3123211"/>
              <a:gd name="connsiteX11" fmla="*/ 2588821 w 2707574"/>
              <a:gd name="connsiteY11" fmla="*/ 3063834 h 3123211"/>
              <a:gd name="connsiteX12" fmla="*/ 2707574 w 2707574"/>
              <a:gd name="connsiteY12" fmla="*/ 3051959 h 3123211"/>
              <a:gd name="connsiteX13" fmla="*/ 2220685 w 2707574"/>
              <a:gd name="connsiteY13" fmla="*/ 3075709 h 3123211"/>
              <a:gd name="connsiteX14" fmla="*/ 2196935 w 2707574"/>
              <a:gd name="connsiteY14" fmla="*/ 2790702 h 3123211"/>
              <a:gd name="connsiteX15" fmla="*/ 2208810 w 2707574"/>
              <a:gd name="connsiteY15" fmla="*/ 2624447 h 3123211"/>
              <a:gd name="connsiteX16" fmla="*/ 2208810 w 2707574"/>
              <a:gd name="connsiteY16" fmla="*/ 2470068 h 3123211"/>
              <a:gd name="connsiteX17" fmla="*/ 2185060 w 2707574"/>
              <a:gd name="connsiteY17" fmla="*/ 2327564 h 3123211"/>
              <a:gd name="connsiteX18" fmla="*/ 2161309 w 2707574"/>
              <a:gd name="connsiteY18" fmla="*/ 2208811 h 3123211"/>
              <a:gd name="connsiteX19" fmla="*/ 2125683 w 2707574"/>
              <a:gd name="connsiteY19" fmla="*/ 2137559 h 3123211"/>
              <a:gd name="connsiteX20" fmla="*/ 2030680 w 2707574"/>
              <a:gd name="connsiteY20" fmla="*/ 1816925 h 3123211"/>
              <a:gd name="connsiteX21" fmla="*/ 2078182 w 2707574"/>
              <a:gd name="connsiteY21" fmla="*/ 1484416 h 3123211"/>
              <a:gd name="connsiteX22" fmla="*/ 653143 w 2707574"/>
              <a:gd name="connsiteY22" fmla="*/ 0 h 3123211"/>
              <a:gd name="connsiteX23" fmla="*/ 296883 w 2707574"/>
              <a:gd name="connsiteY23" fmla="*/ 83128 h 3123211"/>
              <a:gd name="connsiteX24" fmla="*/ 0 w 2707574"/>
              <a:gd name="connsiteY24" fmla="*/ 190006 h 3123211"/>
              <a:gd name="connsiteX25" fmla="*/ 0 w 2707574"/>
              <a:gd name="connsiteY25" fmla="*/ 273133 h 3123211"/>
              <a:gd name="connsiteX26" fmla="*/ 0 w 2707574"/>
              <a:gd name="connsiteY26" fmla="*/ 273133 h 3123211"/>
              <a:gd name="connsiteX0" fmla="*/ 59376 w 2707574"/>
              <a:gd name="connsiteY0" fmla="*/ 273133 h 3123211"/>
              <a:gd name="connsiteX1" fmla="*/ 1840675 w 2707574"/>
              <a:gd name="connsiteY1" fmla="*/ 1496291 h 3123211"/>
              <a:gd name="connsiteX2" fmla="*/ 1781298 w 2707574"/>
              <a:gd name="connsiteY2" fmla="*/ 1745673 h 3123211"/>
              <a:gd name="connsiteX3" fmla="*/ 1781298 w 2707574"/>
              <a:gd name="connsiteY3" fmla="*/ 1888177 h 3123211"/>
              <a:gd name="connsiteX4" fmla="*/ 1947553 w 2707574"/>
              <a:gd name="connsiteY4" fmla="*/ 2149434 h 3123211"/>
              <a:gd name="connsiteX5" fmla="*/ 2090057 w 2707574"/>
              <a:gd name="connsiteY5" fmla="*/ 2268187 h 3123211"/>
              <a:gd name="connsiteX6" fmla="*/ 2066306 w 2707574"/>
              <a:gd name="connsiteY6" fmla="*/ 2850078 h 3123211"/>
              <a:gd name="connsiteX7" fmla="*/ 2137558 w 2707574"/>
              <a:gd name="connsiteY7" fmla="*/ 3016333 h 3123211"/>
              <a:gd name="connsiteX8" fmla="*/ 2220685 w 2707574"/>
              <a:gd name="connsiteY8" fmla="*/ 3087585 h 3123211"/>
              <a:gd name="connsiteX9" fmla="*/ 2375065 w 2707574"/>
              <a:gd name="connsiteY9" fmla="*/ 3123211 h 3123211"/>
              <a:gd name="connsiteX10" fmla="*/ 2588821 w 2707574"/>
              <a:gd name="connsiteY10" fmla="*/ 3063834 h 3123211"/>
              <a:gd name="connsiteX11" fmla="*/ 2707574 w 2707574"/>
              <a:gd name="connsiteY11" fmla="*/ 3051959 h 3123211"/>
              <a:gd name="connsiteX12" fmla="*/ 2220685 w 2707574"/>
              <a:gd name="connsiteY12" fmla="*/ 3075709 h 3123211"/>
              <a:gd name="connsiteX13" fmla="*/ 2196935 w 2707574"/>
              <a:gd name="connsiteY13" fmla="*/ 2790702 h 3123211"/>
              <a:gd name="connsiteX14" fmla="*/ 2208810 w 2707574"/>
              <a:gd name="connsiteY14" fmla="*/ 2624447 h 3123211"/>
              <a:gd name="connsiteX15" fmla="*/ 2208810 w 2707574"/>
              <a:gd name="connsiteY15" fmla="*/ 2470068 h 3123211"/>
              <a:gd name="connsiteX16" fmla="*/ 2185060 w 2707574"/>
              <a:gd name="connsiteY16" fmla="*/ 2327564 h 3123211"/>
              <a:gd name="connsiteX17" fmla="*/ 2161309 w 2707574"/>
              <a:gd name="connsiteY17" fmla="*/ 2208811 h 3123211"/>
              <a:gd name="connsiteX18" fmla="*/ 2125683 w 2707574"/>
              <a:gd name="connsiteY18" fmla="*/ 2137559 h 3123211"/>
              <a:gd name="connsiteX19" fmla="*/ 2030680 w 2707574"/>
              <a:gd name="connsiteY19" fmla="*/ 1816925 h 3123211"/>
              <a:gd name="connsiteX20" fmla="*/ 2078182 w 2707574"/>
              <a:gd name="connsiteY20" fmla="*/ 1484416 h 3123211"/>
              <a:gd name="connsiteX21" fmla="*/ 653143 w 2707574"/>
              <a:gd name="connsiteY21" fmla="*/ 0 h 3123211"/>
              <a:gd name="connsiteX22" fmla="*/ 296883 w 2707574"/>
              <a:gd name="connsiteY22" fmla="*/ 83128 h 3123211"/>
              <a:gd name="connsiteX23" fmla="*/ 0 w 2707574"/>
              <a:gd name="connsiteY23" fmla="*/ 190006 h 3123211"/>
              <a:gd name="connsiteX24" fmla="*/ 0 w 2707574"/>
              <a:gd name="connsiteY24" fmla="*/ 273133 h 3123211"/>
              <a:gd name="connsiteX25" fmla="*/ 0 w 2707574"/>
              <a:gd name="connsiteY25" fmla="*/ 273133 h 3123211"/>
              <a:gd name="connsiteX0" fmla="*/ 59376 w 2707574"/>
              <a:gd name="connsiteY0" fmla="*/ 190005 h 3040083"/>
              <a:gd name="connsiteX1" fmla="*/ 1840675 w 2707574"/>
              <a:gd name="connsiteY1" fmla="*/ 1413163 h 3040083"/>
              <a:gd name="connsiteX2" fmla="*/ 1781298 w 2707574"/>
              <a:gd name="connsiteY2" fmla="*/ 1662545 h 3040083"/>
              <a:gd name="connsiteX3" fmla="*/ 1781298 w 2707574"/>
              <a:gd name="connsiteY3" fmla="*/ 1805049 h 3040083"/>
              <a:gd name="connsiteX4" fmla="*/ 1947553 w 2707574"/>
              <a:gd name="connsiteY4" fmla="*/ 2066306 h 3040083"/>
              <a:gd name="connsiteX5" fmla="*/ 2090057 w 2707574"/>
              <a:gd name="connsiteY5" fmla="*/ 2185059 h 3040083"/>
              <a:gd name="connsiteX6" fmla="*/ 2066306 w 2707574"/>
              <a:gd name="connsiteY6" fmla="*/ 2766950 h 3040083"/>
              <a:gd name="connsiteX7" fmla="*/ 2137558 w 2707574"/>
              <a:gd name="connsiteY7" fmla="*/ 2933205 h 3040083"/>
              <a:gd name="connsiteX8" fmla="*/ 2220685 w 2707574"/>
              <a:gd name="connsiteY8" fmla="*/ 3004457 h 3040083"/>
              <a:gd name="connsiteX9" fmla="*/ 2375065 w 2707574"/>
              <a:gd name="connsiteY9" fmla="*/ 3040083 h 3040083"/>
              <a:gd name="connsiteX10" fmla="*/ 2588821 w 2707574"/>
              <a:gd name="connsiteY10" fmla="*/ 2980706 h 3040083"/>
              <a:gd name="connsiteX11" fmla="*/ 2707574 w 2707574"/>
              <a:gd name="connsiteY11" fmla="*/ 2968831 h 3040083"/>
              <a:gd name="connsiteX12" fmla="*/ 2220685 w 2707574"/>
              <a:gd name="connsiteY12" fmla="*/ 2992581 h 3040083"/>
              <a:gd name="connsiteX13" fmla="*/ 2196935 w 2707574"/>
              <a:gd name="connsiteY13" fmla="*/ 2707574 h 3040083"/>
              <a:gd name="connsiteX14" fmla="*/ 2208810 w 2707574"/>
              <a:gd name="connsiteY14" fmla="*/ 2541319 h 3040083"/>
              <a:gd name="connsiteX15" fmla="*/ 2208810 w 2707574"/>
              <a:gd name="connsiteY15" fmla="*/ 2386940 h 3040083"/>
              <a:gd name="connsiteX16" fmla="*/ 2185060 w 2707574"/>
              <a:gd name="connsiteY16" fmla="*/ 2244436 h 3040083"/>
              <a:gd name="connsiteX17" fmla="*/ 2161309 w 2707574"/>
              <a:gd name="connsiteY17" fmla="*/ 2125683 h 3040083"/>
              <a:gd name="connsiteX18" fmla="*/ 2125683 w 2707574"/>
              <a:gd name="connsiteY18" fmla="*/ 2054431 h 3040083"/>
              <a:gd name="connsiteX19" fmla="*/ 2030680 w 2707574"/>
              <a:gd name="connsiteY19" fmla="*/ 1733797 h 3040083"/>
              <a:gd name="connsiteX20" fmla="*/ 2078182 w 2707574"/>
              <a:gd name="connsiteY20" fmla="*/ 1401288 h 3040083"/>
              <a:gd name="connsiteX21" fmla="*/ 296883 w 2707574"/>
              <a:gd name="connsiteY21" fmla="*/ 0 h 3040083"/>
              <a:gd name="connsiteX22" fmla="*/ 0 w 2707574"/>
              <a:gd name="connsiteY22" fmla="*/ 106878 h 3040083"/>
              <a:gd name="connsiteX23" fmla="*/ 0 w 2707574"/>
              <a:gd name="connsiteY23" fmla="*/ 190005 h 3040083"/>
              <a:gd name="connsiteX24" fmla="*/ 0 w 2707574"/>
              <a:gd name="connsiteY24" fmla="*/ 190005 h 3040083"/>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23" fmla="*/ 0 w 2707574"/>
              <a:gd name="connsiteY23"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0" fmla="*/ 0 w 2648198"/>
              <a:gd name="connsiteY0" fmla="*/ 0 h 2850078"/>
              <a:gd name="connsiteX1" fmla="*/ 1781299 w 2648198"/>
              <a:gd name="connsiteY1" fmla="*/ 1223158 h 2850078"/>
              <a:gd name="connsiteX2" fmla="*/ 1721922 w 2648198"/>
              <a:gd name="connsiteY2" fmla="*/ 1472540 h 2850078"/>
              <a:gd name="connsiteX3" fmla="*/ 1721922 w 2648198"/>
              <a:gd name="connsiteY3" fmla="*/ 1615044 h 2850078"/>
              <a:gd name="connsiteX4" fmla="*/ 1888177 w 2648198"/>
              <a:gd name="connsiteY4" fmla="*/ 1876301 h 2850078"/>
              <a:gd name="connsiteX5" fmla="*/ 2030681 w 2648198"/>
              <a:gd name="connsiteY5" fmla="*/ 1995054 h 2850078"/>
              <a:gd name="connsiteX6" fmla="*/ 2006930 w 2648198"/>
              <a:gd name="connsiteY6" fmla="*/ 2576945 h 2850078"/>
              <a:gd name="connsiteX7" fmla="*/ 2078182 w 2648198"/>
              <a:gd name="connsiteY7" fmla="*/ 2743200 h 2850078"/>
              <a:gd name="connsiteX8" fmla="*/ 2161309 w 2648198"/>
              <a:gd name="connsiteY8" fmla="*/ 2814452 h 2850078"/>
              <a:gd name="connsiteX9" fmla="*/ 2315689 w 2648198"/>
              <a:gd name="connsiteY9" fmla="*/ 2850078 h 2850078"/>
              <a:gd name="connsiteX10" fmla="*/ 2529445 w 2648198"/>
              <a:gd name="connsiteY10" fmla="*/ 2790701 h 2850078"/>
              <a:gd name="connsiteX11" fmla="*/ 2648198 w 2648198"/>
              <a:gd name="connsiteY11" fmla="*/ 2778826 h 2850078"/>
              <a:gd name="connsiteX12" fmla="*/ 2161309 w 2648198"/>
              <a:gd name="connsiteY12" fmla="*/ 2802576 h 2850078"/>
              <a:gd name="connsiteX13" fmla="*/ 2137559 w 2648198"/>
              <a:gd name="connsiteY13" fmla="*/ 2517569 h 2850078"/>
              <a:gd name="connsiteX14" fmla="*/ 2149434 w 2648198"/>
              <a:gd name="connsiteY14" fmla="*/ 2351314 h 2850078"/>
              <a:gd name="connsiteX15" fmla="*/ 2149434 w 2648198"/>
              <a:gd name="connsiteY15" fmla="*/ 2196935 h 2850078"/>
              <a:gd name="connsiteX16" fmla="*/ 2125684 w 2648198"/>
              <a:gd name="connsiteY16" fmla="*/ 2054431 h 2850078"/>
              <a:gd name="connsiteX17" fmla="*/ 2101933 w 2648198"/>
              <a:gd name="connsiteY17" fmla="*/ 1935678 h 2850078"/>
              <a:gd name="connsiteX18" fmla="*/ 2066307 w 2648198"/>
              <a:gd name="connsiteY18" fmla="*/ 1864426 h 2850078"/>
              <a:gd name="connsiteX19" fmla="*/ 1971304 w 2648198"/>
              <a:gd name="connsiteY19" fmla="*/ 1543792 h 2850078"/>
              <a:gd name="connsiteX20" fmla="*/ 2018806 w 2648198"/>
              <a:gd name="connsiteY20" fmla="*/ 1211283 h 2850078"/>
              <a:gd name="connsiteX0" fmla="*/ 59377 w 926276"/>
              <a:gd name="connsiteY0" fmla="*/ 11875 h 1638795"/>
              <a:gd name="connsiteX1" fmla="*/ 0 w 926276"/>
              <a:gd name="connsiteY1" fmla="*/ 261257 h 1638795"/>
              <a:gd name="connsiteX2" fmla="*/ 0 w 926276"/>
              <a:gd name="connsiteY2" fmla="*/ 403761 h 1638795"/>
              <a:gd name="connsiteX3" fmla="*/ 166255 w 926276"/>
              <a:gd name="connsiteY3" fmla="*/ 665018 h 1638795"/>
              <a:gd name="connsiteX4" fmla="*/ 308759 w 926276"/>
              <a:gd name="connsiteY4" fmla="*/ 783771 h 1638795"/>
              <a:gd name="connsiteX5" fmla="*/ 285008 w 926276"/>
              <a:gd name="connsiteY5" fmla="*/ 1365662 h 1638795"/>
              <a:gd name="connsiteX6" fmla="*/ 356260 w 926276"/>
              <a:gd name="connsiteY6" fmla="*/ 1531917 h 1638795"/>
              <a:gd name="connsiteX7" fmla="*/ 439387 w 926276"/>
              <a:gd name="connsiteY7" fmla="*/ 1603169 h 1638795"/>
              <a:gd name="connsiteX8" fmla="*/ 593767 w 926276"/>
              <a:gd name="connsiteY8" fmla="*/ 1638795 h 1638795"/>
              <a:gd name="connsiteX9" fmla="*/ 807523 w 926276"/>
              <a:gd name="connsiteY9" fmla="*/ 1579418 h 1638795"/>
              <a:gd name="connsiteX10" fmla="*/ 926276 w 926276"/>
              <a:gd name="connsiteY10" fmla="*/ 1567543 h 1638795"/>
              <a:gd name="connsiteX11" fmla="*/ 439387 w 926276"/>
              <a:gd name="connsiteY11" fmla="*/ 1591293 h 1638795"/>
              <a:gd name="connsiteX12" fmla="*/ 415637 w 926276"/>
              <a:gd name="connsiteY12" fmla="*/ 1306286 h 1638795"/>
              <a:gd name="connsiteX13" fmla="*/ 427512 w 926276"/>
              <a:gd name="connsiteY13" fmla="*/ 1140031 h 1638795"/>
              <a:gd name="connsiteX14" fmla="*/ 427512 w 926276"/>
              <a:gd name="connsiteY14" fmla="*/ 985652 h 1638795"/>
              <a:gd name="connsiteX15" fmla="*/ 403762 w 926276"/>
              <a:gd name="connsiteY15" fmla="*/ 843148 h 1638795"/>
              <a:gd name="connsiteX16" fmla="*/ 380011 w 926276"/>
              <a:gd name="connsiteY16" fmla="*/ 724395 h 1638795"/>
              <a:gd name="connsiteX17" fmla="*/ 344385 w 926276"/>
              <a:gd name="connsiteY17" fmla="*/ 653143 h 1638795"/>
              <a:gd name="connsiteX18" fmla="*/ 249382 w 926276"/>
              <a:gd name="connsiteY18" fmla="*/ 332509 h 1638795"/>
              <a:gd name="connsiteX19" fmla="*/ 296884 w 926276"/>
              <a:gd name="connsiteY19" fmla="*/ 0 h 16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6276" h="1638795">
                <a:moveTo>
                  <a:pt x="59377" y="11875"/>
                </a:moveTo>
                <a:lnTo>
                  <a:pt x="0" y="261257"/>
                </a:lnTo>
                <a:lnTo>
                  <a:pt x="0" y="403761"/>
                </a:lnTo>
                <a:lnTo>
                  <a:pt x="166255" y="665018"/>
                </a:lnTo>
                <a:lnTo>
                  <a:pt x="308759" y="783771"/>
                </a:lnTo>
                <a:lnTo>
                  <a:pt x="285008" y="1365662"/>
                </a:lnTo>
                <a:lnTo>
                  <a:pt x="356260" y="1531917"/>
                </a:lnTo>
                <a:lnTo>
                  <a:pt x="439387" y="1603169"/>
                </a:lnTo>
                <a:lnTo>
                  <a:pt x="593767" y="1638795"/>
                </a:lnTo>
                <a:lnTo>
                  <a:pt x="807523" y="1579418"/>
                </a:lnTo>
                <a:lnTo>
                  <a:pt x="926276" y="1567543"/>
                </a:lnTo>
                <a:lnTo>
                  <a:pt x="439387" y="1591293"/>
                </a:lnTo>
                <a:lnTo>
                  <a:pt x="415637" y="1306286"/>
                </a:lnTo>
                <a:cubicBezTo>
                  <a:pt x="429087" y="1171777"/>
                  <a:pt x="427512" y="1227314"/>
                  <a:pt x="427512" y="1140031"/>
                </a:cubicBezTo>
                <a:lnTo>
                  <a:pt x="427512" y="985652"/>
                </a:lnTo>
                <a:lnTo>
                  <a:pt x="403762" y="843148"/>
                </a:lnTo>
                <a:cubicBezTo>
                  <a:pt x="379152" y="732406"/>
                  <a:pt x="380011" y="772765"/>
                  <a:pt x="380011" y="724395"/>
                </a:cubicBezTo>
                <a:lnTo>
                  <a:pt x="344385" y="653143"/>
                </a:lnTo>
                <a:lnTo>
                  <a:pt x="249382" y="332509"/>
                </a:lnTo>
                <a:lnTo>
                  <a:pt x="296884" y="0"/>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flipH="1">
            <a:off x="36576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2672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9812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3" name="Group 31"/>
          <p:cNvGrpSpPr/>
          <p:nvPr/>
        </p:nvGrpSpPr>
        <p:grpSpPr>
          <a:xfrm>
            <a:off x="3688182" y="1676400"/>
            <a:ext cx="5022553" cy="1018398"/>
            <a:chOff x="3501516" y="2209800"/>
            <a:chExt cx="5022553" cy="1018398"/>
          </a:xfrm>
        </p:grpSpPr>
        <p:sp>
          <p:nvSpPr>
            <p:cNvPr id="71" name="Oval 70"/>
            <p:cNvSpPr/>
            <p:nvPr/>
          </p:nvSpPr>
          <p:spPr>
            <a:xfrm rot="2044624">
              <a:off x="3501516" y="2783932"/>
              <a:ext cx="852909" cy="444266"/>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690134" y="2209800"/>
              <a:ext cx="3833935" cy="461665"/>
            </a:xfrm>
            <a:prstGeom prst="rect">
              <a:avLst/>
            </a:prstGeom>
            <a:solidFill>
              <a:schemeClr val="accent1">
                <a:lumMod val="20000"/>
                <a:lumOff val="80000"/>
                <a:alpha val="83000"/>
              </a:schemeClr>
            </a:solidFill>
            <a:ln w="76200">
              <a:solidFill>
                <a:schemeClr val="tx1"/>
              </a:solidFill>
            </a:ln>
          </p:spPr>
          <p:txBody>
            <a:bodyPr wrap="none" rtlCol="0">
              <a:spAutoFit/>
            </a:bodyPr>
            <a:lstStyle/>
            <a:p>
              <a:r>
                <a:rPr lang="en-US" sz="2400" b="1" dirty="0"/>
                <a:t>direction of plate movement</a:t>
              </a:r>
            </a:p>
          </p:txBody>
        </p:sp>
        <p:cxnSp>
          <p:nvCxnSpPr>
            <p:cNvPr id="30" name="Straight Connector 29"/>
            <p:cNvCxnSpPr>
              <a:stCxn id="27" idx="1"/>
              <a:endCxn id="71" idx="0"/>
            </p:cNvCxnSpPr>
            <p:nvPr/>
          </p:nvCxnSpPr>
          <p:spPr>
            <a:xfrm flipH="1">
              <a:off x="4052434" y="2440633"/>
              <a:ext cx="637700" cy="3814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32" name="Group 31"/>
          <p:cNvGrpSpPr/>
          <p:nvPr/>
        </p:nvGrpSpPr>
        <p:grpSpPr>
          <a:xfrm>
            <a:off x="3518185" y="4151987"/>
            <a:ext cx="4482815" cy="623788"/>
            <a:chOff x="1917985" y="2856587"/>
            <a:chExt cx="4482815" cy="623788"/>
          </a:xfrm>
        </p:grpSpPr>
        <p:sp>
          <p:nvSpPr>
            <p:cNvPr id="33" name="Oval 32"/>
            <p:cNvSpPr/>
            <p:nvPr/>
          </p:nvSpPr>
          <p:spPr>
            <a:xfrm rot="180151">
              <a:off x="1917985" y="2856587"/>
              <a:ext cx="1433877" cy="53340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572000" y="2895600"/>
              <a:ext cx="18288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divergent</a:t>
              </a:r>
            </a:p>
          </p:txBody>
        </p:sp>
        <p:cxnSp>
          <p:nvCxnSpPr>
            <p:cNvPr id="35" name="Straight Connector 34"/>
            <p:cNvCxnSpPr>
              <a:stCxn id="34" idx="1"/>
              <a:endCxn id="33" idx="6"/>
            </p:cNvCxnSpPr>
            <p:nvPr/>
          </p:nvCxnSpPr>
          <p:spPr>
            <a:xfrm flipH="1" flipV="1">
              <a:off x="3350878" y="3160840"/>
              <a:ext cx="1221122" cy="271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1957860" y="3487159"/>
            <a:ext cx="4976340" cy="2081246"/>
            <a:chOff x="2275645" y="2305146"/>
            <a:chExt cx="4976340" cy="2081246"/>
          </a:xfrm>
        </p:grpSpPr>
        <p:sp>
          <p:nvSpPr>
            <p:cNvPr id="55" name="Oval 54"/>
            <p:cNvSpPr/>
            <p:nvPr/>
          </p:nvSpPr>
          <p:spPr>
            <a:xfrm rot="3982625">
              <a:off x="1920050" y="2660741"/>
              <a:ext cx="2081246" cy="137005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5118385" y="3770987"/>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57" name="Straight Connector 56"/>
            <p:cNvCxnSpPr>
              <a:cxnSpLocks/>
              <a:stCxn id="56" idx="1"/>
              <a:endCxn id="55" idx="7"/>
            </p:cNvCxnSpPr>
            <p:nvPr/>
          </p:nvCxnSpPr>
          <p:spPr>
            <a:xfrm flipH="1" flipV="1">
              <a:off x="3699329" y="3825838"/>
              <a:ext cx="1419056" cy="2375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Arrow Connector 95"/>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1288312" y="2436934"/>
            <a:ext cx="6179288" cy="1061344"/>
            <a:chOff x="2215697" y="3769521"/>
            <a:chExt cx="6179288" cy="1061344"/>
          </a:xfrm>
        </p:grpSpPr>
        <p:sp>
          <p:nvSpPr>
            <p:cNvPr id="99" name="Oval 98"/>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101" name="Straight Connector 100"/>
            <p:cNvCxnSpPr>
              <a:stCxn id="100" idx="1"/>
              <a:endCxn id="99"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A2ED929A-8325-A867-321C-71D22F43EE2E}"/>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13" name="TextBox 12">
            <a:extLst>
              <a:ext uri="{FF2B5EF4-FFF2-40B4-BE49-F238E27FC236}">
                <a16:creationId xmlns:a16="http://schemas.microsoft.com/office/drawing/2014/main" id="{56DA07CD-F419-0770-26BE-FB40276C7637}"/>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14" name="Rectangle 13">
            <a:extLst>
              <a:ext uri="{FF2B5EF4-FFF2-40B4-BE49-F238E27FC236}">
                <a16:creationId xmlns:a16="http://schemas.microsoft.com/office/drawing/2014/main" id="{E373DAE2-94DC-A667-6FCA-D3C42D0E24E1}"/>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C96A9514-307E-A98D-ADD0-8D9D278B98CB}"/>
              </a:ext>
            </a:extLst>
          </p:cNvPr>
          <p:cNvCxnSpPr/>
          <p:nvPr/>
        </p:nvCxnSpPr>
        <p:spPr>
          <a:xfrm flipH="1">
            <a:off x="26670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fltVal val="0"/>
                                          </p:val>
                                        </p:tav>
                                        <p:tav tm="100000">
                                          <p:val>
                                            <p:strVal val="#ppt_w"/>
                                          </p:val>
                                        </p:tav>
                                      </p:tavLst>
                                    </p:anim>
                                    <p:anim calcmode="lin" valueType="num">
                                      <p:cBhvr>
                                        <p:cTn id="17" dur="1000" fill="hold"/>
                                        <p:tgtEl>
                                          <p:spTgt spid="31"/>
                                        </p:tgtEl>
                                        <p:attrNameLst>
                                          <p:attrName>ppt_h</p:attrName>
                                        </p:attrNameLst>
                                      </p:cBhvr>
                                      <p:tavLst>
                                        <p:tav tm="0">
                                          <p:val>
                                            <p:fltVal val="0"/>
                                          </p:val>
                                        </p:tav>
                                        <p:tav tm="100000">
                                          <p:val>
                                            <p:strVal val="#ppt_h"/>
                                          </p:val>
                                        </p:tav>
                                      </p:tavLst>
                                    </p:anim>
                                    <p:animEffect transition="in" filter="fade">
                                      <p:cBhvr>
                                        <p:cTn id="18" dur="1000"/>
                                        <p:tgtEl>
                                          <p:spTgt spid="31"/>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2000"/>
                                        <p:tgtEl>
                                          <p:spTgt spid="59"/>
                                        </p:tgtEl>
                                      </p:cBhvr>
                                    </p:animEffect>
                                  </p:childTnLst>
                                </p:cTn>
                              </p:par>
                              <p:par>
                                <p:cTn id="28" presetID="22" presetClass="entr" presetSubtype="2"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right)">
                                      <p:cBhvr>
                                        <p:cTn id="30" dur="20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1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left)">
                                      <p:cBhvr>
                                        <p:cTn id="40" dur="2000"/>
                                        <p:tgtEl>
                                          <p:spTgt spid="66"/>
                                        </p:tgtEl>
                                      </p:cBhvr>
                                    </p:animEffect>
                                  </p:childTnLst>
                                </p:cTn>
                              </p:par>
                              <p:par>
                                <p:cTn id="41" presetID="22" presetClass="entr" presetSubtype="2"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right)">
                                      <p:cBhvr>
                                        <p:cTn id="43" dur="2000"/>
                                        <p:tgtEl>
                                          <p:spTgt spid="2"/>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right)">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10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down)">
                                      <p:cBhvr>
                                        <p:cTn id="56" dur="2000"/>
                                        <p:tgtEl>
                                          <p:spTgt spid="96"/>
                                        </p:tgtEl>
                                      </p:cBhvr>
                                    </p:animEffect>
                                  </p:childTnLst>
                                </p:cTn>
                              </p:par>
                              <p:par>
                                <p:cTn id="57" presetID="22" presetClass="entr" presetSubtype="1"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wipe(up)">
                                      <p:cBhvr>
                                        <p:cTn id="59" dur="2000"/>
                                        <p:tgtEl>
                                          <p:spTgt spid="9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wipe(left)">
                                      <p:cBhvr>
                                        <p:cTn id="64"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93654-B8E4-8F24-8808-F3ADD9334505}"/>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7C6DE49-4259-7F19-D318-249E3B7ACD69}"/>
              </a:ext>
            </a:extLst>
          </p:cNvPr>
          <p:cNvGrpSpPr/>
          <p:nvPr/>
        </p:nvGrpSpPr>
        <p:grpSpPr>
          <a:xfrm>
            <a:off x="0" y="1545336"/>
            <a:ext cx="9144000" cy="5340096"/>
            <a:chOff x="0" y="1545336"/>
            <a:chExt cx="9144000" cy="5340096"/>
          </a:xfrm>
        </p:grpSpPr>
        <p:pic>
          <p:nvPicPr>
            <p:cNvPr id="25" name="Picture 24" descr="A map of the world&#10;&#10;Description automatically generated">
              <a:extLst>
                <a:ext uri="{FF2B5EF4-FFF2-40B4-BE49-F238E27FC236}">
                  <a16:creationId xmlns:a16="http://schemas.microsoft.com/office/drawing/2014/main" id="{AD62EAA9-B02C-F816-B33D-554DDC9B1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26" name="Rectangle 25">
              <a:extLst>
                <a:ext uri="{FF2B5EF4-FFF2-40B4-BE49-F238E27FC236}">
                  <a16:creationId xmlns:a16="http://schemas.microsoft.com/office/drawing/2014/main" id="{FABEE33A-816D-6FE3-D87E-01E4EC7DFBF1}"/>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p:nvSpPr>
        <p:spPr>
          <a:xfrm>
            <a:off x="2560122" y="3725883"/>
            <a:ext cx="926276" cy="1638795"/>
          </a:xfrm>
          <a:custGeom>
            <a:avLst/>
            <a:gdLst>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710047 w 2707574"/>
              <a:gd name="connsiteY10" fmla="*/ 1436915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00200 w 2707574"/>
              <a:gd name="connsiteY32" fmla="*/ 11430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752600 w 2707574"/>
              <a:gd name="connsiteY31" fmla="*/ 1524000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1295400 h 3265715"/>
              <a:gd name="connsiteX31" fmla="*/ 1524000 w 2707574"/>
              <a:gd name="connsiteY31" fmla="*/ 990600 h 3265715"/>
              <a:gd name="connsiteX32" fmla="*/ 1365662 w 2707574"/>
              <a:gd name="connsiteY32" fmla="*/ 486889 h 3265715"/>
              <a:gd name="connsiteX33" fmla="*/ 1235034 w 2707574"/>
              <a:gd name="connsiteY33" fmla="*/ 83128 h 3265715"/>
              <a:gd name="connsiteX34" fmla="*/ 1151906 w 2707574"/>
              <a:gd name="connsiteY34" fmla="*/ 0 h 3265715"/>
              <a:gd name="connsiteX35" fmla="*/ 653143 w 2707574"/>
              <a:gd name="connsiteY35" fmla="*/ 142504 h 3265715"/>
              <a:gd name="connsiteX36" fmla="*/ 296883 w 2707574"/>
              <a:gd name="connsiteY36" fmla="*/ 225632 h 3265715"/>
              <a:gd name="connsiteX37" fmla="*/ 0 w 2707574"/>
              <a:gd name="connsiteY37" fmla="*/ 332510 h 3265715"/>
              <a:gd name="connsiteX38" fmla="*/ 0 w 2707574"/>
              <a:gd name="connsiteY38" fmla="*/ 415637 h 3265715"/>
              <a:gd name="connsiteX39" fmla="*/ 0 w 2707574"/>
              <a:gd name="connsiteY39"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990600 h 3265715"/>
              <a:gd name="connsiteX31" fmla="*/ 1365662 w 2707574"/>
              <a:gd name="connsiteY31" fmla="*/ 486889 h 3265715"/>
              <a:gd name="connsiteX32" fmla="*/ 1235034 w 2707574"/>
              <a:gd name="connsiteY32" fmla="*/ 83128 h 3265715"/>
              <a:gd name="connsiteX33" fmla="*/ 1151906 w 2707574"/>
              <a:gd name="connsiteY33" fmla="*/ 0 h 3265715"/>
              <a:gd name="connsiteX34" fmla="*/ 653143 w 2707574"/>
              <a:gd name="connsiteY34" fmla="*/ 142504 h 3265715"/>
              <a:gd name="connsiteX35" fmla="*/ 296883 w 2707574"/>
              <a:gd name="connsiteY35" fmla="*/ 225632 h 3265715"/>
              <a:gd name="connsiteX36" fmla="*/ 0 w 2707574"/>
              <a:gd name="connsiteY36" fmla="*/ 332510 h 3265715"/>
              <a:gd name="connsiteX37" fmla="*/ 0 w 2707574"/>
              <a:gd name="connsiteY37" fmla="*/ 415637 h 3265715"/>
              <a:gd name="connsiteX38" fmla="*/ 0 w 2707574"/>
              <a:gd name="connsiteY38"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524000 w 2707574"/>
              <a:gd name="connsiteY29" fmla="*/ 990600 h 3265715"/>
              <a:gd name="connsiteX30" fmla="*/ 1365662 w 2707574"/>
              <a:gd name="connsiteY30" fmla="*/ 486889 h 3265715"/>
              <a:gd name="connsiteX31" fmla="*/ 1235034 w 2707574"/>
              <a:gd name="connsiteY31" fmla="*/ 83128 h 3265715"/>
              <a:gd name="connsiteX32" fmla="*/ 1151906 w 2707574"/>
              <a:gd name="connsiteY32" fmla="*/ 0 h 3265715"/>
              <a:gd name="connsiteX33" fmla="*/ 653143 w 2707574"/>
              <a:gd name="connsiteY33" fmla="*/ 142504 h 3265715"/>
              <a:gd name="connsiteX34" fmla="*/ 296883 w 2707574"/>
              <a:gd name="connsiteY34" fmla="*/ 225632 h 3265715"/>
              <a:gd name="connsiteX35" fmla="*/ 0 w 2707574"/>
              <a:gd name="connsiteY35" fmla="*/ 332510 h 3265715"/>
              <a:gd name="connsiteX36" fmla="*/ 0 w 2707574"/>
              <a:gd name="connsiteY36" fmla="*/ 415637 h 3265715"/>
              <a:gd name="connsiteX37" fmla="*/ 0 w 2707574"/>
              <a:gd name="connsiteY37"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365662 w 2707574"/>
              <a:gd name="connsiteY29" fmla="*/ 486889 h 3265715"/>
              <a:gd name="connsiteX30" fmla="*/ 1235034 w 2707574"/>
              <a:gd name="connsiteY30" fmla="*/ 83128 h 3265715"/>
              <a:gd name="connsiteX31" fmla="*/ 1151906 w 2707574"/>
              <a:gd name="connsiteY31" fmla="*/ 0 h 3265715"/>
              <a:gd name="connsiteX32" fmla="*/ 653143 w 2707574"/>
              <a:gd name="connsiteY32" fmla="*/ 142504 h 3265715"/>
              <a:gd name="connsiteX33" fmla="*/ 296883 w 2707574"/>
              <a:gd name="connsiteY33" fmla="*/ 225632 h 3265715"/>
              <a:gd name="connsiteX34" fmla="*/ 0 w 2707574"/>
              <a:gd name="connsiteY34" fmla="*/ 332510 h 3265715"/>
              <a:gd name="connsiteX35" fmla="*/ 0 w 2707574"/>
              <a:gd name="connsiteY35" fmla="*/ 415637 h 3265715"/>
              <a:gd name="connsiteX36" fmla="*/ 0 w 2707574"/>
              <a:gd name="connsiteY36"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1143000 h 3265715"/>
              <a:gd name="connsiteX8" fmla="*/ 1840675 w 2707574"/>
              <a:gd name="connsiteY8" fmla="*/ 1638795 h 3265715"/>
              <a:gd name="connsiteX9" fmla="*/ 1781298 w 2707574"/>
              <a:gd name="connsiteY9" fmla="*/ 1888177 h 3265715"/>
              <a:gd name="connsiteX10" fmla="*/ 1781298 w 2707574"/>
              <a:gd name="connsiteY10" fmla="*/ 2030681 h 3265715"/>
              <a:gd name="connsiteX11" fmla="*/ 1947553 w 2707574"/>
              <a:gd name="connsiteY11" fmla="*/ 2291938 h 3265715"/>
              <a:gd name="connsiteX12" fmla="*/ 2090057 w 2707574"/>
              <a:gd name="connsiteY12" fmla="*/ 2410691 h 3265715"/>
              <a:gd name="connsiteX13" fmla="*/ 2066306 w 2707574"/>
              <a:gd name="connsiteY13" fmla="*/ 2992582 h 3265715"/>
              <a:gd name="connsiteX14" fmla="*/ 2137558 w 2707574"/>
              <a:gd name="connsiteY14" fmla="*/ 3158837 h 3265715"/>
              <a:gd name="connsiteX15" fmla="*/ 2220685 w 2707574"/>
              <a:gd name="connsiteY15" fmla="*/ 3230089 h 3265715"/>
              <a:gd name="connsiteX16" fmla="*/ 2375065 w 2707574"/>
              <a:gd name="connsiteY16" fmla="*/ 3265715 h 3265715"/>
              <a:gd name="connsiteX17" fmla="*/ 2588821 w 2707574"/>
              <a:gd name="connsiteY17" fmla="*/ 3206338 h 3265715"/>
              <a:gd name="connsiteX18" fmla="*/ 2707574 w 2707574"/>
              <a:gd name="connsiteY18" fmla="*/ 3194463 h 3265715"/>
              <a:gd name="connsiteX19" fmla="*/ 2220685 w 2707574"/>
              <a:gd name="connsiteY19" fmla="*/ 3218213 h 3265715"/>
              <a:gd name="connsiteX20" fmla="*/ 2196935 w 2707574"/>
              <a:gd name="connsiteY20" fmla="*/ 2933206 h 3265715"/>
              <a:gd name="connsiteX21" fmla="*/ 2208810 w 2707574"/>
              <a:gd name="connsiteY21" fmla="*/ 2766951 h 3265715"/>
              <a:gd name="connsiteX22" fmla="*/ 2208810 w 2707574"/>
              <a:gd name="connsiteY22" fmla="*/ 2612572 h 3265715"/>
              <a:gd name="connsiteX23" fmla="*/ 2185060 w 2707574"/>
              <a:gd name="connsiteY23" fmla="*/ 2470068 h 3265715"/>
              <a:gd name="connsiteX24" fmla="*/ 2161309 w 2707574"/>
              <a:gd name="connsiteY24" fmla="*/ 2351315 h 3265715"/>
              <a:gd name="connsiteX25" fmla="*/ 2125683 w 2707574"/>
              <a:gd name="connsiteY25" fmla="*/ 2280063 h 3265715"/>
              <a:gd name="connsiteX26" fmla="*/ 2030680 w 2707574"/>
              <a:gd name="connsiteY26" fmla="*/ 1959429 h 3265715"/>
              <a:gd name="connsiteX27" fmla="*/ 2078182 w 2707574"/>
              <a:gd name="connsiteY27" fmla="*/ 1626920 h 3265715"/>
              <a:gd name="connsiteX28" fmla="*/ 1365662 w 2707574"/>
              <a:gd name="connsiteY28" fmla="*/ 486889 h 3265715"/>
              <a:gd name="connsiteX29" fmla="*/ 1235034 w 2707574"/>
              <a:gd name="connsiteY29" fmla="*/ 83128 h 3265715"/>
              <a:gd name="connsiteX30" fmla="*/ 1151906 w 2707574"/>
              <a:gd name="connsiteY30" fmla="*/ 0 h 3265715"/>
              <a:gd name="connsiteX31" fmla="*/ 653143 w 2707574"/>
              <a:gd name="connsiteY31" fmla="*/ 142504 h 3265715"/>
              <a:gd name="connsiteX32" fmla="*/ 296883 w 2707574"/>
              <a:gd name="connsiteY32" fmla="*/ 225632 h 3265715"/>
              <a:gd name="connsiteX33" fmla="*/ 0 w 2707574"/>
              <a:gd name="connsiteY33" fmla="*/ 332510 h 3265715"/>
              <a:gd name="connsiteX34" fmla="*/ 0 w 2707574"/>
              <a:gd name="connsiteY34" fmla="*/ 415637 h 3265715"/>
              <a:gd name="connsiteX35" fmla="*/ 0 w 2707574"/>
              <a:gd name="connsiteY35"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840675 w 2707574"/>
              <a:gd name="connsiteY7" fmla="*/ 1638795 h 3265715"/>
              <a:gd name="connsiteX8" fmla="*/ 1781298 w 2707574"/>
              <a:gd name="connsiteY8" fmla="*/ 1888177 h 3265715"/>
              <a:gd name="connsiteX9" fmla="*/ 1781298 w 2707574"/>
              <a:gd name="connsiteY9" fmla="*/ 2030681 h 3265715"/>
              <a:gd name="connsiteX10" fmla="*/ 1947553 w 2707574"/>
              <a:gd name="connsiteY10" fmla="*/ 2291938 h 3265715"/>
              <a:gd name="connsiteX11" fmla="*/ 2090057 w 2707574"/>
              <a:gd name="connsiteY11" fmla="*/ 2410691 h 3265715"/>
              <a:gd name="connsiteX12" fmla="*/ 2066306 w 2707574"/>
              <a:gd name="connsiteY12" fmla="*/ 2992582 h 3265715"/>
              <a:gd name="connsiteX13" fmla="*/ 2137558 w 2707574"/>
              <a:gd name="connsiteY13" fmla="*/ 3158837 h 3265715"/>
              <a:gd name="connsiteX14" fmla="*/ 2220685 w 2707574"/>
              <a:gd name="connsiteY14" fmla="*/ 3230089 h 3265715"/>
              <a:gd name="connsiteX15" fmla="*/ 2375065 w 2707574"/>
              <a:gd name="connsiteY15" fmla="*/ 3265715 h 3265715"/>
              <a:gd name="connsiteX16" fmla="*/ 2588821 w 2707574"/>
              <a:gd name="connsiteY16" fmla="*/ 3206338 h 3265715"/>
              <a:gd name="connsiteX17" fmla="*/ 2707574 w 2707574"/>
              <a:gd name="connsiteY17" fmla="*/ 3194463 h 3265715"/>
              <a:gd name="connsiteX18" fmla="*/ 2220685 w 2707574"/>
              <a:gd name="connsiteY18" fmla="*/ 3218213 h 3265715"/>
              <a:gd name="connsiteX19" fmla="*/ 2196935 w 2707574"/>
              <a:gd name="connsiteY19" fmla="*/ 2933206 h 3265715"/>
              <a:gd name="connsiteX20" fmla="*/ 2208810 w 2707574"/>
              <a:gd name="connsiteY20" fmla="*/ 2766951 h 3265715"/>
              <a:gd name="connsiteX21" fmla="*/ 2208810 w 2707574"/>
              <a:gd name="connsiteY21" fmla="*/ 2612572 h 3265715"/>
              <a:gd name="connsiteX22" fmla="*/ 2185060 w 2707574"/>
              <a:gd name="connsiteY22" fmla="*/ 2470068 h 3265715"/>
              <a:gd name="connsiteX23" fmla="*/ 2161309 w 2707574"/>
              <a:gd name="connsiteY23" fmla="*/ 2351315 h 3265715"/>
              <a:gd name="connsiteX24" fmla="*/ 2125683 w 2707574"/>
              <a:gd name="connsiteY24" fmla="*/ 2280063 h 3265715"/>
              <a:gd name="connsiteX25" fmla="*/ 2030680 w 2707574"/>
              <a:gd name="connsiteY25" fmla="*/ 1959429 h 3265715"/>
              <a:gd name="connsiteX26" fmla="*/ 2078182 w 2707574"/>
              <a:gd name="connsiteY26" fmla="*/ 1626920 h 3265715"/>
              <a:gd name="connsiteX27" fmla="*/ 1365662 w 2707574"/>
              <a:gd name="connsiteY27" fmla="*/ 486889 h 3265715"/>
              <a:gd name="connsiteX28" fmla="*/ 1235034 w 2707574"/>
              <a:gd name="connsiteY28" fmla="*/ 83128 h 3265715"/>
              <a:gd name="connsiteX29" fmla="*/ 1151906 w 2707574"/>
              <a:gd name="connsiteY29" fmla="*/ 0 h 3265715"/>
              <a:gd name="connsiteX30" fmla="*/ 653143 w 2707574"/>
              <a:gd name="connsiteY30" fmla="*/ 142504 h 3265715"/>
              <a:gd name="connsiteX31" fmla="*/ 296883 w 2707574"/>
              <a:gd name="connsiteY31" fmla="*/ 225632 h 3265715"/>
              <a:gd name="connsiteX32" fmla="*/ 0 w 2707574"/>
              <a:gd name="connsiteY32" fmla="*/ 332510 h 3265715"/>
              <a:gd name="connsiteX33" fmla="*/ 0 w 2707574"/>
              <a:gd name="connsiteY33" fmla="*/ 415637 h 3265715"/>
              <a:gd name="connsiteX34" fmla="*/ 0 w 2707574"/>
              <a:gd name="connsiteY34"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365662 w 2707574"/>
              <a:gd name="connsiteY26" fmla="*/ 486889 h 3265715"/>
              <a:gd name="connsiteX27" fmla="*/ 1235034 w 2707574"/>
              <a:gd name="connsiteY27" fmla="*/ 83128 h 3265715"/>
              <a:gd name="connsiteX28" fmla="*/ 1151906 w 2707574"/>
              <a:gd name="connsiteY28" fmla="*/ 0 h 3265715"/>
              <a:gd name="connsiteX29" fmla="*/ 653143 w 2707574"/>
              <a:gd name="connsiteY29" fmla="*/ 142504 h 3265715"/>
              <a:gd name="connsiteX30" fmla="*/ 296883 w 2707574"/>
              <a:gd name="connsiteY30" fmla="*/ 225632 h 3265715"/>
              <a:gd name="connsiteX31" fmla="*/ 0 w 2707574"/>
              <a:gd name="connsiteY31" fmla="*/ 332510 h 3265715"/>
              <a:gd name="connsiteX32" fmla="*/ 0 w 2707574"/>
              <a:gd name="connsiteY32" fmla="*/ 415637 h 3265715"/>
              <a:gd name="connsiteX33" fmla="*/ 0 w 2707574"/>
              <a:gd name="connsiteY33"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235034 w 2707574"/>
              <a:gd name="connsiteY26" fmla="*/ 83128 h 3265715"/>
              <a:gd name="connsiteX27" fmla="*/ 1151906 w 2707574"/>
              <a:gd name="connsiteY27" fmla="*/ 0 h 3265715"/>
              <a:gd name="connsiteX28" fmla="*/ 653143 w 2707574"/>
              <a:gd name="connsiteY28" fmla="*/ 142504 h 3265715"/>
              <a:gd name="connsiteX29" fmla="*/ 296883 w 2707574"/>
              <a:gd name="connsiteY29" fmla="*/ 225632 h 3265715"/>
              <a:gd name="connsiteX30" fmla="*/ 0 w 2707574"/>
              <a:gd name="connsiteY30" fmla="*/ 332510 h 3265715"/>
              <a:gd name="connsiteX31" fmla="*/ 0 w 2707574"/>
              <a:gd name="connsiteY31" fmla="*/ 415637 h 3265715"/>
              <a:gd name="connsiteX32" fmla="*/ 0 w 2707574"/>
              <a:gd name="connsiteY32"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235034 w 2707574"/>
              <a:gd name="connsiteY25" fmla="*/ 83128 h 3265715"/>
              <a:gd name="connsiteX26" fmla="*/ 1151906 w 2707574"/>
              <a:gd name="connsiteY26" fmla="*/ 0 h 3265715"/>
              <a:gd name="connsiteX27" fmla="*/ 653143 w 2707574"/>
              <a:gd name="connsiteY27" fmla="*/ 142504 h 3265715"/>
              <a:gd name="connsiteX28" fmla="*/ 296883 w 2707574"/>
              <a:gd name="connsiteY28" fmla="*/ 225632 h 3265715"/>
              <a:gd name="connsiteX29" fmla="*/ 0 w 2707574"/>
              <a:gd name="connsiteY29" fmla="*/ 332510 h 3265715"/>
              <a:gd name="connsiteX30" fmla="*/ 0 w 2707574"/>
              <a:gd name="connsiteY30" fmla="*/ 415637 h 3265715"/>
              <a:gd name="connsiteX31" fmla="*/ 0 w 2707574"/>
              <a:gd name="connsiteY3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151906 w 2707574"/>
              <a:gd name="connsiteY25" fmla="*/ 0 h 3265715"/>
              <a:gd name="connsiteX26" fmla="*/ 653143 w 2707574"/>
              <a:gd name="connsiteY26" fmla="*/ 142504 h 3265715"/>
              <a:gd name="connsiteX27" fmla="*/ 296883 w 2707574"/>
              <a:gd name="connsiteY27" fmla="*/ 225632 h 3265715"/>
              <a:gd name="connsiteX28" fmla="*/ 0 w 2707574"/>
              <a:gd name="connsiteY28" fmla="*/ 332510 h 3265715"/>
              <a:gd name="connsiteX29" fmla="*/ 0 w 2707574"/>
              <a:gd name="connsiteY29" fmla="*/ 415637 h 3265715"/>
              <a:gd name="connsiteX30" fmla="*/ 0 w 2707574"/>
              <a:gd name="connsiteY30" fmla="*/ 415637 h 3265715"/>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163782 w 2707574"/>
              <a:gd name="connsiteY4" fmla="*/ 166255 h 3123211"/>
              <a:gd name="connsiteX5" fmla="*/ 1840675 w 2707574"/>
              <a:gd name="connsiteY5" fmla="*/ 1496291 h 3123211"/>
              <a:gd name="connsiteX6" fmla="*/ 1781298 w 2707574"/>
              <a:gd name="connsiteY6" fmla="*/ 1745673 h 3123211"/>
              <a:gd name="connsiteX7" fmla="*/ 1781298 w 2707574"/>
              <a:gd name="connsiteY7" fmla="*/ 1888177 h 3123211"/>
              <a:gd name="connsiteX8" fmla="*/ 1947553 w 2707574"/>
              <a:gd name="connsiteY8" fmla="*/ 2149434 h 3123211"/>
              <a:gd name="connsiteX9" fmla="*/ 2090057 w 2707574"/>
              <a:gd name="connsiteY9" fmla="*/ 2268187 h 3123211"/>
              <a:gd name="connsiteX10" fmla="*/ 2066306 w 2707574"/>
              <a:gd name="connsiteY10" fmla="*/ 2850078 h 3123211"/>
              <a:gd name="connsiteX11" fmla="*/ 2137558 w 2707574"/>
              <a:gd name="connsiteY11" fmla="*/ 3016333 h 3123211"/>
              <a:gd name="connsiteX12" fmla="*/ 2220685 w 2707574"/>
              <a:gd name="connsiteY12" fmla="*/ 3087585 h 3123211"/>
              <a:gd name="connsiteX13" fmla="*/ 2375065 w 2707574"/>
              <a:gd name="connsiteY13" fmla="*/ 3123211 h 3123211"/>
              <a:gd name="connsiteX14" fmla="*/ 2588821 w 2707574"/>
              <a:gd name="connsiteY14" fmla="*/ 3063834 h 3123211"/>
              <a:gd name="connsiteX15" fmla="*/ 2707574 w 2707574"/>
              <a:gd name="connsiteY15" fmla="*/ 3051959 h 3123211"/>
              <a:gd name="connsiteX16" fmla="*/ 2220685 w 2707574"/>
              <a:gd name="connsiteY16" fmla="*/ 3075709 h 3123211"/>
              <a:gd name="connsiteX17" fmla="*/ 2196935 w 2707574"/>
              <a:gd name="connsiteY17" fmla="*/ 2790702 h 3123211"/>
              <a:gd name="connsiteX18" fmla="*/ 2208810 w 2707574"/>
              <a:gd name="connsiteY18" fmla="*/ 2624447 h 3123211"/>
              <a:gd name="connsiteX19" fmla="*/ 2208810 w 2707574"/>
              <a:gd name="connsiteY19" fmla="*/ 2470068 h 3123211"/>
              <a:gd name="connsiteX20" fmla="*/ 2185060 w 2707574"/>
              <a:gd name="connsiteY20" fmla="*/ 2327564 h 3123211"/>
              <a:gd name="connsiteX21" fmla="*/ 2161309 w 2707574"/>
              <a:gd name="connsiteY21" fmla="*/ 2208811 h 3123211"/>
              <a:gd name="connsiteX22" fmla="*/ 2125683 w 2707574"/>
              <a:gd name="connsiteY22" fmla="*/ 2137559 h 3123211"/>
              <a:gd name="connsiteX23" fmla="*/ 2030680 w 2707574"/>
              <a:gd name="connsiteY23" fmla="*/ 1816925 h 3123211"/>
              <a:gd name="connsiteX24" fmla="*/ 2078182 w 2707574"/>
              <a:gd name="connsiteY24" fmla="*/ 1484416 h 3123211"/>
              <a:gd name="connsiteX25" fmla="*/ 653143 w 2707574"/>
              <a:gd name="connsiteY25" fmla="*/ 0 h 3123211"/>
              <a:gd name="connsiteX26" fmla="*/ 296883 w 2707574"/>
              <a:gd name="connsiteY26" fmla="*/ 83128 h 3123211"/>
              <a:gd name="connsiteX27" fmla="*/ 0 w 2707574"/>
              <a:gd name="connsiteY27" fmla="*/ 190006 h 3123211"/>
              <a:gd name="connsiteX28" fmla="*/ 0 w 2707574"/>
              <a:gd name="connsiteY28" fmla="*/ 273133 h 3123211"/>
              <a:gd name="connsiteX29" fmla="*/ 0 w 2707574"/>
              <a:gd name="connsiteY29"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840675 w 2707574"/>
              <a:gd name="connsiteY4" fmla="*/ 1496291 h 3123211"/>
              <a:gd name="connsiteX5" fmla="*/ 1781298 w 2707574"/>
              <a:gd name="connsiteY5" fmla="*/ 1745673 h 3123211"/>
              <a:gd name="connsiteX6" fmla="*/ 1781298 w 2707574"/>
              <a:gd name="connsiteY6" fmla="*/ 1888177 h 3123211"/>
              <a:gd name="connsiteX7" fmla="*/ 1947553 w 2707574"/>
              <a:gd name="connsiteY7" fmla="*/ 2149434 h 3123211"/>
              <a:gd name="connsiteX8" fmla="*/ 2090057 w 2707574"/>
              <a:gd name="connsiteY8" fmla="*/ 2268187 h 3123211"/>
              <a:gd name="connsiteX9" fmla="*/ 2066306 w 2707574"/>
              <a:gd name="connsiteY9" fmla="*/ 2850078 h 3123211"/>
              <a:gd name="connsiteX10" fmla="*/ 2137558 w 2707574"/>
              <a:gd name="connsiteY10" fmla="*/ 3016333 h 3123211"/>
              <a:gd name="connsiteX11" fmla="*/ 2220685 w 2707574"/>
              <a:gd name="connsiteY11" fmla="*/ 3087585 h 3123211"/>
              <a:gd name="connsiteX12" fmla="*/ 2375065 w 2707574"/>
              <a:gd name="connsiteY12" fmla="*/ 3123211 h 3123211"/>
              <a:gd name="connsiteX13" fmla="*/ 2588821 w 2707574"/>
              <a:gd name="connsiteY13" fmla="*/ 3063834 h 3123211"/>
              <a:gd name="connsiteX14" fmla="*/ 2707574 w 2707574"/>
              <a:gd name="connsiteY14" fmla="*/ 3051959 h 3123211"/>
              <a:gd name="connsiteX15" fmla="*/ 2220685 w 2707574"/>
              <a:gd name="connsiteY15" fmla="*/ 3075709 h 3123211"/>
              <a:gd name="connsiteX16" fmla="*/ 2196935 w 2707574"/>
              <a:gd name="connsiteY16" fmla="*/ 2790702 h 3123211"/>
              <a:gd name="connsiteX17" fmla="*/ 2208810 w 2707574"/>
              <a:gd name="connsiteY17" fmla="*/ 2624447 h 3123211"/>
              <a:gd name="connsiteX18" fmla="*/ 2208810 w 2707574"/>
              <a:gd name="connsiteY18" fmla="*/ 2470068 h 3123211"/>
              <a:gd name="connsiteX19" fmla="*/ 2185060 w 2707574"/>
              <a:gd name="connsiteY19" fmla="*/ 2327564 h 3123211"/>
              <a:gd name="connsiteX20" fmla="*/ 2161309 w 2707574"/>
              <a:gd name="connsiteY20" fmla="*/ 2208811 h 3123211"/>
              <a:gd name="connsiteX21" fmla="*/ 2125683 w 2707574"/>
              <a:gd name="connsiteY21" fmla="*/ 2137559 h 3123211"/>
              <a:gd name="connsiteX22" fmla="*/ 2030680 w 2707574"/>
              <a:gd name="connsiteY22" fmla="*/ 1816925 h 3123211"/>
              <a:gd name="connsiteX23" fmla="*/ 2078182 w 2707574"/>
              <a:gd name="connsiteY23" fmla="*/ 1484416 h 3123211"/>
              <a:gd name="connsiteX24" fmla="*/ 653143 w 2707574"/>
              <a:gd name="connsiteY24" fmla="*/ 0 h 3123211"/>
              <a:gd name="connsiteX25" fmla="*/ 296883 w 2707574"/>
              <a:gd name="connsiteY25" fmla="*/ 83128 h 3123211"/>
              <a:gd name="connsiteX26" fmla="*/ 0 w 2707574"/>
              <a:gd name="connsiteY26" fmla="*/ 190006 h 3123211"/>
              <a:gd name="connsiteX27" fmla="*/ 0 w 2707574"/>
              <a:gd name="connsiteY27" fmla="*/ 273133 h 3123211"/>
              <a:gd name="connsiteX28" fmla="*/ 0 w 2707574"/>
              <a:gd name="connsiteY28"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840675 w 2707574"/>
              <a:gd name="connsiteY3" fmla="*/ 1496291 h 3123211"/>
              <a:gd name="connsiteX4" fmla="*/ 1781298 w 2707574"/>
              <a:gd name="connsiteY4" fmla="*/ 1745673 h 3123211"/>
              <a:gd name="connsiteX5" fmla="*/ 1781298 w 2707574"/>
              <a:gd name="connsiteY5" fmla="*/ 1888177 h 3123211"/>
              <a:gd name="connsiteX6" fmla="*/ 1947553 w 2707574"/>
              <a:gd name="connsiteY6" fmla="*/ 2149434 h 3123211"/>
              <a:gd name="connsiteX7" fmla="*/ 2090057 w 2707574"/>
              <a:gd name="connsiteY7" fmla="*/ 2268187 h 3123211"/>
              <a:gd name="connsiteX8" fmla="*/ 2066306 w 2707574"/>
              <a:gd name="connsiteY8" fmla="*/ 2850078 h 3123211"/>
              <a:gd name="connsiteX9" fmla="*/ 2137558 w 2707574"/>
              <a:gd name="connsiteY9" fmla="*/ 3016333 h 3123211"/>
              <a:gd name="connsiteX10" fmla="*/ 2220685 w 2707574"/>
              <a:gd name="connsiteY10" fmla="*/ 3087585 h 3123211"/>
              <a:gd name="connsiteX11" fmla="*/ 2375065 w 2707574"/>
              <a:gd name="connsiteY11" fmla="*/ 3123211 h 3123211"/>
              <a:gd name="connsiteX12" fmla="*/ 2588821 w 2707574"/>
              <a:gd name="connsiteY12" fmla="*/ 3063834 h 3123211"/>
              <a:gd name="connsiteX13" fmla="*/ 2707574 w 2707574"/>
              <a:gd name="connsiteY13" fmla="*/ 3051959 h 3123211"/>
              <a:gd name="connsiteX14" fmla="*/ 2220685 w 2707574"/>
              <a:gd name="connsiteY14" fmla="*/ 3075709 h 3123211"/>
              <a:gd name="connsiteX15" fmla="*/ 2196935 w 2707574"/>
              <a:gd name="connsiteY15" fmla="*/ 2790702 h 3123211"/>
              <a:gd name="connsiteX16" fmla="*/ 2208810 w 2707574"/>
              <a:gd name="connsiteY16" fmla="*/ 2624447 h 3123211"/>
              <a:gd name="connsiteX17" fmla="*/ 2208810 w 2707574"/>
              <a:gd name="connsiteY17" fmla="*/ 2470068 h 3123211"/>
              <a:gd name="connsiteX18" fmla="*/ 2185060 w 2707574"/>
              <a:gd name="connsiteY18" fmla="*/ 2327564 h 3123211"/>
              <a:gd name="connsiteX19" fmla="*/ 2161309 w 2707574"/>
              <a:gd name="connsiteY19" fmla="*/ 2208811 h 3123211"/>
              <a:gd name="connsiteX20" fmla="*/ 2125683 w 2707574"/>
              <a:gd name="connsiteY20" fmla="*/ 2137559 h 3123211"/>
              <a:gd name="connsiteX21" fmla="*/ 2030680 w 2707574"/>
              <a:gd name="connsiteY21" fmla="*/ 1816925 h 3123211"/>
              <a:gd name="connsiteX22" fmla="*/ 2078182 w 2707574"/>
              <a:gd name="connsiteY22" fmla="*/ 1484416 h 3123211"/>
              <a:gd name="connsiteX23" fmla="*/ 653143 w 2707574"/>
              <a:gd name="connsiteY23" fmla="*/ 0 h 3123211"/>
              <a:gd name="connsiteX24" fmla="*/ 296883 w 2707574"/>
              <a:gd name="connsiteY24" fmla="*/ 83128 h 3123211"/>
              <a:gd name="connsiteX25" fmla="*/ 0 w 2707574"/>
              <a:gd name="connsiteY25" fmla="*/ 190006 h 3123211"/>
              <a:gd name="connsiteX26" fmla="*/ 0 w 2707574"/>
              <a:gd name="connsiteY26" fmla="*/ 273133 h 3123211"/>
              <a:gd name="connsiteX27" fmla="*/ 0 w 2707574"/>
              <a:gd name="connsiteY27" fmla="*/ 273133 h 3123211"/>
              <a:gd name="connsiteX0" fmla="*/ 59376 w 2707574"/>
              <a:gd name="connsiteY0" fmla="*/ 273133 h 3123211"/>
              <a:gd name="connsiteX1" fmla="*/ 748145 w 2707574"/>
              <a:gd name="connsiteY1" fmla="*/ 130629 h 3123211"/>
              <a:gd name="connsiteX2" fmla="*/ 1840675 w 2707574"/>
              <a:gd name="connsiteY2" fmla="*/ 1496291 h 3123211"/>
              <a:gd name="connsiteX3" fmla="*/ 1781298 w 2707574"/>
              <a:gd name="connsiteY3" fmla="*/ 1745673 h 3123211"/>
              <a:gd name="connsiteX4" fmla="*/ 1781298 w 2707574"/>
              <a:gd name="connsiteY4" fmla="*/ 1888177 h 3123211"/>
              <a:gd name="connsiteX5" fmla="*/ 1947553 w 2707574"/>
              <a:gd name="connsiteY5" fmla="*/ 2149434 h 3123211"/>
              <a:gd name="connsiteX6" fmla="*/ 2090057 w 2707574"/>
              <a:gd name="connsiteY6" fmla="*/ 2268187 h 3123211"/>
              <a:gd name="connsiteX7" fmla="*/ 2066306 w 2707574"/>
              <a:gd name="connsiteY7" fmla="*/ 2850078 h 3123211"/>
              <a:gd name="connsiteX8" fmla="*/ 2137558 w 2707574"/>
              <a:gd name="connsiteY8" fmla="*/ 3016333 h 3123211"/>
              <a:gd name="connsiteX9" fmla="*/ 2220685 w 2707574"/>
              <a:gd name="connsiteY9" fmla="*/ 3087585 h 3123211"/>
              <a:gd name="connsiteX10" fmla="*/ 2375065 w 2707574"/>
              <a:gd name="connsiteY10" fmla="*/ 3123211 h 3123211"/>
              <a:gd name="connsiteX11" fmla="*/ 2588821 w 2707574"/>
              <a:gd name="connsiteY11" fmla="*/ 3063834 h 3123211"/>
              <a:gd name="connsiteX12" fmla="*/ 2707574 w 2707574"/>
              <a:gd name="connsiteY12" fmla="*/ 3051959 h 3123211"/>
              <a:gd name="connsiteX13" fmla="*/ 2220685 w 2707574"/>
              <a:gd name="connsiteY13" fmla="*/ 3075709 h 3123211"/>
              <a:gd name="connsiteX14" fmla="*/ 2196935 w 2707574"/>
              <a:gd name="connsiteY14" fmla="*/ 2790702 h 3123211"/>
              <a:gd name="connsiteX15" fmla="*/ 2208810 w 2707574"/>
              <a:gd name="connsiteY15" fmla="*/ 2624447 h 3123211"/>
              <a:gd name="connsiteX16" fmla="*/ 2208810 w 2707574"/>
              <a:gd name="connsiteY16" fmla="*/ 2470068 h 3123211"/>
              <a:gd name="connsiteX17" fmla="*/ 2185060 w 2707574"/>
              <a:gd name="connsiteY17" fmla="*/ 2327564 h 3123211"/>
              <a:gd name="connsiteX18" fmla="*/ 2161309 w 2707574"/>
              <a:gd name="connsiteY18" fmla="*/ 2208811 h 3123211"/>
              <a:gd name="connsiteX19" fmla="*/ 2125683 w 2707574"/>
              <a:gd name="connsiteY19" fmla="*/ 2137559 h 3123211"/>
              <a:gd name="connsiteX20" fmla="*/ 2030680 w 2707574"/>
              <a:gd name="connsiteY20" fmla="*/ 1816925 h 3123211"/>
              <a:gd name="connsiteX21" fmla="*/ 2078182 w 2707574"/>
              <a:gd name="connsiteY21" fmla="*/ 1484416 h 3123211"/>
              <a:gd name="connsiteX22" fmla="*/ 653143 w 2707574"/>
              <a:gd name="connsiteY22" fmla="*/ 0 h 3123211"/>
              <a:gd name="connsiteX23" fmla="*/ 296883 w 2707574"/>
              <a:gd name="connsiteY23" fmla="*/ 83128 h 3123211"/>
              <a:gd name="connsiteX24" fmla="*/ 0 w 2707574"/>
              <a:gd name="connsiteY24" fmla="*/ 190006 h 3123211"/>
              <a:gd name="connsiteX25" fmla="*/ 0 w 2707574"/>
              <a:gd name="connsiteY25" fmla="*/ 273133 h 3123211"/>
              <a:gd name="connsiteX26" fmla="*/ 0 w 2707574"/>
              <a:gd name="connsiteY26" fmla="*/ 273133 h 3123211"/>
              <a:gd name="connsiteX0" fmla="*/ 59376 w 2707574"/>
              <a:gd name="connsiteY0" fmla="*/ 273133 h 3123211"/>
              <a:gd name="connsiteX1" fmla="*/ 1840675 w 2707574"/>
              <a:gd name="connsiteY1" fmla="*/ 1496291 h 3123211"/>
              <a:gd name="connsiteX2" fmla="*/ 1781298 w 2707574"/>
              <a:gd name="connsiteY2" fmla="*/ 1745673 h 3123211"/>
              <a:gd name="connsiteX3" fmla="*/ 1781298 w 2707574"/>
              <a:gd name="connsiteY3" fmla="*/ 1888177 h 3123211"/>
              <a:gd name="connsiteX4" fmla="*/ 1947553 w 2707574"/>
              <a:gd name="connsiteY4" fmla="*/ 2149434 h 3123211"/>
              <a:gd name="connsiteX5" fmla="*/ 2090057 w 2707574"/>
              <a:gd name="connsiteY5" fmla="*/ 2268187 h 3123211"/>
              <a:gd name="connsiteX6" fmla="*/ 2066306 w 2707574"/>
              <a:gd name="connsiteY6" fmla="*/ 2850078 h 3123211"/>
              <a:gd name="connsiteX7" fmla="*/ 2137558 w 2707574"/>
              <a:gd name="connsiteY7" fmla="*/ 3016333 h 3123211"/>
              <a:gd name="connsiteX8" fmla="*/ 2220685 w 2707574"/>
              <a:gd name="connsiteY8" fmla="*/ 3087585 h 3123211"/>
              <a:gd name="connsiteX9" fmla="*/ 2375065 w 2707574"/>
              <a:gd name="connsiteY9" fmla="*/ 3123211 h 3123211"/>
              <a:gd name="connsiteX10" fmla="*/ 2588821 w 2707574"/>
              <a:gd name="connsiteY10" fmla="*/ 3063834 h 3123211"/>
              <a:gd name="connsiteX11" fmla="*/ 2707574 w 2707574"/>
              <a:gd name="connsiteY11" fmla="*/ 3051959 h 3123211"/>
              <a:gd name="connsiteX12" fmla="*/ 2220685 w 2707574"/>
              <a:gd name="connsiteY12" fmla="*/ 3075709 h 3123211"/>
              <a:gd name="connsiteX13" fmla="*/ 2196935 w 2707574"/>
              <a:gd name="connsiteY13" fmla="*/ 2790702 h 3123211"/>
              <a:gd name="connsiteX14" fmla="*/ 2208810 w 2707574"/>
              <a:gd name="connsiteY14" fmla="*/ 2624447 h 3123211"/>
              <a:gd name="connsiteX15" fmla="*/ 2208810 w 2707574"/>
              <a:gd name="connsiteY15" fmla="*/ 2470068 h 3123211"/>
              <a:gd name="connsiteX16" fmla="*/ 2185060 w 2707574"/>
              <a:gd name="connsiteY16" fmla="*/ 2327564 h 3123211"/>
              <a:gd name="connsiteX17" fmla="*/ 2161309 w 2707574"/>
              <a:gd name="connsiteY17" fmla="*/ 2208811 h 3123211"/>
              <a:gd name="connsiteX18" fmla="*/ 2125683 w 2707574"/>
              <a:gd name="connsiteY18" fmla="*/ 2137559 h 3123211"/>
              <a:gd name="connsiteX19" fmla="*/ 2030680 w 2707574"/>
              <a:gd name="connsiteY19" fmla="*/ 1816925 h 3123211"/>
              <a:gd name="connsiteX20" fmla="*/ 2078182 w 2707574"/>
              <a:gd name="connsiteY20" fmla="*/ 1484416 h 3123211"/>
              <a:gd name="connsiteX21" fmla="*/ 653143 w 2707574"/>
              <a:gd name="connsiteY21" fmla="*/ 0 h 3123211"/>
              <a:gd name="connsiteX22" fmla="*/ 296883 w 2707574"/>
              <a:gd name="connsiteY22" fmla="*/ 83128 h 3123211"/>
              <a:gd name="connsiteX23" fmla="*/ 0 w 2707574"/>
              <a:gd name="connsiteY23" fmla="*/ 190006 h 3123211"/>
              <a:gd name="connsiteX24" fmla="*/ 0 w 2707574"/>
              <a:gd name="connsiteY24" fmla="*/ 273133 h 3123211"/>
              <a:gd name="connsiteX25" fmla="*/ 0 w 2707574"/>
              <a:gd name="connsiteY25" fmla="*/ 273133 h 3123211"/>
              <a:gd name="connsiteX0" fmla="*/ 59376 w 2707574"/>
              <a:gd name="connsiteY0" fmla="*/ 190005 h 3040083"/>
              <a:gd name="connsiteX1" fmla="*/ 1840675 w 2707574"/>
              <a:gd name="connsiteY1" fmla="*/ 1413163 h 3040083"/>
              <a:gd name="connsiteX2" fmla="*/ 1781298 w 2707574"/>
              <a:gd name="connsiteY2" fmla="*/ 1662545 h 3040083"/>
              <a:gd name="connsiteX3" fmla="*/ 1781298 w 2707574"/>
              <a:gd name="connsiteY3" fmla="*/ 1805049 h 3040083"/>
              <a:gd name="connsiteX4" fmla="*/ 1947553 w 2707574"/>
              <a:gd name="connsiteY4" fmla="*/ 2066306 h 3040083"/>
              <a:gd name="connsiteX5" fmla="*/ 2090057 w 2707574"/>
              <a:gd name="connsiteY5" fmla="*/ 2185059 h 3040083"/>
              <a:gd name="connsiteX6" fmla="*/ 2066306 w 2707574"/>
              <a:gd name="connsiteY6" fmla="*/ 2766950 h 3040083"/>
              <a:gd name="connsiteX7" fmla="*/ 2137558 w 2707574"/>
              <a:gd name="connsiteY7" fmla="*/ 2933205 h 3040083"/>
              <a:gd name="connsiteX8" fmla="*/ 2220685 w 2707574"/>
              <a:gd name="connsiteY8" fmla="*/ 3004457 h 3040083"/>
              <a:gd name="connsiteX9" fmla="*/ 2375065 w 2707574"/>
              <a:gd name="connsiteY9" fmla="*/ 3040083 h 3040083"/>
              <a:gd name="connsiteX10" fmla="*/ 2588821 w 2707574"/>
              <a:gd name="connsiteY10" fmla="*/ 2980706 h 3040083"/>
              <a:gd name="connsiteX11" fmla="*/ 2707574 w 2707574"/>
              <a:gd name="connsiteY11" fmla="*/ 2968831 h 3040083"/>
              <a:gd name="connsiteX12" fmla="*/ 2220685 w 2707574"/>
              <a:gd name="connsiteY12" fmla="*/ 2992581 h 3040083"/>
              <a:gd name="connsiteX13" fmla="*/ 2196935 w 2707574"/>
              <a:gd name="connsiteY13" fmla="*/ 2707574 h 3040083"/>
              <a:gd name="connsiteX14" fmla="*/ 2208810 w 2707574"/>
              <a:gd name="connsiteY14" fmla="*/ 2541319 h 3040083"/>
              <a:gd name="connsiteX15" fmla="*/ 2208810 w 2707574"/>
              <a:gd name="connsiteY15" fmla="*/ 2386940 h 3040083"/>
              <a:gd name="connsiteX16" fmla="*/ 2185060 w 2707574"/>
              <a:gd name="connsiteY16" fmla="*/ 2244436 h 3040083"/>
              <a:gd name="connsiteX17" fmla="*/ 2161309 w 2707574"/>
              <a:gd name="connsiteY17" fmla="*/ 2125683 h 3040083"/>
              <a:gd name="connsiteX18" fmla="*/ 2125683 w 2707574"/>
              <a:gd name="connsiteY18" fmla="*/ 2054431 h 3040083"/>
              <a:gd name="connsiteX19" fmla="*/ 2030680 w 2707574"/>
              <a:gd name="connsiteY19" fmla="*/ 1733797 h 3040083"/>
              <a:gd name="connsiteX20" fmla="*/ 2078182 w 2707574"/>
              <a:gd name="connsiteY20" fmla="*/ 1401288 h 3040083"/>
              <a:gd name="connsiteX21" fmla="*/ 296883 w 2707574"/>
              <a:gd name="connsiteY21" fmla="*/ 0 h 3040083"/>
              <a:gd name="connsiteX22" fmla="*/ 0 w 2707574"/>
              <a:gd name="connsiteY22" fmla="*/ 106878 h 3040083"/>
              <a:gd name="connsiteX23" fmla="*/ 0 w 2707574"/>
              <a:gd name="connsiteY23" fmla="*/ 190005 h 3040083"/>
              <a:gd name="connsiteX24" fmla="*/ 0 w 2707574"/>
              <a:gd name="connsiteY24" fmla="*/ 190005 h 3040083"/>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23" fmla="*/ 0 w 2707574"/>
              <a:gd name="connsiteY23"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0" fmla="*/ 0 w 2648198"/>
              <a:gd name="connsiteY0" fmla="*/ 0 h 2850078"/>
              <a:gd name="connsiteX1" fmla="*/ 1781299 w 2648198"/>
              <a:gd name="connsiteY1" fmla="*/ 1223158 h 2850078"/>
              <a:gd name="connsiteX2" fmla="*/ 1721922 w 2648198"/>
              <a:gd name="connsiteY2" fmla="*/ 1472540 h 2850078"/>
              <a:gd name="connsiteX3" fmla="*/ 1721922 w 2648198"/>
              <a:gd name="connsiteY3" fmla="*/ 1615044 h 2850078"/>
              <a:gd name="connsiteX4" fmla="*/ 1888177 w 2648198"/>
              <a:gd name="connsiteY4" fmla="*/ 1876301 h 2850078"/>
              <a:gd name="connsiteX5" fmla="*/ 2030681 w 2648198"/>
              <a:gd name="connsiteY5" fmla="*/ 1995054 h 2850078"/>
              <a:gd name="connsiteX6" fmla="*/ 2006930 w 2648198"/>
              <a:gd name="connsiteY6" fmla="*/ 2576945 h 2850078"/>
              <a:gd name="connsiteX7" fmla="*/ 2078182 w 2648198"/>
              <a:gd name="connsiteY7" fmla="*/ 2743200 h 2850078"/>
              <a:gd name="connsiteX8" fmla="*/ 2161309 w 2648198"/>
              <a:gd name="connsiteY8" fmla="*/ 2814452 h 2850078"/>
              <a:gd name="connsiteX9" fmla="*/ 2315689 w 2648198"/>
              <a:gd name="connsiteY9" fmla="*/ 2850078 h 2850078"/>
              <a:gd name="connsiteX10" fmla="*/ 2529445 w 2648198"/>
              <a:gd name="connsiteY10" fmla="*/ 2790701 h 2850078"/>
              <a:gd name="connsiteX11" fmla="*/ 2648198 w 2648198"/>
              <a:gd name="connsiteY11" fmla="*/ 2778826 h 2850078"/>
              <a:gd name="connsiteX12" fmla="*/ 2161309 w 2648198"/>
              <a:gd name="connsiteY12" fmla="*/ 2802576 h 2850078"/>
              <a:gd name="connsiteX13" fmla="*/ 2137559 w 2648198"/>
              <a:gd name="connsiteY13" fmla="*/ 2517569 h 2850078"/>
              <a:gd name="connsiteX14" fmla="*/ 2149434 w 2648198"/>
              <a:gd name="connsiteY14" fmla="*/ 2351314 h 2850078"/>
              <a:gd name="connsiteX15" fmla="*/ 2149434 w 2648198"/>
              <a:gd name="connsiteY15" fmla="*/ 2196935 h 2850078"/>
              <a:gd name="connsiteX16" fmla="*/ 2125684 w 2648198"/>
              <a:gd name="connsiteY16" fmla="*/ 2054431 h 2850078"/>
              <a:gd name="connsiteX17" fmla="*/ 2101933 w 2648198"/>
              <a:gd name="connsiteY17" fmla="*/ 1935678 h 2850078"/>
              <a:gd name="connsiteX18" fmla="*/ 2066307 w 2648198"/>
              <a:gd name="connsiteY18" fmla="*/ 1864426 h 2850078"/>
              <a:gd name="connsiteX19" fmla="*/ 1971304 w 2648198"/>
              <a:gd name="connsiteY19" fmla="*/ 1543792 h 2850078"/>
              <a:gd name="connsiteX20" fmla="*/ 2018806 w 2648198"/>
              <a:gd name="connsiteY20" fmla="*/ 1211283 h 2850078"/>
              <a:gd name="connsiteX0" fmla="*/ 59377 w 926276"/>
              <a:gd name="connsiteY0" fmla="*/ 11875 h 1638795"/>
              <a:gd name="connsiteX1" fmla="*/ 0 w 926276"/>
              <a:gd name="connsiteY1" fmla="*/ 261257 h 1638795"/>
              <a:gd name="connsiteX2" fmla="*/ 0 w 926276"/>
              <a:gd name="connsiteY2" fmla="*/ 403761 h 1638795"/>
              <a:gd name="connsiteX3" fmla="*/ 166255 w 926276"/>
              <a:gd name="connsiteY3" fmla="*/ 665018 h 1638795"/>
              <a:gd name="connsiteX4" fmla="*/ 308759 w 926276"/>
              <a:gd name="connsiteY4" fmla="*/ 783771 h 1638795"/>
              <a:gd name="connsiteX5" fmla="*/ 285008 w 926276"/>
              <a:gd name="connsiteY5" fmla="*/ 1365662 h 1638795"/>
              <a:gd name="connsiteX6" fmla="*/ 356260 w 926276"/>
              <a:gd name="connsiteY6" fmla="*/ 1531917 h 1638795"/>
              <a:gd name="connsiteX7" fmla="*/ 439387 w 926276"/>
              <a:gd name="connsiteY7" fmla="*/ 1603169 h 1638795"/>
              <a:gd name="connsiteX8" fmla="*/ 593767 w 926276"/>
              <a:gd name="connsiteY8" fmla="*/ 1638795 h 1638795"/>
              <a:gd name="connsiteX9" fmla="*/ 807523 w 926276"/>
              <a:gd name="connsiteY9" fmla="*/ 1579418 h 1638795"/>
              <a:gd name="connsiteX10" fmla="*/ 926276 w 926276"/>
              <a:gd name="connsiteY10" fmla="*/ 1567543 h 1638795"/>
              <a:gd name="connsiteX11" fmla="*/ 439387 w 926276"/>
              <a:gd name="connsiteY11" fmla="*/ 1591293 h 1638795"/>
              <a:gd name="connsiteX12" fmla="*/ 415637 w 926276"/>
              <a:gd name="connsiteY12" fmla="*/ 1306286 h 1638795"/>
              <a:gd name="connsiteX13" fmla="*/ 427512 w 926276"/>
              <a:gd name="connsiteY13" fmla="*/ 1140031 h 1638795"/>
              <a:gd name="connsiteX14" fmla="*/ 427512 w 926276"/>
              <a:gd name="connsiteY14" fmla="*/ 985652 h 1638795"/>
              <a:gd name="connsiteX15" fmla="*/ 403762 w 926276"/>
              <a:gd name="connsiteY15" fmla="*/ 843148 h 1638795"/>
              <a:gd name="connsiteX16" fmla="*/ 380011 w 926276"/>
              <a:gd name="connsiteY16" fmla="*/ 724395 h 1638795"/>
              <a:gd name="connsiteX17" fmla="*/ 344385 w 926276"/>
              <a:gd name="connsiteY17" fmla="*/ 653143 h 1638795"/>
              <a:gd name="connsiteX18" fmla="*/ 249382 w 926276"/>
              <a:gd name="connsiteY18" fmla="*/ 332509 h 1638795"/>
              <a:gd name="connsiteX19" fmla="*/ 296884 w 926276"/>
              <a:gd name="connsiteY19" fmla="*/ 0 h 16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6276" h="1638795">
                <a:moveTo>
                  <a:pt x="59377" y="11875"/>
                </a:moveTo>
                <a:lnTo>
                  <a:pt x="0" y="261257"/>
                </a:lnTo>
                <a:lnTo>
                  <a:pt x="0" y="403761"/>
                </a:lnTo>
                <a:lnTo>
                  <a:pt x="166255" y="665018"/>
                </a:lnTo>
                <a:lnTo>
                  <a:pt x="308759" y="783771"/>
                </a:lnTo>
                <a:lnTo>
                  <a:pt x="285008" y="1365662"/>
                </a:lnTo>
                <a:lnTo>
                  <a:pt x="356260" y="1531917"/>
                </a:lnTo>
                <a:lnTo>
                  <a:pt x="439387" y="1603169"/>
                </a:lnTo>
                <a:lnTo>
                  <a:pt x="593767" y="1638795"/>
                </a:lnTo>
                <a:lnTo>
                  <a:pt x="807523" y="1579418"/>
                </a:lnTo>
                <a:lnTo>
                  <a:pt x="926276" y="1567543"/>
                </a:lnTo>
                <a:lnTo>
                  <a:pt x="439387" y="1591293"/>
                </a:lnTo>
                <a:lnTo>
                  <a:pt x="415637" y="1306286"/>
                </a:lnTo>
                <a:cubicBezTo>
                  <a:pt x="429087" y="1171777"/>
                  <a:pt x="427512" y="1227314"/>
                  <a:pt x="427512" y="1140031"/>
                </a:cubicBezTo>
                <a:lnTo>
                  <a:pt x="427512" y="985652"/>
                </a:lnTo>
                <a:lnTo>
                  <a:pt x="403762" y="843148"/>
                </a:lnTo>
                <a:cubicBezTo>
                  <a:pt x="379152" y="732406"/>
                  <a:pt x="380011" y="772765"/>
                  <a:pt x="380011" y="724395"/>
                </a:cubicBezTo>
                <a:lnTo>
                  <a:pt x="344385" y="653143"/>
                </a:lnTo>
                <a:lnTo>
                  <a:pt x="249382" y="332509"/>
                </a:lnTo>
                <a:lnTo>
                  <a:pt x="296884" y="0"/>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flipH="1">
            <a:off x="36576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2672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9812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3" name="Group 31"/>
          <p:cNvGrpSpPr/>
          <p:nvPr/>
        </p:nvGrpSpPr>
        <p:grpSpPr>
          <a:xfrm>
            <a:off x="3518185" y="4151987"/>
            <a:ext cx="4482815" cy="623788"/>
            <a:chOff x="1917985" y="2856587"/>
            <a:chExt cx="4482815" cy="623788"/>
          </a:xfrm>
        </p:grpSpPr>
        <p:sp>
          <p:nvSpPr>
            <p:cNvPr id="33" name="Oval 32"/>
            <p:cNvSpPr/>
            <p:nvPr/>
          </p:nvSpPr>
          <p:spPr>
            <a:xfrm rot="180151">
              <a:off x="1917985" y="2856587"/>
              <a:ext cx="1433877" cy="53340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572000" y="2895600"/>
              <a:ext cx="18288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divergent</a:t>
              </a:r>
            </a:p>
          </p:txBody>
        </p:sp>
        <p:cxnSp>
          <p:nvCxnSpPr>
            <p:cNvPr id="35" name="Straight Connector 34"/>
            <p:cNvCxnSpPr>
              <a:stCxn id="34" idx="1"/>
              <a:endCxn id="33" idx="6"/>
            </p:cNvCxnSpPr>
            <p:nvPr/>
          </p:nvCxnSpPr>
          <p:spPr>
            <a:xfrm flipH="1" flipV="1">
              <a:off x="3350878" y="3160840"/>
              <a:ext cx="1221122" cy="271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51"/>
          <p:cNvGrpSpPr/>
          <p:nvPr/>
        </p:nvGrpSpPr>
        <p:grpSpPr>
          <a:xfrm>
            <a:off x="1957860" y="3487159"/>
            <a:ext cx="4976340" cy="2081246"/>
            <a:chOff x="2275645" y="2305146"/>
            <a:chExt cx="4976340" cy="2081246"/>
          </a:xfrm>
        </p:grpSpPr>
        <p:sp>
          <p:nvSpPr>
            <p:cNvPr id="55" name="Oval 54"/>
            <p:cNvSpPr/>
            <p:nvPr/>
          </p:nvSpPr>
          <p:spPr>
            <a:xfrm rot="3982625">
              <a:off x="1920050" y="2660741"/>
              <a:ext cx="2081246" cy="137005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5118385" y="3770987"/>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57" name="Straight Connector 56"/>
            <p:cNvCxnSpPr>
              <a:cxnSpLocks/>
              <a:stCxn id="56" idx="1"/>
              <a:endCxn id="55" idx="7"/>
            </p:cNvCxnSpPr>
            <p:nvPr/>
          </p:nvCxnSpPr>
          <p:spPr>
            <a:xfrm flipH="1" flipV="1">
              <a:off x="3699329" y="3825838"/>
              <a:ext cx="1419056" cy="2375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Arrow Connector 95"/>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5" name="Group 97"/>
          <p:cNvGrpSpPr/>
          <p:nvPr/>
        </p:nvGrpSpPr>
        <p:grpSpPr>
          <a:xfrm>
            <a:off x="1288312" y="2436934"/>
            <a:ext cx="6179288" cy="1061344"/>
            <a:chOff x="2215697" y="3769521"/>
            <a:chExt cx="6179288" cy="1061344"/>
          </a:xfrm>
        </p:grpSpPr>
        <p:sp>
          <p:nvSpPr>
            <p:cNvPr id="99" name="Oval 98"/>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101" name="Straight Connector 100"/>
            <p:cNvCxnSpPr>
              <a:stCxn id="100" idx="1"/>
              <a:endCxn id="99"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a:grpSpLocks noChangeAspect="1"/>
          </p:cNvGrpSpPr>
          <p:nvPr/>
        </p:nvGrpSpPr>
        <p:grpSpPr>
          <a:xfrm>
            <a:off x="5334000" y="685800"/>
            <a:ext cx="3529028" cy="3435085"/>
            <a:chOff x="4572000" y="2704393"/>
            <a:chExt cx="4267200" cy="4153607"/>
          </a:xfrm>
        </p:grpSpPr>
        <p:pic>
          <p:nvPicPr>
            <p:cNvPr id="36" name="Picture 2" descr="C:\Users\Claire &amp; Don\Pictures\Earth\GT_Africa_Atlantic.jpg"/>
            <p:cNvPicPr>
              <a:picLocks noChangeAspect="1" noChangeArrowheads="1"/>
            </p:cNvPicPr>
            <p:nvPr/>
          </p:nvPicPr>
          <p:blipFill>
            <a:blip r:embed="rId4" cstate="print"/>
            <a:srcRect/>
            <a:stretch>
              <a:fillRect/>
            </a:stretch>
          </p:blipFill>
          <p:spPr bwMode="auto">
            <a:xfrm>
              <a:off x="4572000" y="2704393"/>
              <a:ext cx="4267200" cy="4153607"/>
            </a:xfrm>
            <a:prstGeom prst="rect">
              <a:avLst/>
            </a:prstGeom>
            <a:noFill/>
          </p:spPr>
        </p:pic>
        <p:sp>
          <p:nvSpPr>
            <p:cNvPr id="37" name="Freeform 36"/>
            <p:cNvSpPr>
              <a:spLocks noChangeAspect="1"/>
            </p:cNvSpPr>
            <p:nvPr/>
          </p:nvSpPr>
          <p:spPr>
            <a:xfrm>
              <a:off x="5181600" y="2743200"/>
              <a:ext cx="3429000" cy="3646714"/>
            </a:xfrm>
            <a:custGeom>
              <a:avLst/>
              <a:gdLst>
                <a:gd name="connsiteX0" fmla="*/ 2364828 w 5675587"/>
                <a:gd name="connsiteY0" fmla="*/ 0 h 6211613"/>
                <a:gd name="connsiteX1" fmla="*/ 2002221 w 5675587"/>
                <a:gd name="connsiteY1" fmla="*/ 299544 h 6211613"/>
                <a:gd name="connsiteX2" fmla="*/ 1481959 w 5675587"/>
                <a:gd name="connsiteY2" fmla="*/ 441434 h 6211613"/>
                <a:gd name="connsiteX3" fmla="*/ 1229711 w 5675587"/>
                <a:gd name="connsiteY3" fmla="*/ 614855 h 6211613"/>
                <a:gd name="connsiteX4" fmla="*/ 1213945 w 5675587"/>
                <a:gd name="connsiteY4" fmla="*/ 756744 h 6211613"/>
                <a:gd name="connsiteX5" fmla="*/ 1119352 w 5675587"/>
                <a:gd name="connsiteY5" fmla="*/ 1119351 h 6211613"/>
                <a:gd name="connsiteX6" fmla="*/ 930166 w 5675587"/>
                <a:gd name="connsiteY6" fmla="*/ 1277006 h 6211613"/>
                <a:gd name="connsiteX7" fmla="*/ 362607 w 5675587"/>
                <a:gd name="connsiteY7" fmla="*/ 1734206 h 6211613"/>
                <a:gd name="connsiteX8" fmla="*/ 0 w 5675587"/>
                <a:gd name="connsiteY8" fmla="*/ 2207172 h 6211613"/>
                <a:gd name="connsiteX9" fmla="*/ 15766 w 5675587"/>
                <a:gd name="connsiteY9" fmla="*/ 2695903 h 6211613"/>
                <a:gd name="connsiteX10" fmla="*/ 252249 w 5675587"/>
                <a:gd name="connsiteY10" fmla="*/ 3074275 h 6211613"/>
                <a:gd name="connsiteX11" fmla="*/ 930166 w 5675587"/>
                <a:gd name="connsiteY11" fmla="*/ 3263462 h 6211613"/>
                <a:gd name="connsiteX12" fmla="*/ 1434662 w 5675587"/>
                <a:gd name="connsiteY12" fmla="*/ 3515710 h 6211613"/>
                <a:gd name="connsiteX13" fmla="*/ 1608083 w 5675587"/>
                <a:gd name="connsiteY13" fmla="*/ 3909848 h 6211613"/>
                <a:gd name="connsiteX14" fmla="*/ 1560787 w 5675587"/>
                <a:gd name="connsiteY14" fmla="*/ 4808482 h 6211613"/>
                <a:gd name="connsiteX15" fmla="*/ 1497724 w 5675587"/>
                <a:gd name="connsiteY15" fmla="*/ 5155324 h 6211613"/>
                <a:gd name="connsiteX16" fmla="*/ 1545021 w 5675587"/>
                <a:gd name="connsiteY16" fmla="*/ 5612524 h 6211613"/>
                <a:gd name="connsiteX17" fmla="*/ 1939159 w 5675587"/>
                <a:gd name="connsiteY17" fmla="*/ 5801710 h 6211613"/>
                <a:gd name="connsiteX18" fmla="*/ 2601311 w 5675587"/>
                <a:gd name="connsiteY18" fmla="*/ 6069724 h 6211613"/>
                <a:gd name="connsiteX19" fmla="*/ 2885090 w 5675587"/>
                <a:gd name="connsiteY19" fmla="*/ 6211613 h 6211613"/>
                <a:gd name="connsiteX20" fmla="*/ 3704897 w 5675587"/>
                <a:gd name="connsiteY20" fmla="*/ 5896303 h 6211613"/>
                <a:gd name="connsiteX21" fmla="*/ 4540469 w 5675587"/>
                <a:gd name="connsiteY21" fmla="*/ 5407572 h 6211613"/>
                <a:gd name="connsiteX22" fmla="*/ 5186856 w 5675587"/>
                <a:gd name="connsiteY22" fmla="*/ 4966137 h 6211613"/>
                <a:gd name="connsiteX23" fmla="*/ 5391807 w 5675587"/>
                <a:gd name="connsiteY23" fmla="*/ 4382813 h 6211613"/>
                <a:gd name="connsiteX24" fmla="*/ 5675587 w 5675587"/>
                <a:gd name="connsiteY24" fmla="*/ 2979682 h 621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75587" h="6211613">
                  <a:moveTo>
                    <a:pt x="2364828" y="0"/>
                  </a:moveTo>
                  <a:lnTo>
                    <a:pt x="2002221" y="299544"/>
                  </a:lnTo>
                  <a:lnTo>
                    <a:pt x="1481959" y="441434"/>
                  </a:lnTo>
                  <a:lnTo>
                    <a:pt x="1229711" y="614855"/>
                  </a:lnTo>
                  <a:lnTo>
                    <a:pt x="1213945" y="756744"/>
                  </a:lnTo>
                  <a:lnTo>
                    <a:pt x="1119352" y="1119351"/>
                  </a:lnTo>
                  <a:lnTo>
                    <a:pt x="930166" y="1277006"/>
                  </a:lnTo>
                  <a:lnTo>
                    <a:pt x="362607" y="1734206"/>
                  </a:lnTo>
                  <a:lnTo>
                    <a:pt x="0" y="2207172"/>
                  </a:lnTo>
                  <a:lnTo>
                    <a:pt x="15766" y="2695903"/>
                  </a:lnTo>
                  <a:lnTo>
                    <a:pt x="252249" y="3074275"/>
                  </a:lnTo>
                  <a:lnTo>
                    <a:pt x="930166" y="3263462"/>
                  </a:lnTo>
                  <a:lnTo>
                    <a:pt x="1434662" y="3515710"/>
                  </a:lnTo>
                  <a:lnTo>
                    <a:pt x="1608083" y="3909848"/>
                  </a:lnTo>
                  <a:lnTo>
                    <a:pt x="1560787" y="4808482"/>
                  </a:lnTo>
                  <a:lnTo>
                    <a:pt x="1497724" y="5155324"/>
                  </a:lnTo>
                  <a:lnTo>
                    <a:pt x="1545021" y="5612524"/>
                  </a:lnTo>
                  <a:lnTo>
                    <a:pt x="1939159" y="5801710"/>
                  </a:lnTo>
                  <a:lnTo>
                    <a:pt x="2601311" y="6069724"/>
                  </a:lnTo>
                  <a:lnTo>
                    <a:pt x="2885090" y="6211613"/>
                  </a:lnTo>
                  <a:lnTo>
                    <a:pt x="3704897" y="5896303"/>
                  </a:lnTo>
                  <a:lnTo>
                    <a:pt x="4540469" y="5407572"/>
                  </a:lnTo>
                  <a:lnTo>
                    <a:pt x="5186856" y="4966137"/>
                  </a:lnTo>
                  <a:lnTo>
                    <a:pt x="5391807" y="4382813"/>
                  </a:lnTo>
                  <a:lnTo>
                    <a:pt x="5675587" y="2979682"/>
                  </a:lnTo>
                </a:path>
              </a:pathLst>
            </a:custGeom>
            <a:ln w="76200">
              <a:solidFill>
                <a:schemeClr val="tx1"/>
              </a:solidFill>
              <a:prstDash val="sysDot"/>
            </a:ln>
            <a:effectLst>
              <a:outerShdw dist="254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a:extLst>
              <a:ext uri="{FF2B5EF4-FFF2-40B4-BE49-F238E27FC236}">
                <a16:creationId xmlns:a16="http://schemas.microsoft.com/office/drawing/2014/main" id="{C070B6FD-3084-D285-6024-68E0D3007015}"/>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22" name="TextBox 21">
            <a:extLst>
              <a:ext uri="{FF2B5EF4-FFF2-40B4-BE49-F238E27FC236}">
                <a16:creationId xmlns:a16="http://schemas.microsoft.com/office/drawing/2014/main" id="{F7F1B119-163E-640D-1786-72B353C7FA6B}"/>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cxnSp>
        <p:nvCxnSpPr>
          <p:cNvPr id="10" name="Straight Arrow Connector 9">
            <a:extLst>
              <a:ext uri="{FF2B5EF4-FFF2-40B4-BE49-F238E27FC236}">
                <a16:creationId xmlns:a16="http://schemas.microsoft.com/office/drawing/2014/main" id="{1B0325AA-16D6-D0ED-6536-2D90BC38F2A7}"/>
              </a:ext>
            </a:extLst>
          </p:cNvPr>
          <p:cNvCxnSpPr/>
          <p:nvPr/>
        </p:nvCxnSpPr>
        <p:spPr>
          <a:xfrm flipH="1">
            <a:off x="26670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7"/>
                                        </p:tgtEl>
                                      </p:cBhvr>
                                    </p:animEffect>
                                    <p:set>
                                      <p:cBhvr>
                                        <p:cTn id="10" dur="1" fill="hold">
                                          <p:stCondLst>
                                            <p:cond delay="999"/>
                                          </p:stCondLst>
                                        </p:cTn>
                                        <p:tgtEl>
                                          <p:spTgt spid="9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6"/>
                                        </p:tgtEl>
                                      </p:cBhvr>
                                    </p:animEffect>
                                    <p:set>
                                      <p:cBhvr>
                                        <p:cTn id="13" dur="1" fill="hold">
                                          <p:stCondLst>
                                            <p:cond delay="999"/>
                                          </p:stCondLst>
                                        </p:cTn>
                                        <p:tgtEl>
                                          <p:spTgt spid="9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66"/>
                                        </p:tgtEl>
                                      </p:cBhvr>
                                    </p:animEffect>
                                    <p:set>
                                      <p:cBhvr>
                                        <p:cTn id="16" dur="1" fill="hold">
                                          <p:stCondLst>
                                            <p:cond delay="999"/>
                                          </p:stCondLst>
                                        </p:cTn>
                                        <p:tgtEl>
                                          <p:spTgt spid="6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3"/>
                                        </p:tgtEl>
                                      </p:cBhvr>
                                    </p:animEffect>
                                    <p:set>
                                      <p:cBhvr>
                                        <p:cTn id="22" dur="1" fill="hold">
                                          <p:stCondLst>
                                            <p:cond delay="999"/>
                                          </p:stCondLst>
                                        </p:cTn>
                                        <p:tgtEl>
                                          <p:spTgt spid="2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6F520-3005-38DB-FBAF-3E907174D02B}"/>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804FBCE-D3DF-BA88-1773-1567619FCDD9}"/>
              </a:ext>
            </a:extLst>
          </p:cNvPr>
          <p:cNvGrpSpPr/>
          <p:nvPr/>
        </p:nvGrpSpPr>
        <p:grpSpPr>
          <a:xfrm>
            <a:off x="0" y="1545336"/>
            <a:ext cx="9144000" cy="5340096"/>
            <a:chOff x="0" y="1545336"/>
            <a:chExt cx="9144000" cy="5340096"/>
          </a:xfrm>
        </p:grpSpPr>
        <p:pic>
          <p:nvPicPr>
            <p:cNvPr id="8" name="Picture 7" descr="A map of the world&#10;&#10;Description automatically generated">
              <a:extLst>
                <a:ext uri="{FF2B5EF4-FFF2-40B4-BE49-F238E27FC236}">
                  <a16:creationId xmlns:a16="http://schemas.microsoft.com/office/drawing/2014/main" id="{E4DBD343-A638-F9CE-39C6-E2488AF19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9" name="Rectangle 8">
              <a:extLst>
                <a:ext uri="{FF2B5EF4-FFF2-40B4-BE49-F238E27FC236}">
                  <a16:creationId xmlns:a16="http://schemas.microsoft.com/office/drawing/2014/main" id="{C03DA7A6-607A-DC26-027C-FEE7AA7CEC33}"/>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p:cNvCxnSpPr/>
          <p:nvPr/>
        </p:nvCxnSpPr>
        <p:spPr>
          <a:xfrm flipH="1">
            <a:off x="36576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2672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3" name="Group 31"/>
          <p:cNvGrpSpPr/>
          <p:nvPr/>
        </p:nvGrpSpPr>
        <p:grpSpPr>
          <a:xfrm>
            <a:off x="3518185" y="4151987"/>
            <a:ext cx="4482815" cy="623788"/>
            <a:chOff x="1917985" y="2856587"/>
            <a:chExt cx="4482815" cy="623788"/>
          </a:xfrm>
        </p:grpSpPr>
        <p:sp>
          <p:nvSpPr>
            <p:cNvPr id="33" name="Oval 32"/>
            <p:cNvSpPr/>
            <p:nvPr/>
          </p:nvSpPr>
          <p:spPr>
            <a:xfrm rot="180151">
              <a:off x="1917985" y="2856587"/>
              <a:ext cx="1433877" cy="53340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572000" y="2895600"/>
              <a:ext cx="18288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divergent</a:t>
              </a:r>
            </a:p>
          </p:txBody>
        </p:sp>
        <p:cxnSp>
          <p:nvCxnSpPr>
            <p:cNvPr id="35" name="Straight Connector 34"/>
            <p:cNvCxnSpPr>
              <a:stCxn id="34" idx="1"/>
              <a:endCxn id="33" idx="6"/>
            </p:cNvCxnSpPr>
            <p:nvPr/>
          </p:nvCxnSpPr>
          <p:spPr>
            <a:xfrm flipH="1" flipV="1">
              <a:off x="3350878" y="3160840"/>
              <a:ext cx="1221122" cy="271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31"/>
          <p:cNvGrpSpPr>
            <a:grpSpLocks noChangeAspect="1"/>
          </p:cNvGrpSpPr>
          <p:nvPr/>
        </p:nvGrpSpPr>
        <p:grpSpPr>
          <a:xfrm>
            <a:off x="5334000" y="685800"/>
            <a:ext cx="3529028" cy="3435085"/>
            <a:chOff x="4572000" y="2704393"/>
            <a:chExt cx="4267200" cy="4153607"/>
          </a:xfrm>
        </p:grpSpPr>
        <p:pic>
          <p:nvPicPr>
            <p:cNvPr id="36" name="Picture 2" descr="C:\Users\Claire &amp; Don\Pictures\Earth\GT_Africa_Atlantic.jpg"/>
            <p:cNvPicPr>
              <a:picLocks noChangeAspect="1" noChangeArrowheads="1"/>
            </p:cNvPicPr>
            <p:nvPr/>
          </p:nvPicPr>
          <p:blipFill>
            <a:blip r:embed="rId4" cstate="print"/>
            <a:srcRect/>
            <a:stretch>
              <a:fillRect/>
            </a:stretch>
          </p:blipFill>
          <p:spPr bwMode="auto">
            <a:xfrm>
              <a:off x="4572000" y="2704393"/>
              <a:ext cx="4267200" cy="4153607"/>
            </a:xfrm>
            <a:prstGeom prst="rect">
              <a:avLst/>
            </a:prstGeom>
            <a:noFill/>
          </p:spPr>
        </p:pic>
        <p:sp>
          <p:nvSpPr>
            <p:cNvPr id="37" name="Freeform 36"/>
            <p:cNvSpPr>
              <a:spLocks noChangeAspect="1"/>
            </p:cNvSpPr>
            <p:nvPr/>
          </p:nvSpPr>
          <p:spPr>
            <a:xfrm>
              <a:off x="5181600" y="2743200"/>
              <a:ext cx="3429000" cy="3646714"/>
            </a:xfrm>
            <a:custGeom>
              <a:avLst/>
              <a:gdLst>
                <a:gd name="connsiteX0" fmla="*/ 2364828 w 5675587"/>
                <a:gd name="connsiteY0" fmla="*/ 0 h 6211613"/>
                <a:gd name="connsiteX1" fmla="*/ 2002221 w 5675587"/>
                <a:gd name="connsiteY1" fmla="*/ 299544 h 6211613"/>
                <a:gd name="connsiteX2" fmla="*/ 1481959 w 5675587"/>
                <a:gd name="connsiteY2" fmla="*/ 441434 h 6211613"/>
                <a:gd name="connsiteX3" fmla="*/ 1229711 w 5675587"/>
                <a:gd name="connsiteY3" fmla="*/ 614855 h 6211613"/>
                <a:gd name="connsiteX4" fmla="*/ 1213945 w 5675587"/>
                <a:gd name="connsiteY4" fmla="*/ 756744 h 6211613"/>
                <a:gd name="connsiteX5" fmla="*/ 1119352 w 5675587"/>
                <a:gd name="connsiteY5" fmla="*/ 1119351 h 6211613"/>
                <a:gd name="connsiteX6" fmla="*/ 930166 w 5675587"/>
                <a:gd name="connsiteY6" fmla="*/ 1277006 h 6211613"/>
                <a:gd name="connsiteX7" fmla="*/ 362607 w 5675587"/>
                <a:gd name="connsiteY7" fmla="*/ 1734206 h 6211613"/>
                <a:gd name="connsiteX8" fmla="*/ 0 w 5675587"/>
                <a:gd name="connsiteY8" fmla="*/ 2207172 h 6211613"/>
                <a:gd name="connsiteX9" fmla="*/ 15766 w 5675587"/>
                <a:gd name="connsiteY9" fmla="*/ 2695903 h 6211613"/>
                <a:gd name="connsiteX10" fmla="*/ 252249 w 5675587"/>
                <a:gd name="connsiteY10" fmla="*/ 3074275 h 6211613"/>
                <a:gd name="connsiteX11" fmla="*/ 930166 w 5675587"/>
                <a:gd name="connsiteY11" fmla="*/ 3263462 h 6211613"/>
                <a:gd name="connsiteX12" fmla="*/ 1434662 w 5675587"/>
                <a:gd name="connsiteY12" fmla="*/ 3515710 h 6211613"/>
                <a:gd name="connsiteX13" fmla="*/ 1608083 w 5675587"/>
                <a:gd name="connsiteY13" fmla="*/ 3909848 h 6211613"/>
                <a:gd name="connsiteX14" fmla="*/ 1560787 w 5675587"/>
                <a:gd name="connsiteY14" fmla="*/ 4808482 h 6211613"/>
                <a:gd name="connsiteX15" fmla="*/ 1497724 w 5675587"/>
                <a:gd name="connsiteY15" fmla="*/ 5155324 h 6211613"/>
                <a:gd name="connsiteX16" fmla="*/ 1545021 w 5675587"/>
                <a:gd name="connsiteY16" fmla="*/ 5612524 h 6211613"/>
                <a:gd name="connsiteX17" fmla="*/ 1939159 w 5675587"/>
                <a:gd name="connsiteY17" fmla="*/ 5801710 h 6211613"/>
                <a:gd name="connsiteX18" fmla="*/ 2601311 w 5675587"/>
                <a:gd name="connsiteY18" fmla="*/ 6069724 h 6211613"/>
                <a:gd name="connsiteX19" fmla="*/ 2885090 w 5675587"/>
                <a:gd name="connsiteY19" fmla="*/ 6211613 h 6211613"/>
                <a:gd name="connsiteX20" fmla="*/ 3704897 w 5675587"/>
                <a:gd name="connsiteY20" fmla="*/ 5896303 h 6211613"/>
                <a:gd name="connsiteX21" fmla="*/ 4540469 w 5675587"/>
                <a:gd name="connsiteY21" fmla="*/ 5407572 h 6211613"/>
                <a:gd name="connsiteX22" fmla="*/ 5186856 w 5675587"/>
                <a:gd name="connsiteY22" fmla="*/ 4966137 h 6211613"/>
                <a:gd name="connsiteX23" fmla="*/ 5391807 w 5675587"/>
                <a:gd name="connsiteY23" fmla="*/ 4382813 h 6211613"/>
                <a:gd name="connsiteX24" fmla="*/ 5675587 w 5675587"/>
                <a:gd name="connsiteY24" fmla="*/ 2979682 h 621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75587" h="6211613">
                  <a:moveTo>
                    <a:pt x="2364828" y="0"/>
                  </a:moveTo>
                  <a:lnTo>
                    <a:pt x="2002221" y="299544"/>
                  </a:lnTo>
                  <a:lnTo>
                    <a:pt x="1481959" y="441434"/>
                  </a:lnTo>
                  <a:lnTo>
                    <a:pt x="1229711" y="614855"/>
                  </a:lnTo>
                  <a:lnTo>
                    <a:pt x="1213945" y="756744"/>
                  </a:lnTo>
                  <a:lnTo>
                    <a:pt x="1119352" y="1119351"/>
                  </a:lnTo>
                  <a:lnTo>
                    <a:pt x="930166" y="1277006"/>
                  </a:lnTo>
                  <a:lnTo>
                    <a:pt x="362607" y="1734206"/>
                  </a:lnTo>
                  <a:lnTo>
                    <a:pt x="0" y="2207172"/>
                  </a:lnTo>
                  <a:lnTo>
                    <a:pt x="15766" y="2695903"/>
                  </a:lnTo>
                  <a:lnTo>
                    <a:pt x="252249" y="3074275"/>
                  </a:lnTo>
                  <a:lnTo>
                    <a:pt x="930166" y="3263462"/>
                  </a:lnTo>
                  <a:lnTo>
                    <a:pt x="1434662" y="3515710"/>
                  </a:lnTo>
                  <a:lnTo>
                    <a:pt x="1608083" y="3909848"/>
                  </a:lnTo>
                  <a:lnTo>
                    <a:pt x="1560787" y="4808482"/>
                  </a:lnTo>
                  <a:lnTo>
                    <a:pt x="1497724" y="5155324"/>
                  </a:lnTo>
                  <a:lnTo>
                    <a:pt x="1545021" y="5612524"/>
                  </a:lnTo>
                  <a:lnTo>
                    <a:pt x="1939159" y="5801710"/>
                  </a:lnTo>
                  <a:lnTo>
                    <a:pt x="2601311" y="6069724"/>
                  </a:lnTo>
                  <a:lnTo>
                    <a:pt x="2885090" y="6211613"/>
                  </a:lnTo>
                  <a:lnTo>
                    <a:pt x="3704897" y="5896303"/>
                  </a:lnTo>
                  <a:lnTo>
                    <a:pt x="4540469" y="5407572"/>
                  </a:lnTo>
                  <a:lnTo>
                    <a:pt x="5186856" y="4966137"/>
                  </a:lnTo>
                  <a:lnTo>
                    <a:pt x="5391807" y="4382813"/>
                  </a:lnTo>
                  <a:lnTo>
                    <a:pt x="5675587" y="2979682"/>
                  </a:lnTo>
                </a:path>
              </a:pathLst>
            </a:custGeom>
            <a:ln w="76200">
              <a:solidFill>
                <a:schemeClr val="tx1"/>
              </a:solidFill>
              <a:prstDash val="sysDot"/>
            </a:ln>
            <a:effectLst>
              <a:outerShdw dist="254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TextBox 37"/>
          <p:cNvSpPr txBox="1"/>
          <p:nvPr/>
        </p:nvSpPr>
        <p:spPr>
          <a:xfrm>
            <a:off x="0" y="1447800"/>
            <a:ext cx="4572000" cy="1384995"/>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plates push apart</a:t>
            </a:r>
          </a:p>
          <a:p>
            <a:pPr>
              <a:buFontTx/>
              <a:buChar char="-"/>
            </a:pPr>
            <a:r>
              <a:rPr lang="en-US" sz="2800" b="1" dirty="0">
                <a:latin typeface="Arial" pitchFamily="34" charset="0"/>
                <a:cs typeface="Arial" pitchFamily="34" charset="0"/>
              </a:rPr>
              <a:t> new crust is created</a:t>
            </a:r>
          </a:p>
          <a:p>
            <a:pPr>
              <a:buFontTx/>
              <a:buChar char="-"/>
            </a:pPr>
            <a:r>
              <a:rPr lang="en-US" sz="2800" b="1" dirty="0">
                <a:latin typeface="Arial" pitchFamily="34" charset="0"/>
                <a:cs typeface="Arial" pitchFamily="34" charset="0"/>
              </a:rPr>
              <a:t> oceans are born or grow</a:t>
            </a:r>
          </a:p>
        </p:txBody>
      </p:sp>
      <p:cxnSp>
        <p:nvCxnSpPr>
          <p:cNvPr id="39" name="Straight Arrow Connector 38"/>
          <p:cNvCxnSpPr/>
          <p:nvPr/>
        </p:nvCxnSpPr>
        <p:spPr>
          <a:xfrm flipH="1">
            <a:off x="6019800" y="2590800"/>
            <a:ext cx="533400" cy="1524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705600" y="2438400"/>
            <a:ext cx="533400" cy="1524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289772">
            <a:off x="-84722" y="3915681"/>
            <a:ext cx="6031021" cy="707886"/>
          </a:xfrm>
          <a:prstGeom prst="rect">
            <a:avLst/>
          </a:prstGeom>
          <a:solidFill>
            <a:schemeClr val="bg1"/>
          </a:solidFill>
        </p:spPr>
        <p:txBody>
          <a:bodyPr wrap="square" rtlCol="0">
            <a:spAutoFit/>
          </a:bodyPr>
          <a:lstStyle/>
          <a:p>
            <a:r>
              <a:rPr lang="en-US" sz="4000" b="1" i="1" dirty="0">
                <a:solidFill>
                  <a:srgbClr val="00B050"/>
                </a:solidFill>
                <a:effectLst>
                  <a:outerShdw dist="50800" dir="7200000" algn="ctr" rotWithShape="0">
                    <a:schemeClr val="tx1"/>
                  </a:outerShdw>
                </a:effectLst>
              </a:rPr>
              <a:t>creating new oceanic crust!</a:t>
            </a:r>
          </a:p>
        </p:txBody>
      </p:sp>
      <p:sp>
        <p:nvSpPr>
          <p:cNvPr id="4" name="TextBox 3">
            <a:extLst>
              <a:ext uri="{FF2B5EF4-FFF2-40B4-BE49-F238E27FC236}">
                <a16:creationId xmlns:a16="http://schemas.microsoft.com/office/drawing/2014/main" id="{44C96A8C-DD38-08F6-EA42-56CC95F16CFD}"/>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5" name="TextBox 4">
            <a:extLst>
              <a:ext uri="{FF2B5EF4-FFF2-40B4-BE49-F238E27FC236}">
                <a16:creationId xmlns:a16="http://schemas.microsoft.com/office/drawing/2014/main" id="{A61E4DCD-8267-6F5C-B64C-1D8B61B5398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bg/>
                                          </p:spTgt>
                                        </p:tgtEl>
                                        <p:attrNameLst>
                                          <p:attrName>style.visibility</p:attrName>
                                        </p:attrNameLst>
                                      </p:cBhvr>
                                      <p:to>
                                        <p:strVal val="visible"/>
                                      </p:to>
                                    </p:set>
                                    <p:animEffect transition="in" filter="fade">
                                      <p:cBhvr>
                                        <p:cTn id="7" dur="1000"/>
                                        <p:tgtEl>
                                          <p:spTgt spid="38">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wipe(left)">
                                      <p:cBhvr>
                                        <p:cTn id="10" dur="1000"/>
                                        <p:tgtEl>
                                          <p:spTgt spid="38">
                                            <p:txEl>
                                              <p:pRg st="0" end="0"/>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right)">
                                      <p:cBhvr>
                                        <p:cTn id="13" dur="1000"/>
                                        <p:tgtEl>
                                          <p:spTgt spid="39"/>
                                        </p:tgtEl>
                                      </p:cBhvr>
                                    </p:animEffect>
                                  </p:childTnLst>
                                </p:cTn>
                              </p:par>
                              <p:par>
                                <p:cTn id="14" presetID="22" presetClass="entr" presetSubtype="8"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10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animEffect transition="in" filter="wipe(left)">
                                      <p:cBhvr>
                                        <p:cTn id="21" dur="1000"/>
                                        <p:tgtEl>
                                          <p:spTgt spid="3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8">
                                            <p:txEl>
                                              <p:pRg st="2" end="2"/>
                                            </p:txEl>
                                          </p:spTgt>
                                        </p:tgtEl>
                                        <p:attrNameLst>
                                          <p:attrName>style.visibility</p:attrName>
                                        </p:attrNameLst>
                                      </p:cBhvr>
                                      <p:to>
                                        <p:strVal val="visible"/>
                                      </p:to>
                                    </p:set>
                                    <p:animEffect transition="in" filter="wipe(left)">
                                      <p:cBhvr>
                                        <p:cTn id="26" dur="1000"/>
                                        <p:tgtEl>
                                          <p:spTgt spid="3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Effect transition="in" filter="fade">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allAtOnce"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B4491-741F-847C-D38E-E6AE96143BCE}"/>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0C08206-9EF7-4949-6166-2A4E621DFF27}"/>
              </a:ext>
            </a:extLst>
          </p:cNvPr>
          <p:cNvGrpSpPr/>
          <p:nvPr/>
        </p:nvGrpSpPr>
        <p:grpSpPr>
          <a:xfrm>
            <a:off x="0" y="1545336"/>
            <a:ext cx="9144000" cy="5340096"/>
            <a:chOff x="0" y="1545336"/>
            <a:chExt cx="9144000" cy="5340096"/>
          </a:xfrm>
        </p:grpSpPr>
        <p:pic>
          <p:nvPicPr>
            <p:cNvPr id="10" name="Picture 9" descr="A map of the world&#10;&#10;Description automatically generated">
              <a:extLst>
                <a:ext uri="{FF2B5EF4-FFF2-40B4-BE49-F238E27FC236}">
                  <a16:creationId xmlns:a16="http://schemas.microsoft.com/office/drawing/2014/main" id="{A89849AA-E0F9-8865-782D-3DE1BE1F8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11" name="Rectangle 10">
              <a:extLst>
                <a:ext uri="{FF2B5EF4-FFF2-40B4-BE49-F238E27FC236}">
                  <a16:creationId xmlns:a16="http://schemas.microsoft.com/office/drawing/2014/main" id="{0BAC636C-2D5A-F9E5-F277-0FB9E77DB5D1}"/>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21" name="Group 20"/>
          <p:cNvGrpSpPr/>
          <p:nvPr/>
        </p:nvGrpSpPr>
        <p:grpSpPr>
          <a:xfrm>
            <a:off x="3518185" y="4151987"/>
            <a:ext cx="4482815" cy="623788"/>
            <a:chOff x="3518185" y="4151987"/>
            <a:chExt cx="4482815" cy="623788"/>
          </a:xfrm>
        </p:grpSpPr>
        <p:cxnSp>
          <p:nvCxnSpPr>
            <p:cNvPr id="48" name="Straight Arrow Connector 47"/>
            <p:cNvCxnSpPr/>
            <p:nvPr/>
          </p:nvCxnSpPr>
          <p:spPr>
            <a:xfrm flipH="1">
              <a:off x="36576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2672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2" name="Group 31"/>
            <p:cNvGrpSpPr/>
            <p:nvPr/>
          </p:nvGrpSpPr>
          <p:grpSpPr>
            <a:xfrm>
              <a:off x="3518185" y="4151987"/>
              <a:ext cx="4482815" cy="623788"/>
              <a:chOff x="1917985" y="2856587"/>
              <a:chExt cx="4482815" cy="623788"/>
            </a:xfrm>
          </p:grpSpPr>
          <p:sp>
            <p:nvSpPr>
              <p:cNvPr id="33" name="Oval 32"/>
              <p:cNvSpPr/>
              <p:nvPr/>
            </p:nvSpPr>
            <p:spPr>
              <a:xfrm rot="180151">
                <a:off x="1917985" y="2856587"/>
                <a:ext cx="1433877" cy="53340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572000" y="2895600"/>
                <a:ext cx="18288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divergent</a:t>
                </a:r>
              </a:p>
            </p:txBody>
          </p:sp>
          <p:cxnSp>
            <p:nvCxnSpPr>
              <p:cNvPr id="35" name="Straight Connector 34"/>
              <p:cNvCxnSpPr>
                <a:stCxn id="34" idx="1"/>
                <a:endCxn id="33" idx="6"/>
              </p:cNvCxnSpPr>
              <p:nvPr/>
            </p:nvCxnSpPr>
            <p:spPr>
              <a:xfrm flipH="1" flipV="1">
                <a:off x="3350878" y="3160840"/>
                <a:ext cx="1221122" cy="271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 name="Group 31"/>
          <p:cNvGrpSpPr>
            <a:grpSpLocks noChangeAspect="1"/>
          </p:cNvGrpSpPr>
          <p:nvPr/>
        </p:nvGrpSpPr>
        <p:grpSpPr>
          <a:xfrm>
            <a:off x="5334000" y="685800"/>
            <a:ext cx="3529028" cy="3435085"/>
            <a:chOff x="4572000" y="2704393"/>
            <a:chExt cx="4267200" cy="4153607"/>
          </a:xfrm>
        </p:grpSpPr>
        <p:pic>
          <p:nvPicPr>
            <p:cNvPr id="36" name="Picture 2" descr="C:\Users\Claire &amp; Don\Pictures\Earth\GT_Africa_Atlantic.jpg"/>
            <p:cNvPicPr>
              <a:picLocks noChangeAspect="1" noChangeArrowheads="1"/>
            </p:cNvPicPr>
            <p:nvPr/>
          </p:nvPicPr>
          <p:blipFill>
            <a:blip r:embed="rId4" cstate="print"/>
            <a:srcRect/>
            <a:stretch>
              <a:fillRect/>
            </a:stretch>
          </p:blipFill>
          <p:spPr bwMode="auto">
            <a:xfrm>
              <a:off x="4572000" y="2704393"/>
              <a:ext cx="4267200" cy="4153607"/>
            </a:xfrm>
            <a:prstGeom prst="rect">
              <a:avLst/>
            </a:prstGeom>
            <a:noFill/>
          </p:spPr>
        </p:pic>
        <p:sp>
          <p:nvSpPr>
            <p:cNvPr id="37" name="Freeform 36"/>
            <p:cNvSpPr>
              <a:spLocks noChangeAspect="1"/>
            </p:cNvSpPr>
            <p:nvPr/>
          </p:nvSpPr>
          <p:spPr>
            <a:xfrm>
              <a:off x="5181600" y="2743200"/>
              <a:ext cx="3429000" cy="3646714"/>
            </a:xfrm>
            <a:custGeom>
              <a:avLst/>
              <a:gdLst>
                <a:gd name="connsiteX0" fmla="*/ 2364828 w 5675587"/>
                <a:gd name="connsiteY0" fmla="*/ 0 h 6211613"/>
                <a:gd name="connsiteX1" fmla="*/ 2002221 w 5675587"/>
                <a:gd name="connsiteY1" fmla="*/ 299544 h 6211613"/>
                <a:gd name="connsiteX2" fmla="*/ 1481959 w 5675587"/>
                <a:gd name="connsiteY2" fmla="*/ 441434 h 6211613"/>
                <a:gd name="connsiteX3" fmla="*/ 1229711 w 5675587"/>
                <a:gd name="connsiteY3" fmla="*/ 614855 h 6211613"/>
                <a:gd name="connsiteX4" fmla="*/ 1213945 w 5675587"/>
                <a:gd name="connsiteY4" fmla="*/ 756744 h 6211613"/>
                <a:gd name="connsiteX5" fmla="*/ 1119352 w 5675587"/>
                <a:gd name="connsiteY5" fmla="*/ 1119351 h 6211613"/>
                <a:gd name="connsiteX6" fmla="*/ 930166 w 5675587"/>
                <a:gd name="connsiteY6" fmla="*/ 1277006 h 6211613"/>
                <a:gd name="connsiteX7" fmla="*/ 362607 w 5675587"/>
                <a:gd name="connsiteY7" fmla="*/ 1734206 h 6211613"/>
                <a:gd name="connsiteX8" fmla="*/ 0 w 5675587"/>
                <a:gd name="connsiteY8" fmla="*/ 2207172 h 6211613"/>
                <a:gd name="connsiteX9" fmla="*/ 15766 w 5675587"/>
                <a:gd name="connsiteY9" fmla="*/ 2695903 h 6211613"/>
                <a:gd name="connsiteX10" fmla="*/ 252249 w 5675587"/>
                <a:gd name="connsiteY10" fmla="*/ 3074275 h 6211613"/>
                <a:gd name="connsiteX11" fmla="*/ 930166 w 5675587"/>
                <a:gd name="connsiteY11" fmla="*/ 3263462 h 6211613"/>
                <a:gd name="connsiteX12" fmla="*/ 1434662 w 5675587"/>
                <a:gd name="connsiteY12" fmla="*/ 3515710 h 6211613"/>
                <a:gd name="connsiteX13" fmla="*/ 1608083 w 5675587"/>
                <a:gd name="connsiteY13" fmla="*/ 3909848 h 6211613"/>
                <a:gd name="connsiteX14" fmla="*/ 1560787 w 5675587"/>
                <a:gd name="connsiteY14" fmla="*/ 4808482 h 6211613"/>
                <a:gd name="connsiteX15" fmla="*/ 1497724 w 5675587"/>
                <a:gd name="connsiteY15" fmla="*/ 5155324 h 6211613"/>
                <a:gd name="connsiteX16" fmla="*/ 1545021 w 5675587"/>
                <a:gd name="connsiteY16" fmla="*/ 5612524 h 6211613"/>
                <a:gd name="connsiteX17" fmla="*/ 1939159 w 5675587"/>
                <a:gd name="connsiteY17" fmla="*/ 5801710 h 6211613"/>
                <a:gd name="connsiteX18" fmla="*/ 2601311 w 5675587"/>
                <a:gd name="connsiteY18" fmla="*/ 6069724 h 6211613"/>
                <a:gd name="connsiteX19" fmla="*/ 2885090 w 5675587"/>
                <a:gd name="connsiteY19" fmla="*/ 6211613 h 6211613"/>
                <a:gd name="connsiteX20" fmla="*/ 3704897 w 5675587"/>
                <a:gd name="connsiteY20" fmla="*/ 5896303 h 6211613"/>
                <a:gd name="connsiteX21" fmla="*/ 4540469 w 5675587"/>
                <a:gd name="connsiteY21" fmla="*/ 5407572 h 6211613"/>
                <a:gd name="connsiteX22" fmla="*/ 5186856 w 5675587"/>
                <a:gd name="connsiteY22" fmla="*/ 4966137 h 6211613"/>
                <a:gd name="connsiteX23" fmla="*/ 5391807 w 5675587"/>
                <a:gd name="connsiteY23" fmla="*/ 4382813 h 6211613"/>
                <a:gd name="connsiteX24" fmla="*/ 5675587 w 5675587"/>
                <a:gd name="connsiteY24" fmla="*/ 2979682 h 621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75587" h="6211613">
                  <a:moveTo>
                    <a:pt x="2364828" y="0"/>
                  </a:moveTo>
                  <a:lnTo>
                    <a:pt x="2002221" y="299544"/>
                  </a:lnTo>
                  <a:lnTo>
                    <a:pt x="1481959" y="441434"/>
                  </a:lnTo>
                  <a:lnTo>
                    <a:pt x="1229711" y="614855"/>
                  </a:lnTo>
                  <a:lnTo>
                    <a:pt x="1213945" y="756744"/>
                  </a:lnTo>
                  <a:lnTo>
                    <a:pt x="1119352" y="1119351"/>
                  </a:lnTo>
                  <a:lnTo>
                    <a:pt x="930166" y="1277006"/>
                  </a:lnTo>
                  <a:lnTo>
                    <a:pt x="362607" y="1734206"/>
                  </a:lnTo>
                  <a:lnTo>
                    <a:pt x="0" y="2207172"/>
                  </a:lnTo>
                  <a:lnTo>
                    <a:pt x="15766" y="2695903"/>
                  </a:lnTo>
                  <a:lnTo>
                    <a:pt x="252249" y="3074275"/>
                  </a:lnTo>
                  <a:lnTo>
                    <a:pt x="930166" y="3263462"/>
                  </a:lnTo>
                  <a:lnTo>
                    <a:pt x="1434662" y="3515710"/>
                  </a:lnTo>
                  <a:lnTo>
                    <a:pt x="1608083" y="3909848"/>
                  </a:lnTo>
                  <a:lnTo>
                    <a:pt x="1560787" y="4808482"/>
                  </a:lnTo>
                  <a:lnTo>
                    <a:pt x="1497724" y="5155324"/>
                  </a:lnTo>
                  <a:lnTo>
                    <a:pt x="1545021" y="5612524"/>
                  </a:lnTo>
                  <a:lnTo>
                    <a:pt x="1939159" y="5801710"/>
                  </a:lnTo>
                  <a:lnTo>
                    <a:pt x="2601311" y="6069724"/>
                  </a:lnTo>
                  <a:lnTo>
                    <a:pt x="2885090" y="6211613"/>
                  </a:lnTo>
                  <a:lnTo>
                    <a:pt x="3704897" y="5896303"/>
                  </a:lnTo>
                  <a:lnTo>
                    <a:pt x="4540469" y="5407572"/>
                  </a:lnTo>
                  <a:lnTo>
                    <a:pt x="5186856" y="4966137"/>
                  </a:lnTo>
                  <a:lnTo>
                    <a:pt x="5391807" y="4382813"/>
                  </a:lnTo>
                  <a:lnTo>
                    <a:pt x="5675587" y="2979682"/>
                  </a:lnTo>
                </a:path>
              </a:pathLst>
            </a:custGeom>
            <a:ln w="76200">
              <a:solidFill>
                <a:schemeClr val="tx1"/>
              </a:solidFill>
              <a:prstDash val="sysDot"/>
            </a:ln>
            <a:effectLst>
              <a:outerShdw dist="254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TextBox 37"/>
          <p:cNvSpPr txBox="1"/>
          <p:nvPr/>
        </p:nvSpPr>
        <p:spPr>
          <a:xfrm>
            <a:off x="0" y="1447800"/>
            <a:ext cx="4572000" cy="1384995"/>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plates push apart</a:t>
            </a:r>
          </a:p>
          <a:p>
            <a:pPr>
              <a:buFontTx/>
              <a:buChar char="-"/>
            </a:pPr>
            <a:r>
              <a:rPr lang="en-US" sz="2800" b="1" dirty="0">
                <a:latin typeface="Arial" pitchFamily="34" charset="0"/>
                <a:cs typeface="Arial" pitchFamily="34" charset="0"/>
              </a:rPr>
              <a:t> new crust is created</a:t>
            </a:r>
          </a:p>
          <a:p>
            <a:pPr>
              <a:buFontTx/>
              <a:buChar char="-"/>
            </a:pPr>
            <a:r>
              <a:rPr lang="en-US" sz="2800" b="1" dirty="0">
                <a:latin typeface="Arial" pitchFamily="34" charset="0"/>
                <a:cs typeface="Arial" pitchFamily="34" charset="0"/>
              </a:rPr>
              <a:t> oceans are born or grow</a:t>
            </a:r>
          </a:p>
        </p:txBody>
      </p:sp>
      <p:grpSp>
        <p:nvGrpSpPr>
          <p:cNvPr id="24" name="Group 23"/>
          <p:cNvGrpSpPr/>
          <p:nvPr/>
        </p:nvGrpSpPr>
        <p:grpSpPr>
          <a:xfrm>
            <a:off x="1288312" y="2436934"/>
            <a:ext cx="6179288" cy="1061344"/>
            <a:chOff x="1288312" y="2436934"/>
            <a:chExt cx="6179288" cy="1061344"/>
          </a:xfrm>
        </p:grpSpPr>
        <p:grpSp>
          <p:nvGrpSpPr>
            <p:cNvPr id="17" name="Group 97"/>
            <p:cNvGrpSpPr/>
            <p:nvPr/>
          </p:nvGrpSpPr>
          <p:grpSpPr>
            <a:xfrm>
              <a:off x="1288312" y="2436934"/>
              <a:ext cx="6179288" cy="1061344"/>
              <a:chOff x="2215697" y="3769521"/>
              <a:chExt cx="6179288" cy="1061344"/>
            </a:xfrm>
          </p:grpSpPr>
          <p:sp>
            <p:nvSpPr>
              <p:cNvPr id="18" name="Oval 17"/>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20" name="Straight Connector 19"/>
              <p:cNvCxnSpPr>
                <a:stCxn id="19" idx="1"/>
                <a:endCxn id="18"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rot="20289772">
            <a:off x="-88410" y="3896562"/>
            <a:ext cx="6133819" cy="707886"/>
          </a:xfrm>
          <a:prstGeom prst="rect">
            <a:avLst/>
          </a:prstGeom>
          <a:solidFill>
            <a:schemeClr val="bg1"/>
          </a:solidFill>
        </p:spPr>
        <p:txBody>
          <a:bodyPr wrap="square" rtlCol="0">
            <a:spAutoFit/>
          </a:bodyPr>
          <a:lstStyle/>
          <a:p>
            <a:r>
              <a:rPr lang="en-US" sz="4000" b="1" i="1" dirty="0">
                <a:solidFill>
                  <a:srgbClr val="00B050"/>
                </a:solidFill>
                <a:effectLst>
                  <a:outerShdw dist="50800" dir="7200000" algn="ctr" rotWithShape="0">
                    <a:schemeClr val="tx1"/>
                  </a:outerShdw>
                </a:effectLst>
              </a:rPr>
              <a:t>creating new oceanic crust!</a:t>
            </a:r>
          </a:p>
        </p:txBody>
      </p:sp>
      <p:sp>
        <p:nvSpPr>
          <p:cNvPr id="5" name="TextBox 4">
            <a:extLst>
              <a:ext uri="{FF2B5EF4-FFF2-40B4-BE49-F238E27FC236}">
                <a16:creationId xmlns:a16="http://schemas.microsoft.com/office/drawing/2014/main" id="{7B70D478-C962-9038-3883-F3BD54FC6594}"/>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6" name="TextBox 5">
            <a:extLst>
              <a:ext uri="{FF2B5EF4-FFF2-40B4-BE49-F238E27FC236}">
                <a16:creationId xmlns:a16="http://schemas.microsoft.com/office/drawing/2014/main" id="{54E3AE24-CB18-127B-EFFE-211AD185C626}"/>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5"/>
                                        </p:tgtEl>
                                      </p:cBhvr>
                                    </p:animEffect>
                                    <p:set>
                                      <p:cBhvr>
                                        <p:cTn id="13" dur="1" fill="hold">
                                          <p:stCondLst>
                                            <p:cond delay="9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21"/>
                                        </p:tgtEl>
                                      </p:cBhvr>
                                    </p:animEffect>
                                    <p:set>
                                      <p:cBhvr>
                                        <p:cTn id="18" dur="1" fill="hold">
                                          <p:stCondLst>
                                            <p:cond delay="999"/>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004887"/>
            <a:ext cx="9139237" cy="5853113"/>
            <a:chOff x="0" y="1004887"/>
            <a:chExt cx="9139237" cy="5853113"/>
          </a:xfrm>
        </p:grpSpPr>
        <p:grpSp>
          <p:nvGrpSpPr>
            <p:cNvPr id="18"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22"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19"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grpSp>
        <p:nvGrpSpPr>
          <p:cNvPr id="31" name="Group 30"/>
          <p:cNvGrpSpPr/>
          <p:nvPr/>
        </p:nvGrpSpPr>
        <p:grpSpPr>
          <a:xfrm>
            <a:off x="4067183" y="3886200"/>
            <a:ext cx="4863457" cy="2133600"/>
            <a:chOff x="4067183" y="3886200"/>
            <a:chExt cx="4863457" cy="2133600"/>
          </a:xfrm>
        </p:grpSpPr>
        <p:sp>
          <p:nvSpPr>
            <p:cNvPr id="30" name="Freeform 29"/>
            <p:cNvSpPr/>
            <p:nvPr/>
          </p:nvSpPr>
          <p:spPr>
            <a:xfrm flipH="1" flipV="1">
              <a:off x="7772400" y="3886200"/>
              <a:ext cx="1158240" cy="21336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rot="20911208">
              <a:off x="4067183" y="4001133"/>
              <a:ext cx="3821687" cy="707886"/>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a:ln>
                    <a:solidFill>
                      <a:schemeClr val="accent5">
                        <a:lumMod val="50000"/>
                      </a:schemeClr>
                    </a:solidFill>
                  </a:ln>
                  <a:solidFill>
                    <a:schemeClr val="accent5">
                      <a:lumMod val="50000"/>
                    </a:schemeClr>
                  </a:solidFill>
                  <a:effectLst>
                    <a:outerShdw dist="50800" dir="7200000" algn="ctr" rotWithShape="0">
                      <a:schemeClr val="tx1"/>
                    </a:outerShdw>
                  </a:effectLst>
                </a:rPr>
                <a:t>Geologic features</a:t>
              </a:r>
            </a:p>
          </p:txBody>
        </p:sp>
      </p:grpSp>
      <p:sp>
        <p:nvSpPr>
          <p:cNvPr id="28" name="Rounded Rectangle 27"/>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886200" y="838200"/>
            <a:ext cx="3429000" cy="930532"/>
            <a:chOff x="3505200" y="838200"/>
            <a:chExt cx="3429000" cy="930532"/>
          </a:xfrm>
        </p:grpSpPr>
        <p:sp>
          <p:nvSpPr>
            <p:cNvPr id="27" name="Oval 26"/>
            <p:cNvSpPr/>
            <p:nvPr/>
          </p:nvSpPr>
          <p:spPr>
            <a:xfrm>
              <a:off x="4572000" y="1523999"/>
              <a:ext cx="1219200" cy="244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effectLst>
                    <a:outerShdw dist="12700" dir="7200000" algn="ctr" rotWithShape="0">
                      <a:srgbClr val="0A0906"/>
                    </a:outerShdw>
                  </a:effectLst>
                </a:rPr>
                <a:t>2022</a:t>
              </a:r>
            </a:p>
          </p:txBody>
        </p:sp>
      </p:grpSp>
      <p:sp>
        <p:nvSpPr>
          <p:cNvPr id="42" name="Rounded Rectangle 41"/>
          <p:cNvSpPr/>
          <p:nvPr/>
        </p:nvSpPr>
        <p:spPr>
          <a:xfrm>
            <a:off x="990600" y="76200"/>
            <a:ext cx="7315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050603" y="330441"/>
            <a:ext cx="5799049" cy="3029836"/>
            <a:chOff x="3844385" y="2438401"/>
            <a:chExt cx="5799049" cy="3029836"/>
          </a:xfrm>
        </p:grpSpPr>
        <p:sp>
          <p:nvSpPr>
            <p:cNvPr id="45" name="Freeform 44"/>
            <p:cNvSpPr/>
            <p:nvPr/>
          </p:nvSpPr>
          <p:spPr>
            <a:xfrm flipH="1">
              <a:off x="8253774" y="2438401"/>
              <a:ext cx="1389660" cy="227359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rot="20911208">
              <a:off x="3844385" y="4760351"/>
              <a:ext cx="4524124" cy="707886"/>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a:ln>
                    <a:solidFill>
                      <a:schemeClr val="accent5">
                        <a:lumMod val="50000"/>
                      </a:schemeClr>
                    </a:solidFill>
                  </a:ln>
                  <a:solidFill>
                    <a:schemeClr val="accent5">
                      <a:lumMod val="50000"/>
                    </a:schemeClr>
                  </a:solidFill>
                  <a:effectLst>
                    <a:outerShdw dist="50800" dir="7200000" algn="ctr" rotWithShape="0">
                      <a:schemeClr val="tx1"/>
                    </a:outerShdw>
                  </a:effectLst>
                </a:rPr>
                <a:t>parks &amp; monuments </a:t>
              </a:r>
            </a:p>
          </p:txBody>
        </p:sp>
      </p:grpSp>
      <p:sp>
        <p:nvSpPr>
          <p:cNvPr id="2" name="TextBox 1">
            <a:extLst>
              <a:ext uri="{FF2B5EF4-FFF2-40B4-BE49-F238E27FC236}">
                <a16:creationId xmlns:a16="http://schemas.microsoft.com/office/drawing/2014/main" id="{7DAE1EAD-9D3A-CF4F-7068-1A10741C72EC}"/>
              </a:ext>
            </a:extLst>
          </p:cNvPr>
          <p:cNvSpPr txBox="1"/>
          <p:nvPr/>
        </p:nvSpPr>
        <p:spPr>
          <a:xfrm>
            <a:off x="2133600" y="2514600"/>
            <a:ext cx="5181600" cy="1938992"/>
          </a:xfrm>
          <a:prstGeom prst="rect">
            <a:avLst/>
          </a:prstGeom>
          <a:noFill/>
        </p:spPr>
        <p:txBody>
          <a:bodyPr wrap="square" rtlCol="0">
            <a:spAutoFit/>
          </a:bodyPr>
          <a:lstStyle/>
          <a:p>
            <a:r>
              <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3</a:t>
            </a:r>
          </a:p>
        </p:txBody>
      </p:sp>
      <p:sp>
        <p:nvSpPr>
          <p:cNvPr id="3" name="TextBox 2">
            <a:extLst>
              <a:ext uri="{FF2B5EF4-FFF2-40B4-BE49-F238E27FC236}">
                <a16:creationId xmlns:a16="http://schemas.microsoft.com/office/drawing/2014/main" id="{4AD16CBC-C88A-0A50-08D7-DD3C51C1A1EF}"/>
              </a:ext>
            </a:extLst>
          </p:cNvPr>
          <p:cNvSpPr txBox="1"/>
          <p:nvPr/>
        </p:nvSpPr>
        <p:spPr>
          <a:xfrm>
            <a:off x="7781450" y="4339098"/>
            <a:ext cx="898003" cy="1938992"/>
          </a:xfrm>
          <a:prstGeom prst="rect">
            <a:avLst/>
          </a:prstGeom>
          <a:noFill/>
        </p:spPr>
        <p:txBody>
          <a:bodyPr wrap="none" rtlCol="0">
            <a:spAutoFit/>
          </a:bodyPr>
          <a:lstStyle/>
          <a:p>
            <a:r>
              <a:rPr lang="en-US" sz="12000" dirty="0">
                <a:solidFill>
                  <a:srgbClr val="FF0000"/>
                </a:solidFill>
                <a:effectLst>
                  <a:outerShdw dist="50800" dir="7800000" algn="ctr" rotWithShape="0">
                    <a:srgbClr val="0A0906"/>
                  </a:outerShdw>
                </a:effectLst>
              </a:rPr>
              <a:t>?</a:t>
            </a:r>
          </a:p>
        </p:txBody>
      </p:sp>
      <p:sp>
        <p:nvSpPr>
          <p:cNvPr id="4" name="TextBox 3">
            <a:extLst>
              <a:ext uri="{FF2B5EF4-FFF2-40B4-BE49-F238E27FC236}">
                <a16:creationId xmlns:a16="http://schemas.microsoft.com/office/drawing/2014/main" id="{20A0BC29-7F04-B185-1E84-F5BA0B30B595}"/>
              </a:ext>
            </a:extLst>
          </p:cNvPr>
          <p:cNvSpPr txBox="1"/>
          <p:nvPr/>
        </p:nvSpPr>
        <p:spPr>
          <a:xfrm>
            <a:off x="7664358" y="560070"/>
            <a:ext cx="898003" cy="1938992"/>
          </a:xfrm>
          <a:prstGeom prst="rect">
            <a:avLst/>
          </a:prstGeom>
          <a:noFill/>
        </p:spPr>
        <p:txBody>
          <a:bodyPr wrap="none" rtlCol="0">
            <a:spAutoFit/>
          </a:bodyPr>
          <a:lstStyle/>
          <a:p>
            <a:r>
              <a:rPr lang="en-US" sz="12000" dirty="0">
                <a:solidFill>
                  <a:srgbClr val="FF0000"/>
                </a:solidFill>
                <a:effectLst>
                  <a:outerShdw dist="50800" dir="7800000" algn="ctr" rotWithShape="0">
                    <a:srgbClr val="0A0906"/>
                  </a:outerShd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1000"/>
                                        <p:tgtEl>
                                          <p:spTgt spid="2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1000"/>
                                        <p:tgtEl>
                                          <p:spTgt spid="4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43"/>
                                        </p:tgtEl>
                                      </p:cBhvr>
                                    </p:animEffect>
                                    <p:set>
                                      <p:cBhvr>
                                        <p:cTn id="50" dur="1" fill="hold">
                                          <p:stCondLst>
                                            <p:cond delay="99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8"/>
                                        </p:tgtEl>
                                      </p:cBhvr>
                                    </p:animEffect>
                                    <p:set>
                                      <p:cBhvr>
                                        <p:cTn id="56" dur="1" fill="hold">
                                          <p:stCondLst>
                                            <p:cond delay="999"/>
                                          </p:stCondLst>
                                        </p:cTn>
                                        <p:tgtEl>
                                          <p:spTgt spid="28"/>
                                        </p:tgtEl>
                                        <p:attrNameLst>
                                          <p:attrName>style.visibility</p:attrName>
                                        </p:attrNameLst>
                                      </p:cBhvr>
                                      <p:to>
                                        <p:strVal val="hidden"/>
                                      </p:to>
                                    </p:set>
                                  </p:childTnLst>
                                </p:cTn>
                              </p:par>
                              <p:par>
                                <p:cTn id="57" presetID="53" presetClass="entr" presetSubtype="0" fill="hold" nodeType="withEffect">
                                  <p:stCondLst>
                                    <p:cond delay="500"/>
                                  </p:stCondLst>
                                  <p:childTnLst>
                                    <p:set>
                                      <p:cBhvr>
                                        <p:cTn id="58" dur="1" fill="hold">
                                          <p:stCondLst>
                                            <p:cond delay="0"/>
                                          </p:stCondLst>
                                        </p:cTn>
                                        <p:tgtEl>
                                          <p:spTgt spid="26"/>
                                        </p:tgtEl>
                                        <p:attrNameLst>
                                          <p:attrName>style.visibility</p:attrName>
                                        </p:attrNameLst>
                                      </p:cBhvr>
                                      <p:to>
                                        <p:strVal val="visible"/>
                                      </p:to>
                                    </p:set>
                                    <p:anim calcmode="lin" valueType="num">
                                      <p:cBhvr>
                                        <p:cTn id="59" dur="1000" fill="hold"/>
                                        <p:tgtEl>
                                          <p:spTgt spid="26"/>
                                        </p:tgtEl>
                                        <p:attrNameLst>
                                          <p:attrName>ppt_w</p:attrName>
                                        </p:attrNameLst>
                                      </p:cBhvr>
                                      <p:tavLst>
                                        <p:tav tm="0">
                                          <p:val>
                                            <p:fltVal val="0"/>
                                          </p:val>
                                        </p:tav>
                                        <p:tav tm="100000">
                                          <p:val>
                                            <p:strVal val="#ppt_w"/>
                                          </p:val>
                                        </p:tav>
                                      </p:tavLst>
                                    </p:anim>
                                    <p:anim calcmode="lin" valueType="num">
                                      <p:cBhvr>
                                        <p:cTn id="60" dur="1000" fill="hold"/>
                                        <p:tgtEl>
                                          <p:spTgt spid="26"/>
                                        </p:tgtEl>
                                        <p:attrNameLst>
                                          <p:attrName>ppt_h</p:attrName>
                                        </p:attrNameLst>
                                      </p:cBhvr>
                                      <p:tavLst>
                                        <p:tav tm="0">
                                          <p:val>
                                            <p:fltVal val="0"/>
                                          </p:val>
                                        </p:tav>
                                        <p:tav tm="100000">
                                          <p:val>
                                            <p:strVal val="#ppt_h"/>
                                          </p:val>
                                        </p:tav>
                                      </p:tavLst>
                                    </p:anim>
                                    <p:animEffect transition="in" filter="fade">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2" grpId="0" animBg="1"/>
      <p:bldP spid="42" grpId="1" animBg="1"/>
      <p:bldP spid="2" grpId="0"/>
      <p:bldP spid="3" grpId="0"/>
      <p:bldP spid="3" grpId="1"/>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329E4-981A-CEC0-D4CC-19B45296638B}"/>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A2A125E-3E94-BAE6-F657-F4E81F31A1D0}"/>
              </a:ext>
            </a:extLst>
          </p:cNvPr>
          <p:cNvGrpSpPr/>
          <p:nvPr/>
        </p:nvGrpSpPr>
        <p:grpSpPr>
          <a:xfrm>
            <a:off x="0" y="1545336"/>
            <a:ext cx="9144000" cy="5340096"/>
            <a:chOff x="0" y="1545336"/>
            <a:chExt cx="9144000" cy="5340096"/>
          </a:xfrm>
        </p:grpSpPr>
        <p:pic>
          <p:nvPicPr>
            <p:cNvPr id="8" name="Picture 7" descr="A map of the world&#10;&#10;Description automatically generated">
              <a:extLst>
                <a:ext uri="{FF2B5EF4-FFF2-40B4-BE49-F238E27FC236}">
                  <a16:creationId xmlns:a16="http://schemas.microsoft.com/office/drawing/2014/main" id="{FB440578-5978-4346-83FE-03338B5E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9" name="Rectangle 8">
              <a:extLst>
                <a:ext uri="{FF2B5EF4-FFF2-40B4-BE49-F238E27FC236}">
                  <a16:creationId xmlns:a16="http://schemas.microsoft.com/office/drawing/2014/main" id="{4DD767A0-2BB0-AF5F-3E32-4858D18714D3}"/>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pic>
        <p:nvPicPr>
          <p:cNvPr id="26" name="Picture 2" descr="http://www.platetectonics.com/book/images/Transformfaults.gif"/>
          <p:cNvPicPr>
            <a:picLocks noChangeAspect="1" noChangeArrowheads="1"/>
          </p:cNvPicPr>
          <p:nvPr/>
        </p:nvPicPr>
        <p:blipFill>
          <a:blip r:embed="rId4" cstate="print"/>
          <a:srcRect t="46887"/>
          <a:stretch>
            <a:fillRect/>
          </a:stretch>
        </p:blipFill>
        <p:spPr bwMode="auto">
          <a:xfrm>
            <a:off x="4588551" y="3583996"/>
            <a:ext cx="4555449" cy="3274004"/>
          </a:xfrm>
          <a:prstGeom prst="rect">
            <a:avLst/>
          </a:prstGeom>
          <a:noFill/>
          <a:ln w="25400">
            <a:solidFill>
              <a:schemeClr val="tx1"/>
            </a:solidFill>
          </a:ln>
        </p:spPr>
      </p:pic>
      <p:grpSp>
        <p:nvGrpSpPr>
          <p:cNvPr id="5" name="Group 23"/>
          <p:cNvGrpSpPr/>
          <p:nvPr/>
        </p:nvGrpSpPr>
        <p:grpSpPr>
          <a:xfrm>
            <a:off x="1288312" y="2436934"/>
            <a:ext cx="6179288" cy="1061344"/>
            <a:chOff x="1288312" y="2436934"/>
            <a:chExt cx="6179288" cy="1061344"/>
          </a:xfrm>
        </p:grpSpPr>
        <p:grpSp>
          <p:nvGrpSpPr>
            <p:cNvPr id="6" name="Group 97"/>
            <p:cNvGrpSpPr/>
            <p:nvPr/>
          </p:nvGrpSpPr>
          <p:grpSpPr>
            <a:xfrm>
              <a:off x="1288312" y="2436934"/>
              <a:ext cx="6179288" cy="1061344"/>
              <a:chOff x="2215697" y="3769521"/>
              <a:chExt cx="6179288" cy="1061344"/>
            </a:xfrm>
          </p:grpSpPr>
          <p:sp>
            <p:nvSpPr>
              <p:cNvPr id="18" name="Oval 17"/>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20" name="Straight Connector 19"/>
              <p:cNvCxnSpPr>
                <a:stCxn id="19" idx="1"/>
                <a:endCxn id="18"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0" y="1434405"/>
            <a:ext cx="4572000" cy="1384995"/>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plates slide horizontally</a:t>
            </a:r>
          </a:p>
          <a:p>
            <a:r>
              <a:rPr lang="en-US" sz="2800" b="1" dirty="0">
                <a:latin typeface="Arial" pitchFamily="34" charset="0"/>
                <a:cs typeface="Arial" pitchFamily="34" charset="0"/>
              </a:rPr>
              <a:t>   past each other</a:t>
            </a:r>
          </a:p>
          <a:p>
            <a:pPr>
              <a:buFontTx/>
              <a:buChar char="-"/>
            </a:pPr>
            <a:r>
              <a:rPr lang="en-US" sz="2800" b="1" dirty="0">
                <a:latin typeface="Arial" pitchFamily="34" charset="0"/>
                <a:cs typeface="Arial" pitchFamily="34" charset="0"/>
              </a:rPr>
              <a:t> earthquake zone</a:t>
            </a:r>
          </a:p>
        </p:txBody>
      </p:sp>
      <p:sp>
        <p:nvSpPr>
          <p:cNvPr id="27" name="Freeform 26"/>
          <p:cNvSpPr/>
          <p:nvPr/>
        </p:nvSpPr>
        <p:spPr>
          <a:xfrm>
            <a:off x="6386688" y="3640667"/>
            <a:ext cx="1944512" cy="2384777"/>
          </a:xfrm>
          <a:custGeom>
            <a:avLst/>
            <a:gdLst>
              <a:gd name="connsiteX0" fmla="*/ 31045 w 1944512"/>
              <a:gd name="connsiteY0" fmla="*/ 0 h 2384777"/>
              <a:gd name="connsiteX1" fmla="*/ 31045 w 1944512"/>
              <a:gd name="connsiteY1" fmla="*/ 186266 h 2384777"/>
              <a:gd name="connsiteX2" fmla="*/ 217312 w 1944512"/>
              <a:gd name="connsiteY2" fmla="*/ 541866 h 2384777"/>
              <a:gd name="connsiteX3" fmla="*/ 522112 w 1944512"/>
              <a:gd name="connsiteY3" fmla="*/ 931333 h 2384777"/>
              <a:gd name="connsiteX4" fmla="*/ 809979 w 1944512"/>
              <a:gd name="connsiteY4" fmla="*/ 1270000 h 2384777"/>
              <a:gd name="connsiteX5" fmla="*/ 1131712 w 1944512"/>
              <a:gd name="connsiteY5" fmla="*/ 1303866 h 2384777"/>
              <a:gd name="connsiteX6" fmla="*/ 1385712 w 1944512"/>
              <a:gd name="connsiteY6" fmla="*/ 1591733 h 2384777"/>
              <a:gd name="connsiteX7" fmla="*/ 1588912 w 1944512"/>
              <a:gd name="connsiteY7" fmla="*/ 1947333 h 2384777"/>
              <a:gd name="connsiteX8" fmla="*/ 1859845 w 1944512"/>
              <a:gd name="connsiteY8" fmla="*/ 2319866 h 2384777"/>
              <a:gd name="connsiteX9" fmla="*/ 1910645 w 1944512"/>
              <a:gd name="connsiteY9" fmla="*/ 2336800 h 23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512" h="2384777">
                <a:moveTo>
                  <a:pt x="31045" y="0"/>
                </a:moveTo>
                <a:cubicBezTo>
                  <a:pt x="15522" y="47977"/>
                  <a:pt x="0" y="95955"/>
                  <a:pt x="31045" y="186266"/>
                </a:cubicBezTo>
                <a:cubicBezTo>
                  <a:pt x="62090" y="276577"/>
                  <a:pt x="135468" y="417688"/>
                  <a:pt x="217312" y="541866"/>
                </a:cubicBezTo>
                <a:cubicBezTo>
                  <a:pt x="299157" y="666044"/>
                  <a:pt x="423334" y="809977"/>
                  <a:pt x="522112" y="931333"/>
                </a:cubicBezTo>
                <a:cubicBezTo>
                  <a:pt x="620890" y="1052689"/>
                  <a:pt x="708379" y="1207911"/>
                  <a:pt x="809979" y="1270000"/>
                </a:cubicBezTo>
                <a:cubicBezTo>
                  <a:pt x="911579" y="1332089"/>
                  <a:pt x="1035757" y="1250244"/>
                  <a:pt x="1131712" y="1303866"/>
                </a:cubicBezTo>
                <a:cubicBezTo>
                  <a:pt x="1227667" y="1357488"/>
                  <a:pt x="1309512" y="1484489"/>
                  <a:pt x="1385712" y="1591733"/>
                </a:cubicBezTo>
                <a:cubicBezTo>
                  <a:pt x="1461912" y="1698977"/>
                  <a:pt x="1509890" y="1825978"/>
                  <a:pt x="1588912" y="1947333"/>
                </a:cubicBezTo>
                <a:cubicBezTo>
                  <a:pt x="1667934" y="2068688"/>
                  <a:pt x="1806223" y="2254955"/>
                  <a:pt x="1859845" y="2319866"/>
                </a:cubicBezTo>
                <a:cubicBezTo>
                  <a:pt x="1913467" y="2384777"/>
                  <a:pt x="1944512" y="2376311"/>
                  <a:pt x="1910645" y="2336800"/>
                </a:cubicBezTo>
              </a:path>
            </a:pathLst>
          </a:custGeom>
          <a:ln w="76200">
            <a:solidFill>
              <a:srgbClr val="FF0000"/>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Arrow Connector 27"/>
          <p:cNvCxnSpPr/>
          <p:nvPr/>
        </p:nvCxnSpPr>
        <p:spPr>
          <a:xfrm flipH="1" flipV="1">
            <a:off x="6477000" y="4495800"/>
            <a:ext cx="381000" cy="5334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086600" y="4267200"/>
            <a:ext cx="457200" cy="4572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25EC0F9-A71F-92A7-0401-54CB5323A151}"/>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3" name="TextBox 2">
            <a:extLst>
              <a:ext uri="{FF2B5EF4-FFF2-40B4-BE49-F238E27FC236}">
                <a16:creationId xmlns:a16="http://schemas.microsoft.com/office/drawing/2014/main" id="{3A55C374-6EB6-7B3D-5A37-6ECCC0A29AFB}"/>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bg/>
                                          </p:spTgt>
                                        </p:tgtEl>
                                        <p:attrNameLst>
                                          <p:attrName>style.visibility</p:attrName>
                                        </p:attrNameLst>
                                      </p:cBhvr>
                                      <p:to>
                                        <p:strVal val="visible"/>
                                      </p:to>
                                    </p:set>
                                    <p:animEffect transition="in" filter="fade">
                                      <p:cBhvr>
                                        <p:cTn id="12" dur="1000"/>
                                        <p:tgtEl>
                                          <p:spTgt spid="25">
                                            <p:bg/>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1000"/>
                                        <p:tgtEl>
                                          <p:spTgt spid="25">
                                            <p:txEl>
                                              <p:pRg st="0" end="0"/>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1000"/>
                                        <p:tgtEl>
                                          <p:spTgt spid="25">
                                            <p:txEl>
                                              <p:pRg st="1" end="1"/>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1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wipe(left)">
                                      <p:cBhvr>
                                        <p:cTn id="31" dur="1000"/>
                                        <p:tgtEl>
                                          <p:spTgt spid="25">
                                            <p:txEl>
                                              <p:pRg st="2" end="2"/>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allAtOnce"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0CDFF6-8DBC-E404-5CFB-2CCFC858C444}"/>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1DEBA97-66A3-2C1D-9147-E1332B3DB520}"/>
              </a:ext>
            </a:extLst>
          </p:cNvPr>
          <p:cNvGrpSpPr/>
          <p:nvPr/>
        </p:nvGrpSpPr>
        <p:grpSpPr>
          <a:xfrm>
            <a:off x="0" y="1545336"/>
            <a:ext cx="9144000" cy="5340096"/>
            <a:chOff x="0" y="1545336"/>
            <a:chExt cx="9144000" cy="5340096"/>
          </a:xfrm>
        </p:grpSpPr>
        <p:pic>
          <p:nvPicPr>
            <p:cNvPr id="7" name="Picture 6" descr="A map of the world&#10;&#10;Description automatically generated">
              <a:extLst>
                <a:ext uri="{FF2B5EF4-FFF2-40B4-BE49-F238E27FC236}">
                  <a16:creationId xmlns:a16="http://schemas.microsoft.com/office/drawing/2014/main" id="{52552BB1-8395-C799-9948-4811DEB37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8" name="Rectangle 7">
              <a:extLst>
                <a:ext uri="{FF2B5EF4-FFF2-40B4-BE49-F238E27FC236}">
                  <a16:creationId xmlns:a16="http://schemas.microsoft.com/office/drawing/2014/main" id="{AFF743BE-C325-C5D3-4891-4B7DDEEE59A4}"/>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2" name="Group 23"/>
          <p:cNvGrpSpPr/>
          <p:nvPr/>
        </p:nvGrpSpPr>
        <p:grpSpPr>
          <a:xfrm>
            <a:off x="1288312" y="2436934"/>
            <a:ext cx="6179288" cy="1061344"/>
            <a:chOff x="1288312" y="2436934"/>
            <a:chExt cx="6179288" cy="1061344"/>
          </a:xfrm>
        </p:grpSpPr>
        <p:grpSp>
          <p:nvGrpSpPr>
            <p:cNvPr id="3" name="Group 97"/>
            <p:cNvGrpSpPr/>
            <p:nvPr/>
          </p:nvGrpSpPr>
          <p:grpSpPr>
            <a:xfrm>
              <a:off x="1288312" y="2436934"/>
              <a:ext cx="6179288" cy="1061344"/>
              <a:chOff x="2215697" y="3769521"/>
              <a:chExt cx="6179288" cy="1061344"/>
            </a:xfrm>
          </p:grpSpPr>
          <p:sp>
            <p:nvSpPr>
              <p:cNvPr id="18" name="Oval 17"/>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20" name="Straight Connector 19"/>
              <p:cNvCxnSpPr>
                <a:stCxn id="19" idx="1"/>
                <a:endCxn id="18"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0" y="1434405"/>
            <a:ext cx="4572000" cy="1384995"/>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plates slide horizontally</a:t>
            </a:r>
          </a:p>
          <a:p>
            <a:r>
              <a:rPr lang="en-US" sz="2800" b="1" dirty="0">
                <a:latin typeface="Arial" pitchFamily="34" charset="0"/>
                <a:cs typeface="Arial" pitchFamily="34" charset="0"/>
              </a:rPr>
              <a:t>   past each other</a:t>
            </a:r>
          </a:p>
          <a:p>
            <a:pPr>
              <a:buFontTx/>
              <a:buChar char="-"/>
            </a:pPr>
            <a:r>
              <a:rPr lang="en-US" sz="2800" b="1" dirty="0">
                <a:latin typeface="Arial" pitchFamily="34" charset="0"/>
                <a:cs typeface="Arial" pitchFamily="34" charset="0"/>
              </a:rPr>
              <a:t> earthquake zone</a:t>
            </a:r>
          </a:p>
        </p:txBody>
      </p:sp>
      <p:grpSp>
        <p:nvGrpSpPr>
          <p:cNvPr id="21" name="Group 20"/>
          <p:cNvGrpSpPr/>
          <p:nvPr/>
        </p:nvGrpSpPr>
        <p:grpSpPr>
          <a:xfrm>
            <a:off x="4588551" y="3583996"/>
            <a:ext cx="4555449" cy="3274004"/>
            <a:chOff x="4588551" y="3583996"/>
            <a:chExt cx="4555449" cy="3274004"/>
          </a:xfrm>
        </p:grpSpPr>
        <p:pic>
          <p:nvPicPr>
            <p:cNvPr id="26" name="Picture 2" descr="http://www.platetectonics.com/book/images/Transformfaults.gif"/>
            <p:cNvPicPr>
              <a:picLocks noChangeAspect="1" noChangeArrowheads="1"/>
            </p:cNvPicPr>
            <p:nvPr/>
          </p:nvPicPr>
          <p:blipFill>
            <a:blip r:embed="rId4" cstate="print"/>
            <a:srcRect t="46887"/>
            <a:stretch>
              <a:fillRect/>
            </a:stretch>
          </p:blipFill>
          <p:spPr bwMode="auto">
            <a:xfrm>
              <a:off x="4588551" y="3583996"/>
              <a:ext cx="4555449" cy="3274004"/>
            </a:xfrm>
            <a:prstGeom prst="rect">
              <a:avLst/>
            </a:prstGeom>
            <a:noFill/>
            <a:ln w="25400">
              <a:solidFill>
                <a:schemeClr val="tx1"/>
              </a:solidFill>
            </a:ln>
          </p:spPr>
        </p:pic>
        <p:sp>
          <p:nvSpPr>
            <p:cNvPr id="27" name="Freeform 26"/>
            <p:cNvSpPr/>
            <p:nvPr/>
          </p:nvSpPr>
          <p:spPr>
            <a:xfrm>
              <a:off x="6386688" y="3640667"/>
              <a:ext cx="1944512" cy="2384777"/>
            </a:xfrm>
            <a:custGeom>
              <a:avLst/>
              <a:gdLst>
                <a:gd name="connsiteX0" fmla="*/ 31045 w 1944512"/>
                <a:gd name="connsiteY0" fmla="*/ 0 h 2384777"/>
                <a:gd name="connsiteX1" fmla="*/ 31045 w 1944512"/>
                <a:gd name="connsiteY1" fmla="*/ 186266 h 2384777"/>
                <a:gd name="connsiteX2" fmla="*/ 217312 w 1944512"/>
                <a:gd name="connsiteY2" fmla="*/ 541866 h 2384777"/>
                <a:gd name="connsiteX3" fmla="*/ 522112 w 1944512"/>
                <a:gd name="connsiteY3" fmla="*/ 931333 h 2384777"/>
                <a:gd name="connsiteX4" fmla="*/ 809979 w 1944512"/>
                <a:gd name="connsiteY4" fmla="*/ 1270000 h 2384777"/>
                <a:gd name="connsiteX5" fmla="*/ 1131712 w 1944512"/>
                <a:gd name="connsiteY5" fmla="*/ 1303866 h 2384777"/>
                <a:gd name="connsiteX6" fmla="*/ 1385712 w 1944512"/>
                <a:gd name="connsiteY6" fmla="*/ 1591733 h 2384777"/>
                <a:gd name="connsiteX7" fmla="*/ 1588912 w 1944512"/>
                <a:gd name="connsiteY7" fmla="*/ 1947333 h 2384777"/>
                <a:gd name="connsiteX8" fmla="*/ 1859845 w 1944512"/>
                <a:gd name="connsiteY8" fmla="*/ 2319866 h 2384777"/>
                <a:gd name="connsiteX9" fmla="*/ 1910645 w 1944512"/>
                <a:gd name="connsiteY9" fmla="*/ 2336800 h 23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512" h="2384777">
                  <a:moveTo>
                    <a:pt x="31045" y="0"/>
                  </a:moveTo>
                  <a:cubicBezTo>
                    <a:pt x="15522" y="47977"/>
                    <a:pt x="0" y="95955"/>
                    <a:pt x="31045" y="186266"/>
                  </a:cubicBezTo>
                  <a:cubicBezTo>
                    <a:pt x="62090" y="276577"/>
                    <a:pt x="135468" y="417688"/>
                    <a:pt x="217312" y="541866"/>
                  </a:cubicBezTo>
                  <a:cubicBezTo>
                    <a:pt x="299157" y="666044"/>
                    <a:pt x="423334" y="809977"/>
                    <a:pt x="522112" y="931333"/>
                  </a:cubicBezTo>
                  <a:cubicBezTo>
                    <a:pt x="620890" y="1052689"/>
                    <a:pt x="708379" y="1207911"/>
                    <a:pt x="809979" y="1270000"/>
                  </a:cubicBezTo>
                  <a:cubicBezTo>
                    <a:pt x="911579" y="1332089"/>
                    <a:pt x="1035757" y="1250244"/>
                    <a:pt x="1131712" y="1303866"/>
                  </a:cubicBezTo>
                  <a:cubicBezTo>
                    <a:pt x="1227667" y="1357488"/>
                    <a:pt x="1309512" y="1484489"/>
                    <a:pt x="1385712" y="1591733"/>
                  </a:cubicBezTo>
                  <a:cubicBezTo>
                    <a:pt x="1461912" y="1698977"/>
                    <a:pt x="1509890" y="1825978"/>
                    <a:pt x="1588912" y="1947333"/>
                  </a:cubicBezTo>
                  <a:cubicBezTo>
                    <a:pt x="1667934" y="2068688"/>
                    <a:pt x="1806223" y="2254955"/>
                    <a:pt x="1859845" y="2319866"/>
                  </a:cubicBezTo>
                  <a:cubicBezTo>
                    <a:pt x="1913467" y="2384777"/>
                    <a:pt x="1944512" y="2376311"/>
                    <a:pt x="1910645" y="2336800"/>
                  </a:cubicBezTo>
                </a:path>
              </a:pathLst>
            </a:custGeom>
            <a:ln w="76200">
              <a:solidFill>
                <a:srgbClr val="FF0000"/>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Arrow Connector 27"/>
            <p:cNvCxnSpPr/>
            <p:nvPr/>
          </p:nvCxnSpPr>
          <p:spPr>
            <a:xfrm flipH="1" flipV="1">
              <a:off x="6477000" y="4495800"/>
              <a:ext cx="381000" cy="5334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086600" y="4267200"/>
              <a:ext cx="457200" cy="4572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38" name="Group 36"/>
          <p:cNvGrpSpPr/>
          <p:nvPr/>
        </p:nvGrpSpPr>
        <p:grpSpPr>
          <a:xfrm>
            <a:off x="1965932" y="3525757"/>
            <a:ext cx="3901468" cy="2081246"/>
            <a:chOff x="1965932" y="3525757"/>
            <a:chExt cx="3901468" cy="2081246"/>
          </a:xfrm>
        </p:grpSpPr>
        <p:sp>
          <p:nvSpPr>
            <p:cNvPr id="39" name="Freeform 38"/>
            <p:cNvSpPr/>
            <p:nvPr/>
          </p:nvSpPr>
          <p:spPr>
            <a:xfrm>
              <a:off x="2560122" y="3725883"/>
              <a:ext cx="926276" cy="1638795"/>
            </a:xfrm>
            <a:custGeom>
              <a:avLst/>
              <a:gdLst>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710047 w 2707574"/>
                <a:gd name="connsiteY10" fmla="*/ 1436915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00200 w 2707574"/>
                <a:gd name="connsiteY32" fmla="*/ 11430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752600 w 2707574"/>
                <a:gd name="connsiteY31" fmla="*/ 1524000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1295400 h 3265715"/>
                <a:gd name="connsiteX31" fmla="*/ 1524000 w 2707574"/>
                <a:gd name="connsiteY31" fmla="*/ 990600 h 3265715"/>
                <a:gd name="connsiteX32" fmla="*/ 1365662 w 2707574"/>
                <a:gd name="connsiteY32" fmla="*/ 486889 h 3265715"/>
                <a:gd name="connsiteX33" fmla="*/ 1235034 w 2707574"/>
                <a:gd name="connsiteY33" fmla="*/ 83128 h 3265715"/>
                <a:gd name="connsiteX34" fmla="*/ 1151906 w 2707574"/>
                <a:gd name="connsiteY34" fmla="*/ 0 h 3265715"/>
                <a:gd name="connsiteX35" fmla="*/ 653143 w 2707574"/>
                <a:gd name="connsiteY35" fmla="*/ 142504 h 3265715"/>
                <a:gd name="connsiteX36" fmla="*/ 296883 w 2707574"/>
                <a:gd name="connsiteY36" fmla="*/ 225632 h 3265715"/>
                <a:gd name="connsiteX37" fmla="*/ 0 w 2707574"/>
                <a:gd name="connsiteY37" fmla="*/ 332510 h 3265715"/>
                <a:gd name="connsiteX38" fmla="*/ 0 w 2707574"/>
                <a:gd name="connsiteY38" fmla="*/ 415637 h 3265715"/>
                <a:gd name="connsiteX39" fmla="*/ 0 w 2707574"/>
                <a:gd name="connsiteY39"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990600 h 3265715"/>
                <a:gd name="connsiteX31" fmla="*/ 1365662 w 2707574"/>
                <a:gd name="connsiteY31" fmla="*/ 486889 h 3265715"/>
                <a:gd name="connsiteX32" fmla="*/ 1235034 w 2707574"/>
                <a:gd name="connsiteY32" fmla="*/ 83128 h 3265715"/>
                <a:gd name="connsiteX33" fmla="*/ 1151906 w 2707574"/>
                <a:gd name="connsiteY33" fmla="*/ 0 h 3265715"/>
                <a:gd name="connsiteX34" fmla="*/ 653143 w 2707574"/>
                <a:gd name="connsiteY34" fmla="*/ 142504 h 3265715"/>
                <a:gd name="connsiteX35" fmla="*/ 296883 w 2707574"/>
                <a:gd name="connsiteY35" fmla="*/ 225632 h 3265715"/>
                <a:gd name="connsiteX36" fmla="*/ 0 w 2707574"/>
                <a:gd name="connsiteY36" fmla="*/ 332510 h 3265715"/>
                <a:gd name="connsiteX37" fmla="*/ 0 w 2707574"/>
                <a:gd name="connsiteY37" fmla="*/ 415637 h 3265715"/>
                <a:gd name="connsiteX38" fmla="*/ 0 w 2707574"/>
                <a:gd name="connsiteY38"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524000 w 2707574"/>
                <a:gd name="connsiteY29" fmla="*/ 990600 h 3265715"/>
                <a:gd name="connsiteX30" fmla="*/ 1365662 w 2707574"/>
                <a:gd name="connsiteY30" fmla="*/ 486889 h 3265715"/>
                <a:gd name="connsiteX31" fmla="*/ 1235034 w 2707574"/>
                <a:gd name="connsiteY31" fmla="*/ 83128 h 3265715"/>
                <a:gd name="connsiteX32" fmla="*/ 1151906 w 2707574"/>
                <a:gd name="connsiteY32" fmla="*/ 0 h 3265715"/>
                <a:gd name="connsiteX33" fmla="*/ 653143 w 2707574"/>
                <a:gd name="connsiteY33" fmla="*/ 142504 h 3265715"/>
                <a:gd name="connsiteX34" fmla="*/ 296883 w 2707574"/>
                <a:gd name="connsiteY34" fmla="*/ 225632 h 3265715"/>
                <a:gd name="connsiteX35" fmla="*/ 0 w 2707574"/>
                <a:gd name="connsiteY35" fmla="*/ 332510 h 3265715"/>
                <a:gd name="connsiteX36" fmla="*/ 0 w 2707574"/>
                <a:gd name="connsiteY36" fmla="*/ 415637 h 3265715"/>
                <a:gd name="connsiteX37" fmla="*/ 0 w 2707574"/>
                <a:gd name="connsiteY37"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365662 w 2707574"/>
                <a:gd name="connsiteY29" fmla="*/ 486889 h 3265715"/>
                <a:gd name="connsiteX30" fmla="*/ 1235034 w 2707574"/>
                <a:gd name="connsiteY30" fmla="*/ 83128 h 3265715"/>
                <a:gd name="connsiteX31" fmla="*/ 1151906 w 2707574"/>
                <a:gd name="connsiteY31" fmla="*/ 0 h 3265715"/>
                <a:gd name="connsiteX32" fmla="*/ 653143 w 2707574"/>
                <a:gd name="connsiteY32" fmla="*/ 142504 h 3265715"/>
                <a:gd name="connsiteX33" fmla="*/ 296883 w 2707574"/>
                <a:gd name="connsiteY33" fmla="*/ 225632 h 3265715"/>
                <a:gd name="connsiteX34" fmla="*/ 0 w 2707574"/>
                <a:gd name="connsiteY34" fmla="*/ 332510 h 3265715"/>
                <a:gd name="connsiteX35" fmla="*/ 0 w 2707574"/>
                <a:gd name="connsiteY35" fmla="*/ 415637 h 3265715"/>
                <a:gd name="connsiteX36" fmla="*/ 0 w 2707574"/>
                <a:gd name="connsiteY36"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1143000 h 3265715"/>
                <a:gd name="connsiteX8" fmla="*/ 1840675 w 2707574"/>
                <a:gd name="connsiteY8" fmla="*/ 1638795 h 3265715"/>
                <a:gd name="connsiteX9" fmla="*/ 1781298 w 2707574"/>
                <a:gd name="connsiteY9" fmla="*/ 1888177 h 3265715"/>
                <a:gd name="connsiteX10" fmla="*/ 1781298 w 2707574"/>
                <a:gd name="connsiteY10" fmla="*/ 2030681 h 3265715"/>
                <a:gd name="connsiteX11" fmla="*/ 1947553 w 2707574"/>
                <a:gd name="connsiteY11" fmla="*/ 2291938 h 3265715"/>
                <a:gd name="connsiteX12" fmla="*/ 2090057 w 2707574"/>
                <a:gd name="connsiteY12" fmla="*/ 2410691 h 3265715"/>
                <a:gd name="connsiteX13" fmla="*/ 2066306 w 2707574"/>
                <a:gd name="connsiteY13" fmla="*/ 2992582 h 3265715"/>
                <a:gd name="connsiteX14" fmla="*/ 2137558 w 2707574"/>
                <a:gd name="connsiteY14" fmla="*/ 3158837 h 3265715"/>
                <a:gd name="connsiteX15" fmla="*/ 2220685 w 2707574"/>
                <a:gd name="connsiteY15" fmla="*/ 3230089 h 3265715"/>
                <a:gd name="connsiteX16" fmla="*/ 2375065 w 2707574"/>
                <a:gd name="connsiteY16" fmla="*/ 3265715 h 3265715"/>
                <a:gd name="connsiteX17" fmla="*/ 2588821 w 2707574"/>
                <a:gd name="connsiteY17" fmla="*/ 3206338 h 3265715"/>
                <a:gd name="connsiteX18" fmla="*/ 2707574 w 2707574"/>
                <a:gd name="connsiteY18" fmla="*/ 3194463 h 3265715"/>
                <a:gd name="connsiteX19" fmla="*/ 2220685 w 2707574"/>
                <a:gd name="connsiteY19" fmla="*/ 3218213 h 3265715"/>
                <a:gd name="connsiteX20" fmla="*/ 2196935 w 2707574"/>
                <a:gd name="connsiteY20" fmla="*/ 2933206 h 3265715"/>
                <a:gd name="connsiteX21" fmla="*/ 2208810 w 2707574"/>
                <a:gd name="connsiteY21" fmla="*/ 2766951 h 3265715"/>
                <a:gd name="connsiteX22" fmla="*/ 2208810 w 2707574"/>
                <a:gd name="connsiteY22" fmla="*/ 2612572 h 3265715"/>
                <a:gd name="connsiteX23" fmla="*/ 2185060 w 2707574"/>
                <a:gd name="connsiteY23" fmla="*/ 2470068 h 3265715"/>
                <a:gd name="connsiteX24" fmla="*/ 2161309 w 2707574"/>
                <a:gd name="connsiteY24" fmla="*/ 2351315 h 3265715"/>
                <a:gd name="connsiteX25" fmla="*/ 2125683 w 2707574"/>
                <a:gd name="connsiteY25" fmla="*/ 2280063 h 3265715"/>
                <a:gd name="connsiteX26" fmla="*/ 2030680 w 2707574"/>
                <a:gd name="connsiteY26" fmla="*/ 1959429 h 3265715"/>
                <a:gd name="connsiteX27" fmla="*/ 2078182 w 2707574"/>
                <a:gd name="connsiteY27" fmla="*/ 1626920 h 3265715"/>
                <a:gd name="connsiteX28" fmla="*/ 1365662 w 2707574"/>
                <a:gd name="connsiteY28" fmla="*/ 486889 h 3265715"/>
                <a:gd name="connsiteX29" fmla="*/ 1235034 w 2707574"/>
                <a:gd name="connsiteY29" fmla="*/ 83128 h 3265715"/>
                <a:gd name="connsiteX30" fmla="*/ 1151906 w 2707574"/>
                <a:gd name="connsiteY30" fmla="*/ 0 h 3265715"/>
                <a:gd name="connsiteX31" fmla="*/ 653143 w 2707574"/>
                <a:gd name="connsiteY31" fmla="*/ 142504 h 3265715"/>
                <a:gd name="connsiteX32" fmla="*/ 296883 w 2707574"/>
                <a:gd name="connsiteY32" fmla="*/ 225632 h 3265715"/>
                <a:gd name="connsiteX33" fmla="*/ 0 w 2707574"/>
                <a:gd name="connsiteY33" fmla="*/ 332510 h 3265715"/>
                <a:gd name="connsiteX34" fmla="*/ 0 w 2707574"/>
                <a:gd name="connsiteY34" fmla="*/ 415637 h 3265715"/>
                <a:gd name="connsiteX35" fmla="*/ 0 w 2707574"/>
                <a:gd name="connsiteY35"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840675 w 2707574"/>
                <a:gd name="connsiteY7" fmla="*/ 1638795 h 3265715"/>
                <a:gd name="connsiteX8" fmla="*/ 1781298 w 2707574"/>
                <a:gd name="connsiteY8" fmla="*/ 1888177 h 3265715"/>
                <a:gd name="connsiteX9" fmla="*/ 1781298 w 2707574"/>
                <a:gd name="connsiteY9" fmla="*/ 2030681 h 3265715"/>
                <a:gd name="connsiteX10" fmla="*/ 1947553 w 2707574"/>
                <a:gd name="connsiteY10" fmla="*/ 2291938 h 3265715"/>
                <a:gd name="connsiteX11" fmla="*/ 2090057 w 2707574"/>
                <a:gd name="connsiteY11" fmla="*/ 2410691 h 3265715"/>
                <a:gd name="connsiteX12" fmla="*/ 2066306 w 2707574"/>
                <a:gd name="connsiteY12" fmla="*/ 2992582 h 3265715"/>
                <a:gd name="connsiteX13" fmla="*/ 2137558 w 2707574"/>
                <a:gd name="connsiteY13" fmla="*/ 3158837 h 3265715"/>
                <a:gd name="connsiteX14" fmla="*/ 2220685 w 2707574"/>
                <a:gd name="connsiteY14" fmla="*/ 3230089 h 3265715"/>
                <a:gd name="connsiteX15" fmla="*/ 2375065 w 2707574"/>
                <a:gd name="connsiteY15" fmla="*/ 3265715 h 3265715"/>
                <a:gd name="connsiteX16" fmla="*/ 2588821 w 2707574"/>
                <a:gd name="connsiteY16" fmla="*/ 3206338 h 3265715"/>
                <a:gd name="connsiteX17" fmla="*/ 2707574 w 2707574"/>
                <a:gd name="connsiteY17" fmla="*/ 3194463 h 3265715"/>
                <a:gd name="connsiteX18" fmla="*/ 2220685 w 2707574"/>
                <a:gd name="connsiteY18" fmla="*/ 3218213 h 3265715"/>
                <a:gd name="connsiteX19" fmla="*/ 2196935 w 2707574"/>
                <a:gd name="connsiteY19" fmla="*/ 2933206 h 3265715"/>
                <a:gd name="connsiteX20" fmla="*/ 2208810 w 2707574"/>
                <a:gd name="connsiteY20" fmla="*/ 2766951 h 3265715"/>
                <a:gd name="connsiteX21" fmla="*/ 2208810 w 2707574"/>
                <a:gd name="connsiteY21" fmla="*/ 2612572 h 3265715"/>
                <a:gd name="connsiteX22" fmla="*/ 2185060 w 2707574"/>
                <a:gd name="connsiteY22" fmla="*/ 2470068 h 3265715"/>
                <a:gd name="connsiteX23" fmla="*/ 2161309 w 2707574"/>
                <a:gd name="connsiteY23" fmla="*/ 2351315 h 3265715"/>
                <a:gd name="connsiteX24" fmla="*/ 2125683 w 2707574"/>
                <a:gd name="connsiteY24" fmla="*/ 2280063 h 3265715"/>
                <a:gd name="connsiteX25" fmla="*/ 2030680 w 2707574"/>
                <a:gd name="connsiteY25" fmla="*/ 1959429 h 3265715"/>
                <a:gd name="connsiteX26" fmla="*/ 2078182 w 2707574"/>
                <a:gd name="connsiteY26" fmla="*/ 1626920 h 3265715"/>
                <a:gd name="connsiteX27" fmla="*/ 1365662 w 2707574"/>
                <a:gd name="connsiteY27" fmla="*/ 486889 h 3265715"/>
                <a:gd name="connsiteX28" fmla="*/ 1235034 w 2707574"/>
                <a:gd name="connsiteY28" fmla="*/ 83128 h 3265715"/>
                <a:gd name="connsiteX29" fmla="*/ 1151906 w 2707574"/>
                <a:gd name="connsiteY29" fmla="*/ 0 h 3265715"/>
                <a:gd name="connsiteX30" fmla="*/ 653143 w 2707574"/>
                <a:gd name="connsiteY30" fmla="*/ 142504 h 3265715"/>
                <a:gd name="connsiteX31" fmla="*/ 296883 w 2707574"/>
                <a:gd name="connsiteY31" fmla="*/ 225632 h 3265715"/>
                <a:gd name="connsiteX32" fmla="*/ 0 w 2707574"/>
                <a:gd name="connsiteY32" fmla="*/ 332510 h 3265715"/>
                <a:gd name="connsiteX33" fmla="*/ 0 w 2707574"/>
                <a:gd name="connsiteY33" fmla="*/ 415637 h 3265715"/>
                <a:gd name="connsiteX34" fmla="*/ 0 w 2707574"/>
                <a:gd name="connsiteY34"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365662 w 2707574"/>
                <a:gd name="connsiteY26" fmla="*/ 486889 h 3265715"/>
                <a:gd name="connsiteX27" fmla="*/ 1235034 w 2707574"/>
                <a:gd name="connsiteY27" fmla="*/ 83128 h 3265715"/>
                <a:gd name="connsiteX28" fmla="*/ 1151906 w 2707574"/>
                <a:gd name="connsiteY28" fmla="*/ 0 h 3265715"/>
                <a:gd name="connsiteX29" fmla="*/ 653143 w 2707574"/>
                <a:gd name="connsiteY29" fmla="*/ 142504 h 3265715"/>
                <a:gd name="connsiteX30" fmla="*/ 296883 w 2707574"/>
                <a:gd name="connsiteY30" fmla="*/ 225632 h 3265715"/>
                <a:gd name="connsiteX31" fmla="*/ 0 w 2707574"/>
                <a:gd name="connsiteY31" fmla="*/ 332510 h 3265715"/>
                <a:gd name="connsiteX32" fmla="*/ 0 w 2707574"/>
                <a:gd name="connsiteY32" fmla="*/ 415637 h 3265715"/>
                <a:gd name="connsiteX33" fmla="*/ 0 w 2707574"/>
                <a:gd name="connsiteY33"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235034 w 2707574"/>
                <a:gd name="connsiteY26" fmla="*/ 83128 h 3265715"/>
                <a:gd name="connsiteX27" fmla="*/ 1151906 w 2707574"/>
                <a:gd name="connsiteY27" fmla="*/ 0 h 3265715"/>
                <a:gd name="connsiteX28" fmla="*/ 653143 w 2707574"/>
                <a:gd name="connsiteY28" fmla="*/ 142504 h 3265715"/>
                <a:gd name="connsiteX29" fmla="*/ 296883 w 2707574"/>
                <a:gd name="connsiteY29" fmla="*/ 225632 h 3265715"/>
                <a:gd name="connsiteX30" fmla="*/ 0 w 2707574"/>
                <a:gd name="connsiteY30" fmla="*/ 332510 h 3265715"/>
                <a:gd name="connsiteX31" fmla="*/ 0 w 2707574"/>
                <a:gd name="connsiteY31" fmla="*/ 415637 h 3265715"/>
                <a:gd name="connsiteX32" fmla="*/ 0 w 2707574"/>
                <a:gd name="connsiteY32"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235034 w 2707574"/>
                <a:gd name="connsiteY25" fmla="*/ 83128 h 3265715"/>
                <a:gd name="connsiteX26" fmla="*/ 1151906 w 2707574"/>
                <a:gd name="connsiteY26" fmla="*/ 0 h 3265715"/>
                <a:gd name="connsiteX27" fmla="*/ 653143 w 2707574"/>
                <a:gd name="connsiteY27" fmla="*/ 142504 h 3265715"/>
                <a:gd name="connsiteX28" fmla="*/ 296883 w 2707574"/>
                <a:gd name="connsiteY28" fmla="*/ 225632 h 3265715"/>
                <a:gd name="connsiteX29" fmla="*/ 0 w 2707574"/>
                <a:gd name="connsiteY29" fmla="*/ 332510 h 3265715"/>
                <a:gd name="connsiteX30" fmla="*/ 0 w 2707574"/>
                <a:gd name="connsiteY30" fmla="*/ 415637 h 3265715"/>
                <a:gd name="connsiteX31" fmla="*/ 0 w 2707574"/>
                <a:gd name="connsiteY3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151906 w 2707574"/>
                <a:gd name="connsiteY25" fmla="*/ 0 h 3265715"/>
                <a:gd name="connsiteX26" fmla="*/ 653143 w 2707574"/>
                <a:gd name="connsiteY26" fmla="*/ 142504 h 3265715"/>
                <a:gd name="connsiteX27" fmla="*/ 296883 w 2707574"/>
                <a:gd name="connsiteY27" fmla="*/ 225632 h 3265715"/>
                <a:gd name="connsiteX28" fmla="*/ 0 w 2707574"/>
                <a:gd name="connsiteY28" fmla="*/ 332510 h 3265715"/>
                <a:gd name="connsiteX29" fmla="*/ 0 w 2707574"/>
                <a:gd name="connsiteY29" fmla="*/ 415637 h 3265715"/>
                <a:gd name="connsiteX30" fmla="*/ 0 w 2707574"/>
                <a:gd name="connsiteY30" fmla="*/ 415637 h 3265715"/>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163782 w 2707574"/>
                <a:gd name="connsiteY4" fmla="*/ 166255 h 3123211"/>
                <a:gd name="connsiteX5" fmla="*/ 1840675 w 2707574"/>
                <a:gd name="connsiteY5" fmla="*/ 1496291 h 3123211"/>
                <a:gd name="connsiteX6" fmla="*/ 1781298 w 2707574"/>
                <a:gd name="connsiteY6" fmla="*/ 1745673 h 3123211"/>
                <a:gd name="connsiteX7" fmla="*/ 1781298 w 2707574"/>
                <a:gd name="connsiteY7" fmla="*/ 1888177 h 3123211"/>
                <a:gd name="connsiteX8" fmla="*/ 1947553 w 2707574"/>
                <a:gd name="connsiteY8" fmla="*/ 2149434 h 3123211"/>
                <a:gd name="connsiteX9" fmla="*/ 2090057 w 2707574"/>
                <a:gd name="connsiteY9" fmla="*/ 2268187 h 3123211"/>
                <a:gd name="connsiteX10" fmla="*/ 2066306 w 2707574"/>
                <a:gd name="connsiteY10" fmla="*/ 2850078 h 3123211"/>
                <a:gd name="connsiteX11" fmla="*/ 2137558 w 2707574"/>
                <a:gd name="connsiteY11" fmla="*/ 3016333 h 3123211"/>
                <a:gd name="connsiteX12" fmla="*/ 2220685 w 2707574"/>
                <a:gd name="connsiteY12" fmla="*/ 3087585 h 3123211"/>
                <a:gd name="connsiteX13" fmla="*/ 2375065 w 2707574"/>
                <a:gd name="connsiteY13" fmla="*/ 3123211 h 3123211"/>
                <a:gd name="connsiteX14" fmla="*/ 2588821 w 2707574"/>
                <a:gd name="connsiteY14" fmla="*/ 3063834 h 3123211"/>
                <a:gd name="connsiteX15" fmla="*/ 2707574 w 2707574"/>
                <a:gd name="connsiteY15" fmla="*/ 3051959 h 3123211"/>
                <a:gd name="connsiteX16" fmla="*/ 2220685 w 2707574"/>
                <a:gd name="connsiteY16" fmla="*/ 3075709 h 3123211"/>
                <a:gd name="connsiteX17" fmla="*/ 2196935 w 2707574"/>
                <a:gd name="connsiteY17" fmla="*/ 2790702 h 3123211"/>
                <a:gd name="connsiteX18" fmla="*/ 2208810 w 2707574"/>
                <a:gd name="connsiteY18" fmla="*/ 2624447 h 3123211"/>
                <a:gd name="connsiteX19" fmla="*/ 2208810 w 2707574"/>
                <a:gd name="connsiteY19" fmla="*/ 2470068 h 3123211"/>
                <a:gd name="connsiteX20" fmla="*/ 2185060 w 2707574"/>
                <a:gd name="connsiteY20" fmla="*/ 2327564 h 3123211"/>
                <a:gd name="connsiteX21" fmla="*/ 2161309 w 2707574"/>
                <a:gd name="connsiteY21" fmla="*/ 2208811 h 3123211"/>
                <a:gd name="connsiteX22" fmla="*/ 2125683 w 2707574"/>
                <a:gd name="connsiteY22" fmla="*/ 2137559 h 3123211"/>
                <a:gd name="connsiteX23" fmla="*/ 2030680 w 2707574"/>
                <a:gd name="connsiteY23" fmla="*/ 1816925 h 3123211"/>
                <a:gd name="connsiteX24" fmla="*/ 2078182 w 2707574"/>
                <a:gd name="connsiteY24" fmla="*/ 1484416 h 3123211"/>
                <a:gd name="connsiteX25" fmla="*/ 653143 w 2707574"/>
                <a:gd name="connsiteY25" fmla="*/ 0 h 3123211"/>
                <a:gd name="connsiteX26" fmla="*/ 296883 w 2707574"/>
                <a:gd name="connsiteY26" fmla="*/ 83128 h 3123211"/>
                <a:gd name="connsiteX27" fmla="*/ 0 w 2707574"/>
                <a:gd name="connsiteY27" fmla="*/ 190006 h 3123211"/>
                <a:gd name="connsiteX28" fmla="*/ 0 w 2707574"/>
                <a:gd name="connsiteY28" fmla="*/ 273133 h 3123211"/>
                <a:gd name="connsiteX29" fmla="*/ 0 w 2707574"/>
                <a:gd name="connsiteY29"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840675 w 2707574"/>
                <a:gd name="connsiteY4" fmla="*/ 1496291 h 3123211"/>
                <a:gd name="connsiteX5" fmla="*/ 1781298 w 2707574"/>
                <a:gd name="connsiteY5" fmla="*/ 1745673 h 3123211"/>
                <a:gd name="connsiteX6" fmla="*/ 1781298 w 2707574"/>
                <a:gd name="connsiteY6" fmla="*/ 1888177 h 3123211"/>
                <a:gd name="connsiteX7" fmla="*/ 1947553 w 2707574"/>
                <a:gd name="connsiteY7" fmla="*/ 2149434 h 3123211"/>
                <a:gd name="connsiteX8" fmla="*/ 2090057 w 2707574"/>
                <a:gd name="connsiteY8" fmla="*/ 2268187 h 3123211"/>
                <a:gd name="connsiteX9" fmla="*/ 2066306 w 2707574"/>
                <a:gd name="connsiteY9" fmla="*/ 2850078 h 3123211"/>
                <a:gd name="connsiteX10" fmla="*/ 2137558 w 2707574"/>
                <a:gd name="connsiteY10" fmla="*/ 3016333 h 3123211"/>
                <a:gd name="connsiteX11" fmla="*/ 2220685 w 2707574"/>
                <a:gd name="connsiteY11" fmla="*/ 3087585 h 3123211"/>
                <a:gd name="connsiteX12" fmla="*/ 2375065 w 2707574"/>
                <a:gd name="connsiteY12" fmla="*/ 3123211 h 3123211"/>
                <a:gd name="connsiteX13" fmla="*/ 2588821 w 2707574"/>
                <a:gd name="connsiteY13" fmla="*/ 3063834 h 3123211"/>
                <a:gd name="connsiteX14" fmla="*/ 2707574 w 2707574"/>
                <a:gd name="connsiteY14" fmla="*/ 3051959 h 3123211"/>
                <a:gd name="connsiteX15" fmla="*/ 2220685 w 2707574"/>
                <a:gd name="connsiteY15" fmla="*/ 3075709 h 3123211"/>
                <a:gd name="connsiteX16" fmla="*/ 2196935 w 2707574"/>
                <a:gd name="connsiteY16" fmla="*/ 2790702 h 3123211"/>
                <a:gd name="connsiteX17" fmla="*/ 2208810 w 2707574"/>
                <a:gd name="connsiteY17" fmla="*/ 2624447 h 3123211"/>
                <a:gd name="connsiteX18" fmla="*/ 2208810 w 2707574"/>
                <a:gd name="connsiteY18" fmla="*/ 2470068 h 3123211"/>
                <a:gd name="connsiteX19" fmla="*/ 2185060 w 2707574"/>
                <a:gd name="connsiteY19" fmla="*/ 2327564 h 3123211"/>
                <a:gd name="connsiteX20" fmla="*/ 2161309 w 2707574"/>
                <a:gd name="connsiteY20" fmla="*/ 2208811 h 3123211"/>
                <a:gd name="connsiteX21" fmla="*/ 2125683 w 2707574"/>
                <a:gd name="connsiteY21" fmla="*/ 2137559 h 3123211"/>
                <a:gd name="connsiteX22" fmla="*/ 2030680 w 2707574"/>
                <a:gd name="connsiteY22" fmla="*/ 1816925 h 3123211"/>
                <a:gd name="connsiteX23" fmla="*/ 2078182 w 2707574"/>
                <a:gd name="connsiteY23" fmla="*/ 1484416 h 3123211"/>
                <a:gd name="connsiteX24" fmla="*/ 653143 w 2707574"/>
                <a:gd name="connsiteY24" fmla="*/ 0 h 3123211"/>
                <a:gd name="connsiteX25" fmla="*/ 296883 w 2707574"/>
                <a:gd name="connsiteY25" fmla="*/ 83128 h 3123211"/>
                <a:gd name="connsiteX26" fmla="*/ 0 w 2707574"/>
                <a:gd name="connsiteY26" fmla="*/ 190006 h 3123211"/>
                <a:gd name="connsiteX27" fmla="*/ 0 w 2707574"/>
                <a:gd name="connsiteY27" fmla="*/ 273133 h 3123211"/>
                <a:gd name="connsiteX28" fmla="*/ 0 w 2707574"/>
                <a:gd name="connsiteY28"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840675 w 2707574"/>
                <a:gd name="connsiteY3" fmla="*/ 1496291 h 3123211"/>
                <a:gd name="connsiteX4" fmla="*/ 1781298 w 2707574"/>
                <a:gd name="connsiteY4" fmla="*/ 1745673 h 3123211"/>
                <a:gd name="connsiteX5" fmla="*/ 1781298 w 2707574"/>
                <a:gd name="connsiteY5" fmla="*/ 1888177 h 3123211"/>
                <a:gd name="connsiteX6" fmla="*/ 1947553 w 2707574"/>
                <a:gd name="connsiteY6" fmla="*/ 2149434 h 3123211"/>
                <a:gd name="connsiteX7" fmla="*/ 2090057 w 2707574"/>
                <a:gd name="connsiteY7" fmla="*/ 2268187 h 3123211"/>
                <a:gd name="connsiteX8" fmla="*/ 2066306 w 2707574"/>
                <a:gd name="connsiteY8" fmla="*/ 2850078 h 3123211"/>
                <a:gd name="connsiteX9" fmla="*/ 2137558 w 2707574"/>
                <a:gd name="connsiteY9" fmla="*/ 3016333 h 3123211"/>
                <a:gd name="connsiteX10" fmla="*/ 2220685 w 2707574"/>
                <a:gd name="connsiteY10" fmla="*/ 3087585 h 3123211"/>
                <a:gd name="connsiteX11" fmla="*/ 2375065 w 2707574"/>
                <a:gd name="connsiteY11" fmla="*/ 3123211 h 3123211"/>
                <a:gd name="connsiteX12" fmla="*/ 2588821 w 2707574"/>
                <a:gd name="connsiteY12" fmla="*/ 3063834 h 3123211"/>
                <a:gd name="connsiteX13" fmla="*/ 2707574 w 2707574"/>
                <a:gd name="connsiteY13" fmla="*/ 3051959 h 3123211"/>
                <a:gd name="connsiteX14" fmla="*/ 2220685 w 2707574"/>
                <a:gd name="connsiteY14" fmla="*/ 3075709 h 3123211"/>
                <a:gd name="connsiteX15" fmla="*/ 2196935 w 2707574"/>
                <a:gd name="connsiteY15" fmla="*/ 2790702 h 3123211"/>
                <a:gd name="connsiteX16" fmla="*/ 2208810 w 2707574"/>
                <a:gd name="connsiteY16" fmla="*/ 2624447 h 3123211"/>
                <a:gd name="connsiteX17" fmla="*/ 2208810 w 2707574"/>
                <a:gd name="connsiteY17" fmla="*/ 2470068 h 3123211"/>
                <a:gd name="connsiteX18" fmla="*/ 2185060 w 2707574"/>
                <a:gd name="connsiteY18" fmla="*/ 2327564 h 3123211"/>
                <a:gd name="connsiteX19" fmla="*/ 2161309 w 2707574"/>
                <a:gd name="connsiteY19" fmla="*/ 2208811 h 3123211"/>
                <a:gd name="connsiteX20" fmla="*/ 2125683 w 2707574"/>
                <a:gd name="connsiteY20" fmla="*/ 2137559 h 3123211"/>
                <a:gd name="connsiteX21" fmla="*/ 2030680 w 2707574"/>
                <a:gd name="connsiteY21" fmla="*/ 1816925 h 3123211"/>
                <a:gd name="connsiteX22" fmla="*/ 2078182 w 2707574"/>
                <a:gd name="connsiteY22" fmla="*/ 1484416 h 3123211"/>
                <a:gd name="connsiteX23" fmla="*/ 653143 w 2707574"/>
                <a:gd name="connsiteY23" fmla="*/ 0 h 3123211"/>
                <a:gd name="connsiteX24" fmla="*/ 296883 w 2707574"/>
                <a:gd name="connsiteY24" fmla="*/ 83128 h 3123211"/>
                <a:gd name="connsiteX25" fmla="*/ 0 w 2707574"/>
                <a:gd name="connsiteY25" fmla="*/ 190006 h 3123211"/>
                <a:gd name="connsiteX26" fmla="*/ 0 w 2707574"/>
                <a:gd name="connsiteY26" fmla="*/ 273133 h 3123211"/>
                <a:gd name="connsiteX27" fmla="*/ 0 w 2707574"/>
                <a:gd name="connsiteY27" fmla="*/ 273133 h 3123211"/>
                <a:gd name="connsiteX0" fmla="*/ 59376 w 2707574"/>
                <a:gd name="connsiteY0" fmla="*/ 273133 h 3123211"/>
                <a:gd name="connsiteX1" fmla="*/ 748145 w 2707574"/>
                <a:gd name="connsiteY1" fmla="*/ 130629 h 3123211"/>
                <a:gd name="connsiteX2" fmla="*/ 1840675 w 2707574"/>
                <a:gd name="connsiteY2" fmla="*/ 1496291 h 3123211"/>
                <a:gd name="connsiteX3" fmla="*/ 1781298 w 2707574"/>
                <a:gd name="connsiteY3" fmla="*/ 1745673 h 3123211"/>
                <a:gd name="connsiteX4" fmla="*/ 1781298 w 2707574"/>
                <a:gd name="connsiteY4" fmla="*/ 1888177 h 3123211"/>
                <a:gd name="connsiteX5" fmla="*/ 1947553 w 2707574"/>
                <a:gd name="connsiteY5" fmla="*/ 2149434 h 3123211"/>
                <a:gd name="connsiteX6" fmla="*/ 2090057 w 2707574"/>
                <a:gd name="connsiteY6" fmla="*/ 2268187 h 3123211"/>
                <a:gd name="connsiteX7" fmla="*/ 2066306 w 2707574"/>
                <a:gd name="connsiteY7" fmla="*/ 2850078 h 3123211"/>
                <a:gd name="connsiteX8" fmla="*/ 2137558 w 2707574"/>
                <a:gd name="connsiteY8" fmla="*/ 3016333 h 3123211"/>
                <a:gd name="connsiteX9" fmla="*/ 2220685 w 2707574"/>
                <a:gd name="connsiteY9" fmla="*/ 3087585 h 3123211"/>
                <a:gd name="connsiteX10" fmla="*/ 2375065 w 2707574"/>
                <a:gd name="connsiteY10" fmla="*/ 3123211 h 3123211"/>
                <a:gd name="connsiteX11" fmla="*/ 2588821 w 2707574"/>
                <a:gd name="connsiteY11" fmla="*/ 3063834 h 3123211"/>
                <a:gd name="connsiteX12" fmla="*/ 2707574 w 2707574"/>
                <a:gd name="connsiteY12" fmla="*/ 3051959 h 3123211"/>
                <a:gd name="connsiteX13" fmla="*/ 2220685 w 2707574"/>
                <a:gd name="connsiteY13" fmla="*/ 3075709 h 3123211"/>
                <a:gd name="connsiteX14" fmla="*/ 2196935 w 2707574"/>
                <a:gd name="connsiteY14" fmla="*/ 2790702 h 3123211"/>
                <a:gd name="connsiteX15" fmla="*/ 2208810 w 2707574"/>
                <a:gd name="connsiteY15" fmla="*/ 2624447 h 3123211"/>
                <a:gd name="connsiteX16" fmla="*/ 2208810 w 2707574"/>
                <a:gd name="connsiteY16" fmla="*/ 2470068 h 3123211"/>
                <a:gd name="connsiteX17" fmla="*/ 2185060 w 2707574"/>
                <a:gd name="connsiteY17" fmla="*/ 2327564 h 3123211"/>
                <a:gd name="connsiteX18" fmla="*/ 2161309 w 2707574"/>
                <a:gd name="connsiteY18" fmla="*/ 2208811 h 3123211"/>
                <a:gd name="connsiteX19" fmla="*/ 2125683 w 2707574"/>
                <a:gd name="connsiteY19" fmla="*/ 2137559 h 3123211"/>
                <a:gd name="connsiteX20" fmla="*/ 2030680 w 2707574"/>
                <a:gd name="connsiteY20" fmla="*/ 1816925 h 3123211"/>
                <a:gd name="connsiteX21" fmla="*/ 2078182 w 2707574"/>
                <a:gd name="connsiteY21" fmla="*/ 1484416 h 3123211"/>
                <a:gd name="connsiteX22" fmla="*/ 653143 w 2707574"/>
                <a:gd name="connsiteY22" fmla="*/ 0 h 3123211"/>
                <a:gd name="connsiteX23" fmla="*/ 296883 w 2707574"/>
                <a:gd name="connsiteY23" fmla="*/ 83128 h 3123211"/>
                <a:gd name="connsiteX24" fmla="*/ 0 w 2707574"/>
                <a:gd name="connsiteY24" fmla="*/ 190006 h 3123211"/>
                <a:gd name="connsiteX25" fmla="*/ 0 w 2707574"/>
                <a:gd name="connsiteY25" fmla="*/ 273133 h 3123211"/>
                <a:gd name="connsiteX26" fmla="*/ 0 w 2707574"/>
                <a:gd name="connsiteY26" fmla="*/ 273133 h 3123211"/>
                <a:gd name="connsiteX0" fmla="*/ 59376 w 2707574"/>
                <a:gd name="connsiteY0" fmla="*/ 273133 h 3123211"/>
                <a:gd name="connsiteX1" fmla="*/ 1840675 w 2707574"/>
                <a:gd name="connsiteY1" fmla="*/ 1496291 h 3123211"/>
                <a:gd name="connsiteX2" fmla="*/ 1781298 w 2707574"/>
                <a:gd name="connsiteY2" fmla="*/ 1745673 h 3123211"/>
                <a:gd name="connsiteX3" fmla="*/ 1781298 w 2707574"/>
                <a:gd name="connsiteY3" fmla="*/ 1888177 h 3123211"/>
                <a:gd name="connsiteX4" fmla="*/ 1947553 w 2707574"/>
                <a:gd name="connsiteY4" fmla="*/ 2149434 h 3123211"/>
                <a:gd name="connsiteX5" fmla="*/ 2090057 w 2707574"/>
                <a:gd name="connsiteY5" fmla="*/ 2268187 h 3123211"/>
                <a:gd name="connsiteX6" fmla="*/ 2066306 w 2707574"/>
                <a:gd name="connsiteY6" fmla="*/ 2850078 h 3123211"/>
                <a:gd name="connsiteX7" fmla="*/ 2137558 w 2707574"/>
                <a:gd name="connsiteY7" fmla="*/ 3016333 h 3123211"/>
                <a:gd name="connsiteX8" fmla="*/ 2220685 w 2707574"/>
                <a:gd name="connsiteY8" fmla="*/ 3087585 h 3123211"/>
                <a:gd name="connsiteX9" fmla="*/ 2375065 w 2707574"/>
                <a:gd name="connsiteY9" fmla="*/ 3123211 h 3123211"/>
                <a:gd name="connsiteX10" fmla="*/ 2588821 w 2707574"/>
                <a:gd name="connsiteY10" fmla="*/ 3063834 h 3123211"/>
                <a:gd name="connsiteX11" fmla="*/ 2707574 w 2707574"/>
                <a:gd name="connsiteY11" fmla="*/ 3051959 h 3123211"/>
                <a:gd name="connsiteX12" fmla="*/ 2220685 w 2707574"/>
                <a:gd name="connsiteY12" fmla="*/ 3075709 h 3123211"/>
                <a:gd name="connsiteX13" fmla="*/ 2196935 w 2707574"/>
                <a:gd name="connsiteY13" fmla="*/ 2790702 h 3123211"/>
                <a:gd name="connsiteX14" fmla="*/ 2208810 w 2707574"/>
                <a:gd name="connsiteY14" fmla="*/ 2624447 h 3123211"/>
                <a:gd name="connsiteX15" fmla="*/ 2208810 w 2707574"/>
                <a:gd name="connsiteY15" fmla="*/ 2470068 h 3123211"/>
                <a:gd name="connsiteX16" fmla="*/ 2185060 w 2707574"/>
                <a:gd name="connsiteY16" fmla="*/ 2327564 h 3123211"/>
                <a:gd name="connsiteX17" fmla="*/ 2161309 w 2707574"/>
                <a:gd name="connsiteY17" fmla="*/ 2208811 h 3123211"/>
                <a:gd name="connsiteX18" fmla="*/ 2125683 w 2707574"/>
                <a:gd name="connsiteY18" fmla="*/ 2137559 h 3123211"/>
                <a:gd name="connsiteX19" fmla="*/ 2030680 w 2707574"/>
                <a:gd name="connsiteY19" fmla="*/ 1816925 h 3123211"/>
                <a:gd name="connsiteX20" fmla="*/ 2078182 w 2707574"/>
                <a:gd name="connsiteY20" fmla="*/ 1484416 h 3123211"/>
                <a:gd name="connsiteX21" fmla="*/ 653143 w 2707574"/>
                <a:gd name="connsiteY21" fmla="*/ 0 h 3123211"/>
                <a:gd name="connsiteX22" fmla="*/ 296883 w 2707574"/>
                <a:gd name="connsiteY22" fmla="*/ 83128 h 3123211"/>
                <a:gd name="connsiteX23" fmla="*/ 0 w 2707574"/>
                <a:gd name="connsiteY23" fmla="*/ 190006 h 3123211"/>
                <a:gd name="connsiteX24" fmla="*/ 0 w 2707574"/>
                <a:gd name="connsiteY24" fmla="*/ 273133 h 3123211"/>
                <a:gd name="connsiteX25" fmla="*/ 0 w 2707574"/>
                <a:gd name="connsiteY25" fmla="*/ 273133 h 3123211"/>
                <a:gd name="connsiteX0" fmla="*/ 59376 w 2707574"/>
                <a:gd name="connsiteY0" fmla="*/ 190005 h 3040083"/>
                <a:gd name="connsiteX1" fmla="*/ 1840675 w 2707574"/>
                <a:gd name="connsiteY1" fmla="*/ 1413163 h 3040083"/>
                <a:gd name="connsiteX2" fmla="*/ 1781298 w 2707574"/>
                <a:gd name="connsiteY2" fmla="*/ 1662545 h 3040083"/>
                <a:gd name="connsiteX3" fmla="*/ 1781298 w 2707574"/>
                <a:gd name="connsiteY3" fmla="*/ 1805049 h 3040083"/>
                <a:gd name="connsiteX4" fmla="*/ 1947553 w 2707574"/>
                <a:gd name="connsiteY4" fmla="*/ 2066306 h 3040083"/>
                <a:gd name="connsiteX5" fmla="*/ 2090057 w 2707574"/>
                <a:gd name="connsiteY5" fmla="*/ 2185059 h 3040083"/>
                <a:gd name="connsiteX6" fmla="*/ 2066306 w 2707574"/>
                <a:gd name="connsiteY6" fmla="*/ 2766950 h 3040083"/>
                <a:gd name="connsiteX7" fmla="*/ 2137558 w 2707574"/>
                <a:gd name="connsiteY7" fmla="*/ 2933205 h 3040083"/>
                <a:gd name="connsiteX8" fmla="*/ 2220685 w 2707574"/>
                <a:gd name="connsiteY8" fmla="*/ 3004457 h 3040083"/>
                <a:gd name="connsiteX9" fmla="*/ 2375065 w 2707574"/>
                <a:gd name="connsiteY9" fmla="*/ 3040083 h 3040083"/>
                <a:gd name="connsiteX10" fmla="*/ 2588821 w 2707574"/>
                <a:gd name="connsiteY10" fmla="*/ 2980706 h 3040083"/>
                <a:gd name="connsiteX11" fmla="*/ 2707574 w 2707574"/>
                <a:gd name="connsiteY11" fmla="*/ 2968831 h 3040083"/>
                <a:gd name="connsiteX12" fmla="*/ 2220685 w 2707574"/>
                <a:gd name="connsiteY12" fmla="*/ 2992581 h 3040083"/>
                <a:gd name="connsiteX13" fmla="*/ 2196935 w 2707574"/>
                <a:gd name="connsiteY13" fmla="*/ 2707574 h 3040083"/>
                <a:gd name="connsiteX14" fmla="*/ 2208810 w 2707574"/>
                <a:gd name="connsiteY14" fmla="*/ 2541319 h 3040083"/>
                <a:gd name="connsiteX15" fmla="*/ 2208810 w 2707574"/>
                <a:gd name="connsiteY15" fmla="*/ 2386940 h 3040083"/>
                <a:gd name="connsiteX16" fmla="*/ 2185060 w 2707574"/>
                <a:gd name="connsiteY16" fmla="*/ 2244436 h 3040083"/>
                <a:gd name="connsiteX17" fmla="*/ 2161309 w 2707574"/>
                <a:gd name="connsiteY17" fmla="*/ 2125683 h 3040083"/>
                <a:gd name="connsiteX18" fmla="*/ 2125683 w 2707574"/>
                <a:gd name="connsiteY18" fmla="*/ 2054431 h 3040083"/>
                <a:gd name="connsiteX19" fmla="*/ 2030680 w 2707574"/>
                <a:gd name="connsiteY19" fmla="*/ 1733797 h 3040083"/>
                <a:gd name="connsiteX20" fmla="*/ 2078182 w 2707574"/>
                <a:gd name="connsiteY20" fmla="*/ 1401288 h 3040083"/>
                <a:gd name="connsiteX21" fmla="*/ 296883 w 2707574"/>
                <a:gd name="connsiteY21" fmla="*/ 0 h 3040083"/>
                <a:gd name="connsiteX22" fmla="*/ 0 w 2707574"/>
                <a:gd name="connsiteY22" fmla="*/ 106878 h 3040083"/>
                <a:gd name="connsiteX23" fmla="*/ 0 w 2707574"/>
                <a:gd name="connsiteY23" fmla="*/ 190005 h 3040083"/>
                <a:gd name="connsiteX24" fmla="*/ 0 w 2707574"/>
                <a:gd name="connsiteY24" fmla="*/ 190005 h 3040083"/>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23" fmla="*/ 0 w 2707574"/>
                <a:gd name="connsiteY23"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0" fmla="*/ 0 w 2648198"/>
                <a:gd name="connsiteY0" fmla="*/ 0 h 2850078"/>
                <a:gd name="connsiteX1" fmla="*/ 1781299 w 2648198"/>
                <a:gd name="connsiteY1" fmla="*/ 1223158 h 2850078"/>
                <a:gd name="connsiteX2" fmla="*/ 1721922 w 2648198"/>
                <a:gd name="connsiteY2" fmla="*/ 1472540 h 2850078"/>
                <a:gd name="connsiteX3" fmla="*/ 1721922 w 2648198"/>
                <a:gd name="connsiteY3" fmla="*/ 1615044 h 2850078"/>
                <a:gd name="connsiteX4" fmla="*/ 1888177 w 2648198"/>
                <a:gd name="connsiteY4" fmla="*/ 1876301 h 2850078"/>
                <a:gd name="connsiteX5" fmla="*/ 2030681 w 2648198"/>
                <a:gd name="connsiteY5" fmla="*/ 1995054 h 2850078"/>
                <a:gd name="connsiteX6" fmla="*/ 2006930 w 2648198"/>
                <a:gd name="connsiteY6" fmla="*/ 2576945 h 2850078"/>
                <a:gd name="connsiteX7" fmla="*/ 2078182 w 2648198"/>
                <a:gd name="connsiteY7" fmla="*/ 2743200 h 2850078"/>
                <a:gd name="connsiteX8" fmla="*/ 2161309 w 2648198"/>
                <a:gd name="connsiteY8" fmla="*/ 2814452 h 2850078"/>
                <a:gd name="connsiteX9" fmla="*/ 2315689 w 2648198"/>
                <a:gd name="connsiteY9" fmla="*/ 2850078 h 2850078"/>
                <a:gd name="connsiteX10" fmla="*/ 2529445 w 2648198"/>
                <a:gd name="connsiteY10" fmla="*/ 2790701 h 2850078"/>
                <a:gd name="connsiteX11" fmla="*/ 2648198 w 2648198"/>
                <a:gd name="connsiteY11" fmla="*/ 2778826 h 2850078"/>
                <a:gd name="connsiteX12" fmla="*/ 2161309 w 2648198"/>
                <a:gd name="connsiteY12" fmla="*/ 2802576 h 2850078"/>
                <a:gd name="connsiteX13" fmla="*/ 2137559 w 2648198"/>
                <a:gd name="connsiteY13" fmla="*/ 2517569 h 2850078"/>
                <a:gd name="connsiteX14" fmla="*/ 2149434 w 2648198"/>
                <a:gd name="connsiteY14" fmla="*/ 2351314 h 2850078"/>
                <a:gd name="connsiteX15" fmla="*/ 2149434 w 2648198"/>
                <a:gd name="connsiteY15" fmla="*/ 2196935 h 2850078"/>
                <a:gd name="connsiteX16" fmla="*/ 2125684 w 2648198"/>
                <a:gd name="connsiteY16" fmla="*/ 2054431 h 2850078"/>
                <a:gd name="connsiteX17" fmla="*/ 2101933 w 2648198"/>
                <a:gd name="connsiteY17" fmla="*/ 1935678 h 2850078"/>
                <a:gd name="connsiteX18" fmla="*/ 2066307 w 2648198"/>
                <a:gd name="connsiteY18" fmla="*/ 1864426 h 2850078"/>
                <a:gd name="connsiteX19" fmla="*/ 1971304 w 2648198"/>
                <a:gd name="connsiteY19" fmla="*/ 1543792 h 2850078"/>
                <a:gd name="connsiteX20" fmla="*/ 2018806 w 2648198"/>
                <a:gd name="connsiteY20" fmla="*/ 1211283 h 2850078"/>
                <a:gd name="connsiteX0" fmla="*/ 59377 w 926276"/>
                <a:gd name="connsiteY0" fmla="*/ 11875 h 1638795"/>
                <a:gd name="connsiteX1" fmla="*/ 0 w 926276"/>
                <a:gd name="connsiteY1" fmla="*/ 261257 h 1638795"/>
                <a:gd name="connsiteX2" fmla="*/ 0 w 926276"/>
                <a:gd name="connsiteY2" fmla="*/ 403761 h 1638795"/>
                <a:gd name="connsiteX3" fmla="*/ 166255 w 926276"/>
                <a:gd name="connsiteY3" fmla="*/ 665018 h 1638795"/>
                <a:gd name="connsiteX4" fmla="*/ 308759 w 926276"/>
                <a:gd name="connsiteY4" fmla="*/ 783771 h 1638795"/>
                <a:gd name="connsiteX5" fmla="*/ 285008 w 926276"/>
                <a:gd name="connsiteY5" fmla="*/ 1365662 h 1638795"/>
                <a:gd name="connsiteX6" fmla="*/ 356260 w 926276"/>
                <a:gd name="connsiteY6" fmla="*/ 1531917 h 1638795"/>
                <a:gd name="connsiteX7" fmla="*/ 439387 w 926276"/>
                <a:gd name="connsiteY7" fmla="*/ 1603169 h 1638795"/>
                <a:gd name="connsiteX8" fmla="*/ 593767 w 926276"/>
                <a:gd name="connsiteY8" fmla="*/ 1638795 h 1638795"/>
                <a:gd name="connsiteX9" fmla="*/ 807523 w 926276"/>
                <a:gd name="connsiteY9" fmla="*/ 1579418 h 1638795"/>
                <a:gd name="connsiteX10" fmla="*/ 926276 w 926276"/>
                <a:gd name="connsiteY10" fmla="*/ 1567543 h 1638795"/>
                <a:gd name="connsiteX11" fmla="*/ 439387 w 926276"/>
                <a:gd name="connsiteY11" fmla="*/ 1591293 h 1638795"/>
                <a:gd name="connsiteX12" fmla="*/ 415637 w 926276"/>
                <a:gd name="connsiteY12" fmla="*/ 1306286 h 1638795"/>
                <a:gd name="connsiteX13" fmla="*/ 427512 w 926276"/>
                <a:gd name="connsiteY13" fmla="*/ 1140031 h 1638795"/>
                <a:gd name="connsiteX14" fmla="*/ 427512 w 926276"/>
                <a:gd name="connsiteY14" fmla="*/ 985652 h 1638795"/>
                <a:gd name="connsiteX15" fmla="*/ 403762 w 926276"/>
                <a:gd name="connsiteY15" fmla="*/ 843148 h 1638795"/>
                <a:gd name="connsiteX16" fmla="*/ 380011 w 926276"/>
                <a:gd name="connsiteY16" fmla="*/ 724395 h 1638795"/>
                <a:gd name="connsiteX17" fmla="*/ 344385 w 926276"/>
                <a:gd name="connsiteY17" fmla="*/ 653143 h 1638795"/>
                <a:gd name="connsiteX18" fmla="*/ 249382 w 926276"/>
                <a:gd name="connsiteY18" fmla="*/ 332509 h 1638795"/>
                <a:gd name="connsiteX19" fmla="*/ 296884 w 926276"/>
                <a:gd name="connsiteY19" fmla="*/ 0 h 16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6276" h="1638795">
                  <a:moveTo>
                    <a:pt x="59377" y="11875"/>
                  </a:moveTo>
                  <a:lnTo>
                    <a:pt x="0" y="261257"/>
                  </a:lnTo>
                  <a:lnTo>
                    <a:pt x="0" y="403761"/>
                  </a:lnTo>
                  <a:lnTo>
                    <a:pt x="166255" y="665018"/>
                  </a:lnTo>
                  <a:lnTo>
                    <a:pt x="308759" y="783771"/>
                  </a:lnTo>
                  <a:lnTo>
                    <a:pt x="285008" y="1365662"/>
                  </a:lnTo>
                  <a:lnTo>
                    <a:pt x="356260" y="1531917"/>
                  </a:lnTo>
                  <a:lnTo>
                    <a:pt x="439387" y="1603169"/>
                  </a:lnTo>
                  <a:lnTo>
                    <a:pt x="593767" y="1638795"/>
                  </a:lnTo>
                  <a:lnTo>
                    <a:pt x="807523" y="1579418"/>
                  </a:lnTo>
                  <a:lnTo>
                    <a:pt x="926276" y="1567543"/>
                  </a:lnTo>
                  <a:lnTo>
                    <a:pt x="439387" y="1591293"/>
                  </a:lnTo>
                  <a:lnTo>
                    <a:pt x="415637" y="1306286"/>
                  </a:lnTo>
                  <a:cubicBezTo>
                    <a:pt x="429087" y="1171777"/>
                    <a:pt x="427512" y="1227314"/>
                    <a:pt x="427512" y="1140031"/>
                  </a:cubicBezTo>
                  <a:lnTo>
                    <a:pt x="427512" y="985652"/>
                  </a:lnTo>
                  <a:lnTo>
                    <a:pt x="403762" y="843148"/>
                  </a:lnTo>
                  <a:cubicBezTo>
                    <a:pt x="379152" y="732406"/>
                    <a:pt x="380011" y="772765"/>
                    <a:pt x="380011" y="724395"/>
                  </a:cubicBezTo>
                  <a:lnTo>
                    <a:pt x="344385" y="653143"/>
                  </a:lnTo>
                  <a:lnTo>
                    <a:pt x="249382" y="332509"/>
                  </a:lnTo>
                  <a:lnTo>
                    <a:pt x="296884" y="0"/>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a:off x="19812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42" name="Group 51"/>
            <p:cNvGrpSpPr/>
            <p:nvPr/>
          </p:nvGrpSpPr>
          <p:grpSpPr>
            <a:xfrm>
              <a:off x="1965932" y="3525757"/>
              <a:ext cx="3901468" cy="2081246"/>
              <a:chOff x="2283717" y="2343744"/>
              <a:chExt cx="3901468" cy="2081246"/>
            </a:xfrm>
          </p:grpSpPr>
          <p:sp>
            <p:nvSpPr>
              <p:cNvPr id="43" name="Oval 42"/>
              <p:cNvSpPr/>
              <p:nvPr/>
            </p:nvSpPr>
            <p:spPr>
              <a:xfrm rot="3982625">
                <a:off x="1831799" y="2795662"/>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051585" y="3414812"/>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45" name="Straight Connector 44"/>
              <p:cNvCxnSpPr>
                <a:stCxn id="44" idx="1"/>
              </p:cNvCxnSpPr>
              <p:nvPr/>
            </p:nvCxnSpPr>
            <p:spPr>
              <a:xfrm flipH="1" flipV="1">
                <a:off x="3518185" y="3694787"/>
                <a:ext cx="533400" cy="12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1B1B4279-85D7-05BB-9F48-E8D2EDB5DA45}"/>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9" name="TextBox 8">
            <a:extLst>
              <a:ext uri="{FF2B5EF4-FFF2-40B4-BE49-F238E27FC236}">
                <a16:creationId xmlns:a16="http://schemas.microsoft.com/office/drawing/2014/main" id="{4195F1BB-BB0F-ACDC-B5FC-C7DAE0AA12DD}"/>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576C82-FE27-783B-3850-9E3B092FB84A}"/>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DE33BD7-AEB0-03A6-AC0F-0EF25704DE12}"/>
              </a:ext>
            </a:extLst>
          </p:cNvPr>
          <p:cNvGrpSpPr/>
          <p:nvPr/>
        </p:nvGrpSpPr>
        <p:grpSpPr>
          <a:xfrm>
            <a:off x="0" y="1545336"/>
            <a:ext cx="9144000" cy="5340096"/>
            <a:chOff x="0" y="1545336"/>
            <a:chExt cx="9144000" cy="5340096"/>
          </a:xfrm>
        </p:grpSpPr>
        <p:pic>
          <p:nvPicPr>
            <p:cNvPr id="6" name="Picture 5" descr="A map of the world&#10;&#10;Description automatically generated">
              <a:extLst>
                <a:ext uri="{FF2B5EF4-FFF2-40B4-BE49-F238E27FC236}">
                  <a16:creationId xmlns:a16="http://schemas.microsoft.com/office/drawing/2014/main" id="{138AA651-E88B-F733-5A61-3C4D51F6A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7" name="Rectangle 6">
              <a:extLst>
                <a:ext uri="{FF2B5EF4-FFF2-40B4-BE49-F238E27FC236}">
                  <a16:creationId xmlns:a16="http://schemas.microsoft.com/office/drawing/2014/main" id="{C18783FB-0100-C789-E660-E03BF9E39A20}"/>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24" name="Freeform 23"/>
          <p:cNvSpPr/>
          <p:nvPr/>
        </p:nvSpPr>
        <p:spPr>
          <a:xfrm>
            <a:off x="2560122" y="3725883"/>
            <a:ext cx="926276" cy="1638795"/>
          </a:xfrm>
          <a:custGeom>
            <a:avLst/>
            <a:gdLst>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710047 w 2707574"/>
              <a:gd name="connsiteY10" fmla="*/ 1436915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00200 w 2707574"/>
              <a:gd name="connsiteY32" fmla="*/ 11430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752600 w 2707574"/>
              <a:gd name="connsiteY31" fmla="*/ 1524000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1295400 h 3265715"/>
              <a:gd name="connsiteX31" fmla="*/ 1524000 w 2707574"/>
              <a:gd name="connsiteY31" fmla="*/ 990600 h 3265715"/>
              <a:gd name="connsiteX32" fmla="*/ 1365662 w 2707574"/>
              <a:gd name="connsiteY32" fmla="*/ 486889 h 3265715"/>
              <a:gd name="connsiteX33" fmla="*/ 1235034 w 2707574"/>
              <a:gd name="connsiteY33" fmla="*/ 83128 h 3265715"/>
              <a:gd name="connsiteX34" fmla="*/ 1151906 w 2707574"/>
              <a:gd name="connsiteY34" fmla="*/ 0 h 3265715"/>
              <a:gd name="connsiteX35" fmla="*/ 653143 w 2707574"/>
              <a:gd name="connsiteY35" fmla="*/ 142504 h 3265715"/>
              <a:gd name="connsiteX36" fmla="*/ 296883 w 2707574"/>
              <a:gd name="connsiteY36" fmla="*/ 225632 h 3265715"/>
              <a:gd name="connsiteX37" fmla="*/ 0 w 2707574"/>
              <a:gd name="connsiteY37" fmla="*/ 332510 h 3265715"/>
              <a:gd name="connsiteX38" fmla="*/ 0 w 2707574"/>
              <a:gd name="connsiteY38" fmla="*/ 415637 h 3265715"/>
              <a:gd name="connsiteX39" fmla="*/ 0 w 2707574"/>
              <a:gd name="connsiteY39"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990600 h 3265715"/>
              <a:gd name="connsiteX31" fmla="*/ 1365662 w 2707574"/>
              <a:gd name="connsiteY31" fmla="*/ 486889 h 3265715"/>
              <a:gd name="connsiteX32" fmla="*/ 1235034 w 2707574"/>
              <a:gd name="connsiteY32" fmla="*/ 83128 h 3265715"/>
              <a:gd name="connsiteX33" fmla="*/ 1151906 w 2707574"/>
              <a:gd name="connsiteY33" fmla="*/ 0 h 3265715"/>
              <a:gd name="connsiteX34" fmla="*/ 653143 w 2707574"/>
              <a:gd name="connsiteY34" fmla="*/ 142504 h 3265715"/>
              <a:gd name="connsiteX35" fmla="*/ 296883 w 2707574"/>
              <a:gd name="connsiteY35" fmla="*/ 225632 h 3265715"/>
              <a:gd name="connsiteX36" fmla="*/ 0 w 2707574"/>
              <a:gd name="connsiteY36" fmla="*/ 332510 h 3265715"/>
              <a:gd name="connsiteX37" fmla="*/ 0 w 2707574"/>
              <a:gd name="connsiteY37" fmla="*/ 415637 h 3265715"/>
              <a:gd name="connsiteX38" fmla="*/ 0 w 2707574"/>
              <a:gd name="connsiteY38"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524000 w 2707574"/>
              <a:gd name="connsiteY29" fmla="*/ 990600 h 3265715"/>
              <a:gd name="connsiteX30" fmla="*/ 1365662 w 2707574"/>
              <a:gd name="connsiteY30" fmla="*/ 486889 h 3265715"/>
              <a:gd name="connsiteX31" fmla="*/ 1235034 w 2707574"/>
              <a:gd name="connsiteY31" fmla="*/ 83128 h 3265715"/>
              <a:gd name="connsiteX32" fmla="*/ 1151906 w 2707574"/>
              <a:gd name="connsiteY32" fmla="*/ 0 h 3265715"/>
              <a:gd name="connsiteX33" fmla="*/ 653143 w 2707574"/>
              <a:gd name="connsiteY33" fmla="*/ 142504 h 3265715"/>
              <a:gd name="connsiteX34" fmla="*/ 296883 w 2707574"/>
              <a:gd name="connsiteY34" fmla="*/ 225632 h 3265715"/>
              <a:gd name="connsiteX35" fmla="*/ 0 w 2707574"/>
              <a:gd name="connsiteY35" fmla="*/ 332510 h 3265715"/>
              <a:gd name="connsiteX36" fmla="*/ 0 w 2707574"/>
              <a:gd name="connsiteY36" fmla="*/ 415637 h 3265715"/>
              <a:gd name="connsiteX37" fmla="*/ 0 w 2707574"/>
              <a:gd name="connsiteY37"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365662 w 2707574"/>
              <a:gd name="connsiteY29" fmla="*/ 486889 h 3265715"/>
              <a:gd name="connsiteX30" fmla="*/ 1235034 w 2707574"/>
              <a:gd name="connsiteY30" fmla="*/ 83128 h 3265715"/>
              <a:gd name="connsiteX31" fmla="*/ 1151906 w 2707574"/>
              <a:gd name="connsiteY31" fmla="*/ 0 h 3265715"/>
              <a:gd name="connsiteX32" fmla="*/ 653143 w 2707574"/>
              <a:gd name="connsiteY32" fmla="*/ 142504 h 3265715"/>
              <a:gd name="connsiteX33" fmla="*/ 296883 w 2707574"/>
              <a:gd name="connsiteY33" fmla="*/ 225632 h 3265715"/>
              <a:gd name="connsiteX34" fmla="*/ 0 w 2707574"/>
              <a:gd name="connsiteY34" fmla="*/ 332510 h 3265715"/>
              <a:gd name="connsiteX35" fmla="*/ 0 w 2707574"/>
              <a:gd name="connsiteY35" fmla="*/ 415637 h 3265715"/>
              <a:gd name="connsiteX36" fmla="*/ 0 w 2707574"/>
              <a:gd name="connsiteY36"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1143000 h 3265715"/>
              <a:gd name="connsiteX8" fmla="*/ 1840675 w 2707574"/>
              <a:gd name="connsiteY8" fmla="*/ 1638795 h 3265715"/>
              <a:gd name="connsiteX9" fmla="*/ 1781298 w 2707574"/>
              <a:gd name="connsiteY9" fmla="*/ 1888177 h 3265715"/>
              <a:gd name="connsiteX10" fmla="*/ 1781298 w 2707574"/>
              <a:gd name="connsiteY10" fmla="*/ 2030681 h 3265715"/>
              <a:gd name="connsiteX11" fmla="*/ 1947553 w 2707574"/>
              <a:gd name="connsiteY11" fmla="*/ 2291938 h 3265715"/>
              <a:gd name="connsiteX12" fmla="*/ 2090057 w 2707574"/>
              <a:gd name="connsiteY12" fmla="*/ 2410691 h 3265715"/>
              <a:gd name="connsiteX13" fmla="*/ 2066306 w 2707574"/>
              <a:gd name="connsiteY13" fmla="*/ 2992582 h 3265715"/>
              <a:gd name="connsiteX14" fmla="*/ 2137558 w 2707574"/>
              <a:gd name="connsiteY14" fmla="*/ 3158837 h 3265715"/>
              <a:gd name="connsiteX15" fmla="*/ 2220685 w 2707574"/>
              <a:gd name="connsiteY15" fmla="*/ 3230089 h 3265715"/>
              <a:gd name="connsiteX16" fmla="*/ 2375065 w 2707574"/>
              <a:gd name="connsiteY16" fmla="*/ 3265715 h 3265715"/>
              <a:gd name="connsiteX17" fmla="*/ 2588821 w 2707574"/>
              <a:gd name="connsiteY17" fmla="*/ 3206338 h 3265715"/>
              <a:gd name="connsiteX18" fmla="*/ 2707574 w 2707574"/>
              <a:gd name="connsiteY18" fmla="*/ 3194463 h 3265715"/>
              <a:gd name="connsiteX19" fmla="*/ 2220685 w 2707574"/>
              <a:gd name="connsiteY19" fmla="*/ 3218213 h 3265715"/>
              <a:gd name="connsiteX20" fmla="*/ 2196935 w 2707574"/>
              <a:gd name="connsiteY20" fmla="*/ 2933206 h 3265715"/>
              <a:gd name="connsiteX21" fmla="*/ 2208810 w 2707574"/>
              <a:gd name="connsiteY21" fmla="*/ 2766951 h 3265715"/>
              <a:gd name="connsiteX22" fmla="*/ 2208810 w 2707574"/>
              <a:gd name="connsiteY22" fmla="*/ 2612572 h 3265715"/>
              <a:gd name="connsiteX23" fmla="*/ 2185060 w 2707574"/>
              <a:gd name="connsiteY23" fmla="*/ 2470068 h 3265715"/>
              <a:gd name="connsiteX24" fmla="*/ 2161309 w 2707574"/>
              <a:gd name="connsiteY24" fmla="*/ 2351315 h 3265715"/>
              <a:gd name="connsiteX25" fmla="*/ 2125683 w 2707574"/>
              <a:gd name="connsiteY25" fmla="*/ 2280063 h 3265715"/>
              <a:gd name="connsiteX26" fmla="*/ 2030680 w 2707574"/>
              <a:gd name="connsiteY26" fmla="*/ 1959429 h 3265715"/>
              <a:gd name="connsiteX27" fmla="*/ 2078182 w 2707574"/>
              <a:gd name="connsiteY27" fmla="*/ 1626920 h 3265715"/>
              <a:gd name="connsiteX28" fmla="*/ 1365662 w 2707574"/>
              <a:gd name="connsiteY28" fmla="*/ 486889 h 3265715"/>
              <a:gd name="connsiteX29" fmla="*/ 1235034 w 2707574"/>
              <a:gd name="connsiteY29" fmla="*/ 83128 h 3265715"/>
              <a:gd name="connsiteX30" fmla="*/ 1151906 w 2707574"/>
              <a:gd name="connsiteY30" fmla="*/ 0 h 3265715"/>
              <a:gd name="connsiteX31" fmla="*/ 653143 w 2707574"/>
              <a:gd name="connsiteY31" fmla="*/ 142504 h 3265715"/>
              <a:gd name="connsiteX32" fmla="*/ 296883 w 2707574"/>
              <a:gd name="connsiteY32" fmla="*/ 225632 h 3265715"/>
              <a:gd name="connsiteX33" fmla="*/ 0 w 2707574"/>
              <a:gd name="connsiteY33" fmla="*/ 332510 h 3265715"/>
              <a:gd name="connsiteX34" fmla="*/ 0 w 2707574"/>
              <a:gd name="connsiteY34" fmla="*/ 415637 h 3265715"/>
              <a:gd name="connsiteX35" fmla="*/ 0 w 2707574"/>
              <a:gd name="connsiteY35"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840675 w 2707574"/>
              <a:gd name="connsiteY7" fmla="*/ 1638795 h 3265715"/>
              <a:gd name="connsiteX8" fmla="*/ 1781298 w 2707574"/>
              <a:gd name="connsiteY8" fmla="*/ 1888177 h 3265715"/>
              <a:gd name="connsiteX9" fmla="*/ 1781298 w 2707574"/>
              <a:gd name="connsiteY9" fmla="*/ 2030681 h 3265715"/>
              <a:gd name="connsiteX10" fmla="*/ 1947553 w 2707574"/>
              <a:gd name="connsiteY10" fmla="*/ 2291938 h 3265715"/>
              <a:gd name="connsiteX11" fmla="*/ 2090057 w 2707574"/>
              <a:gd name="connsiteY11" fmla="*/ 2410691 h 3265715"/>
              <a:gd name="connsiteX12" fmla="*/ 2066306 w 2707574"/>
              <a:gd name="connsiteY12" fmla="*/ 2992582 h 3265715"/>
              <a:gd name="connsiteX13" fmla="*/ 2137558 w 2707574"/>
              <a:gd name="connsiteY13" fmla="*/ 3158837 h 3265715"/>
              <a:gd name="connsiteX14" fmla="*/ 2220685 w 2707574"/>
              <a:gd name="connsiteY14" fmla="*/ 3230089 h 3265715"/>
              <a:gd name="connsiteX15" fmla="*/ 2375065 w 2707574"/>
              <a:gd name="connsiteY15" fmla="*/ 3265715 h 3265715"/>
              <a:gd name="connsiteX16" fmla="*/ 2588821 w 2707574"/>
              <a:gd name="connsiteY16" fmla="*/ 3206338 h 3265715"/>
              <a:gd name="connsiteX17" fmla="*/ 2707574 w 2707574"/>
              <a:gd name="connsiteY17" fmla="*/ 3194463 h 3265715"/>
              <a:gd name="connsiteX18" fmla="*/ 2220685 w 2707574"/>
              <a:gd name="connsiteY18" fmla="*/ 3218213 h 3265715"/>
              <a:gd name="connsiteX19" fmla="*/ 2196935 w 2707574"/>
              <a:gd name="connsiteY19" fmla="*/ 2933206 h 3265715"/>
              <a:gd name="connsiteX20" fmla="*/ 2208810 w 2707574"/>
              <a:gd name="connsiteY20" fmla="*/ 2766951 h 3265715"/>
              <a:gd name="connsiteX21" fmla="*/ 2208810 w 2707574"/>
              <a:gd name="connsiteY21" fmla="*/ 2612572 h 3265715"/>
              <a:gd name="connsiteX22" fmla="*/ 2185060 w 2707574"/>
              <a:gd name="connsiteY22" fmla="*/ 2470068 h 3265715"/>
              <a:gd name="connsiteX23" fmla="*/ 2161309 w 2707574"/>
              <a:gd name="connsiteY23" fmla="*/ 2351315 h 3265715"/>
              <a:gd name="connsiteX24" fmla="*/ 2125683 w 2707574"/>
              <a:gd name="connsiteY24" fmla="*/ 2280063 h 3265715"/>
              <a:gd name="connsiteX25" fmla="*/ 2030680 w 2707574"/>
              <a:gd name="connsiteY25" fmla="*/ 1959429 h 3265715"/>
              <a:gd name="connsiteX26" fmla="*/ 2078182 w 2707574"/>
              <a:gd name="connsiteY26" fmla="*/ 1626920 h 3265715"/>
              <a:gd name="connsiteX27" fmla="*/ 1365662 w 2707574"/>
              <a:gd name="connsiteY27" fmla="*/ 486889 h 3265715"/>
              <a:gd name="connsiteX28" fmla="*/ 1235034 w 2707574"/>
              <a:gd name="connsiteY28" fmla="*/ 83128 h 3265715"/>
              <a:gd name="connsiteX29" fmla="*/ 1151906 w 2707574"/>
              <a:gd name="connsiteY29" fmla="*/ 0 h 3265715"/>
              <a:gd name="connsiteX30" fmla="*/ 653143 w 2707574"/>
              <a:gd name="connsiteY30" fmla="*/ 142504 h 3265715"/>
              <a:gd name="connsiteX31" fmla="*/ 296883 w 2707574"/>
              <a:gd name="connsiteY31" fmla="*/ 225632 h 3265715"/>
              <a:gd name="connsiteX32" fmla="*/ 0 w 2707574"/>
              <a:gd name="connsiteY32" fmla="*/ 332510 h 3265715"/>
              <a:gd name="connsiteX33" fmla="*/ 0 w 2707574"/>
              <a:gd name="connsiteY33" fmla="*/ 415637 h 3265715"/>
              <a:gd name="connsiteX34" fmla="*/ 0 w 2707574"/>
              <a:gd name="connsiteY34"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365662 w 2707574"/>
              <a:gd name="connsiteY26" fmla="*/ 486889 h 3265715"/>
              <a:gd name="connsiteX27" fmla="*/ 1235034 w 2707574"/>
              <a:gd name="connsiteY27" fmla="*/ 83128 h 3265715"/>
              <a:gd name="connsiteX28" fmla="*/ 1151906 w 2707574"/>
              <a:gd name="connsiteY28" fmla="*/ 0 h 3265715"/>
              <a:gd name="connsiteX29" fmla="*/ 653143 w 2707574"/>
              <a:gd name="connsiteY29" fmla="*/ 142504 h 3265715"/>
              <a:gd name="connsiteX30" fmla="*/ 296883 w 2707574"/>
              <a:gd name="connsiteY30" fmla="*/ 225632 h 3265715"/>
              <a:gd name="connsiteX31" fmla="*/ 0 w 2707574"/>
              <a:gd name="connsiteY31" fmla="*/ 332510 h 3265715"/>
              <a:gd name="connsiteX32" fmla="*/ 0 w 2707574"/>
              <a:gd name="connsiteY32" fmla="*/ 415637 h 3265715"/>
              <a:gd name="connsiteX33" fmla="*/ 0 w 2707574"/>
              <a:gd name="connsiteY33"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235034 w 2707574"/>
              <a:gd name="connsiteY26" fmla="*/ 83128 h 3265715"/>
              <a:gd name="connsiteX27" fmla="*/ 1151906 w 2707574"/>
              <a:gd name="connsiteY27" fmla="*/ 0 h 3265715"/>
              <a:gd name="connsiteX28" fmla="*/ 653143 w 2707574"/>
              <a:gd name="connsiteY28" fmla="*/ 142504 h 3265715"/>
              <a:gd name="connsiteX29" fmla="*/ 296883 w 2707574"/>
              <a:gd name="connsiteY29" fmla="*/ 225632 h 3265715"/>
              <a:gd name="connsiteX30" fmla="*/ 0 w 2707574"/>
              <a:gd name="connsiteY30" fmla="*/ 332510 h 3265715"/>
              <a:gd name="connsiteX31" fmla="*/ 0 w 2707574"/>
              <a:gd name="connsiteY31" fmla="*/ 415637 h 3265715"/>
              <a:gd name="connsiteX32" fmla="*/ 0 w 2707574"/>
              <a:gd name="connsiteY32"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235034 w 2707574"/>
              <a:gd name="connsiteY25" fmla="*/ 83128 h 3265715"/>
              <a:gd name="connsiteX26" fmla="*/ 1151906 w 2707574"/>
              <a:gd name="connsiteY26" fmla="*/ 0 h 3265715"/>
              <a:gd name="connsiteX27" fmla="*/ 653143 w 2707574"/>
              <a:gd name="connsiteY27" fmla="*/ 142504 h 3265715"/>
              <a:gd name="connsiteX28" fmla="*/ 296883 w 2707574"/>
              <a:gd name="connsiteY28" fmla="*/ 225632 h 3265715"/>
              <a:gd name="connsiteX29" fmla="*/ 0 w 2707574"/>
              <a:gd name="connsiteY29" fmla="*/ 332510 h 3265715"/>
              <a:gd name="connsiteX30" fmla="*/ 0 w 2707574"/>
              <a:gd name="connsiteY30" fmla="*/ 415637 h 3265715"/>
              <a:gd name="connsiteX31" fmla="*/ 0 w 2707574"/>
              <a:gd name="connsiteY3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151906 w 2707574"/>
              <a:gd name="connsiteY25" fmla="*/ 0 h 3265715"/>
              <a:gd name="connsiteX26" fmla="*/ 653143 w 2707574"/>
              <a:gd name="connsiteY26" fmla="*/ 142504 h 3265715"/>
              <a:gd name="connsiteX27" fmla="*/ 296883 w 2707574"/>
              <a:gd name="connsiteY27" fmla="*/ 225632 h 3265715"/>
              <a:gd name="connsiteX28" fmla="*/ 0 w 2707574"/>
              <a:gd name="connsiteY28" fmla="*/ 332510 h 3265715"/>
              <a:gd name="connsiteX29" fmla="*/ 0 w 2707574"/>
              <a:gd name="connsiteY29" fmla="*/ 415637 h 3265715"/>
              <a:gd name="connsiteX30" fmla="*/ 0 w 2707574"/>
              <a:gd name="connsiteY30" fmla="*/ 415637 h 3265715"/>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163782 w 2707574"/>
              <a:gd name="connsiteY4" fmla="*/ 166255 h 3123211"/>
              <a:gd name="connsiteX5" fmla="*/ 1840675 w 2707574"/>
              <a:gd name="connsiteY5" fmla="*/ 1496291 h 3123211"/>
              <a:gd name="connsiteX6" fmla="*/ 1781298 w 2707574"/>
              <a:gd name="connsiteY6" fmla="*/ 1745673 h 3123211"/>
              <a:gd name="connsiteX7" fmla="*/ 1781298 w 2707574"/>
              <a:gd name="connsiteY7" fmla="*/ 1888177 h 3123211"/>
              <a:gd name="connsiteX8" fmla="*/ 1947553 w 2707574"/>
              <a:gd name="connsiteY8" fmla="*/ 2149434 h 3123211"/>
              <a:gd name="connsiteX9" fmla="*/ 2090057 w 2707574"/>
              <a:gd name="connsiteY9" fmla="*/ 2268187 h 3123211"/>
              <a:gd name="connsiteX10" fmla="*/ 2066306 w 2707574"/>
              <a:gd name="connsiteY10" fmla="*/ 2850078 h 3123211"/>
              <a:gd name="connsiteX11" fmla="*/ 2137558 w 2707574"/>
              <a:gd name="connsiteY11" fmla="*/ 3016333 h 3123211"/>
              <a:gd name="connsiteX12" fmla="*/ 2220685 w 2707574"/>
              <a:gd name="connsiteY12" fmla="*/ 3087585 h 3123211"/>
              <a:gd name="connsiteX13" fmla="*/ 2375065 w 2707574"/>
              <a:gd name="connsiteY13" fmla="*/ 3123211 h 3123211"/>
              <a:gd name="connsiteX14" fmla="*/ 2588821 w 2707574"/>
              <a:gd name="connsiteY14" fmla="*/ 3063834 h 3123211"/>
              <a:gd name="connsiteX15" fmla="*/ 2707574 w 2707574"/>
              <a:gd name="connsiteY15" fmla="*/ 3051959 h 3123211"/>
              <a:gd name="connsiteX16" fmla="*/ 2220685 w 2707574"/>
              <a:gd name="connsiteY16" fmla="*/ 3075709 h 3123211"/>
              <a:gd name="connsiteX17" fmla="*/ 2196935 w 2707574"/>
              <a:gd name="connsiteY17" fmla="*/ 2790702 h 3123211"/>
              <a:gd name="connsiteX18" fmla="*/ 2208810 w 2707574"/>
              <a:gd name="connsiteY18" fmla="*/ 2624447 h 3123211"/>
              <a:gd name="connsiteX19" fmla="*/ 2208810 w 2707574"/>
              <a:gd name="connsiteY19" fmla="*/ 2470068 h 3123211"/>
              <a:gd name="connsiteX20" fmla="*/ 2185060 w 2707574"/>
              <a:gd name="connsiteY20" fmla="*/ 2327564 h 3123211"/>
              <a:gd name="connsiteX21" fmla="*/ 2161309 w 2707574"/>
              <a:gd name="connsiteY21" fmla="*/ 2208811 h 3123211"/>
              <a:gd name="connsiteX22" fmla="*/ 2125683 w 2707574"/>
              <a:gd name="connsiteY22" fmla="*/ 2137559 h 3123211"/>
              <a:gd name="connsiteX23" fmla="*/ 2030680 w 2707574"/>
              <a:gd name="connsiteY23" fmla="*/ 1816925 h 3123211"/>
              <a:gd name="connsiteX24" fmla="*/ 2078182 w 2707574"/>
              <a:gd name="connsiteY24" fmla="*/ 1484416 h 3123211"/>
              <a:gd name="connsiteX25" fmla="*/ 653143 w 2707574"/>
              <a:gd name="connsiteY25" fmla="*/ 0 h 3123211"/>
              <a:gd name="connsiteX26" fmla="*/ 296883 w 2707574"/>
              <a:gd name="connsiteY26" fmla="*/ 83128 h 3123211"/>
              <a:gd name="connsiteX27" fmla="*/ 0 w 2707574"/>
              <a:gd name="connsiteY27" fmla="*/ 190006 h 3123211"/>
              <a:gd name="connsiteX28" fmla="*/ 0 w 2707574"/>
              <a:gd name="connsiteY28" fmla="*/ 273133 h 3123211"/>
              <a:gd name="connsiteX29" fmla="*/ 0 w 2707574"/>
              <a:gd name="connsiteY29"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840675 w 2707574"/>
              <a:gd name="connsiteY4" fmla="*/ 1496291 h 3123211"/>
              <a:gd name="connsiteX5" fmla="*/ 1781298 w 2707574"/>
              <a:gd name="connsiteY5" fmla="*/ 1745673 h 3123211"/>
              <a:gd name="connsiteX6" fmla="*/ 1781298 w 2707574"/>
              <a:gd name="connsiteY6" fmla="*/ 1888177 h 3123211"/>
              <a:gd name="connsiteX7" fmla="*/ 1947553 w 2707574"/>
              <a:gd name="connsiteY7" fmla="*/ 2149434 h 3123211"/>
              <a:gd name="connsiteX8" fmla="*/ 2090057 w 2707574"/>
              <a:gd name="connsiteY8" fmla="*/ 2268187 h 3123211"/>
              <a:gd name="connsiteX9" fmla="*/ 2066306 w 2707574"/>
              <a:gd name="connsiteY9" fmla="*/ 2850078 h 3123211"/>
              <a:gd name="connsiteX10" fmla="*/ 2137558 w 2707574"/>
              <a:gd name="connsiteY10" fmla="*/ 3016333 h 3123211"/>
              <a:gd name="connsiteX11" fmla="*/ 2220685 w 2707574"/>
              <a:gd name="connsiteY11" fmla="*/ 3087585 h 3123211"/>
              <a:gd name="connsiteX12" fmla="*/ 2375065 w 2707574"/>
              <a:gd name="connsiteY12" fmla="*/ 3123211 h 3123211"/>
              <a:gd name="connsiteX13" fmla="*/ 2588821 w 2707574"/>
              <a:gd name="connsiteY13" fmla="*/ 3063834 h 3123211"/>
              <a:gd name="connsiteX14" fmla="*/ 2707574 w 2707574"/>
              <a:gd name="connsiteY14" fmla="*/ 3051959 h 3123211"/>
              <a:gd name="connsiteX15" fmla="*/ 2220685 w 2707574"/>
              <a:gd name="connsiteY15" fmla="*/ 3075709 h 3123211"/>
              <a:gd name="connsiteX16" fmla="*/ 2196935 w 2707574"/>
              <a:gd name="connsiteY16" fmla="*/ 2790702 h 3123211"/>
              <a:gd name="connsiteX17" fmla="*/ 2208810 w 2707574"/>
              <a:gd name="connsiteY17" fmla="*/ 2624447 h 3123211"/>
              <a:gd name="connsiteX18" fmla="*/ 2208810 w 2707574"/>
              <a:gd name="connsiteY18" fmla="*/ 2470068 h 3123211"/>
              <a:gd name="connsiteX19" fmla="*/ 2185060 w 2707574"/>
              <a:gd name="connsiteY19" fmla="*/ 2327564 h 3123211"/>
              <a:gd name="connsiteX20" fmla="*/ 2161309 w 2707574"/>
              <a:gd name="connsiteY20" fmla="*/ 2208811 h 3123211"/>
              <a:gd name="connsiteX21" fmla="*/ 2125683 w 2707574"/>
              <a:gd name="connsiteY21" fmla="*/ 2137559 h 3123211"/>
              <a:gd name="connsiteX22" fmla="*/ 2030680 w 2707574"/>
              <a:gd name="connsiteY22" fmla="*/ 1816925 h 3123211"/>
              <a:gd name="connsiteX23" fmla="*/ 2078182 w 2707574"/>
              <a:gd name="connsiteY23" fmla="*/ 1484416 h 3123211"/>
              <a:gd name="connsiteX24" fmla="*/ 653143 w 2707574"/>
              <a:gd name="connsiteY24" fmla="*/ 0 h 3123211"/>
              <a:gd name="connsiteX25" fmla="*/ 296883 w 2707574"/>
              <a:gd name="connsiteY25" fmla="*/ 83128 h 3123211"/>
              <a:gd name="connsiteX26" fmla="*/ 0 w 2707574"/>
              <a:gd name="connsiteY26" fmla="*/ 190006 h 3123211"/>
              <a:gd name="connsiteX27" fmla="*/ 0 w 2707574"/>
              <a:gd name="connsiteY27" fmla="*/ 273133 h 3123211"/>
              <a:gd name="connsiteX28" fmla="*/ 0 w 2707574"/>
              <a:gd name="connsiteY28"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840675 w 2707574"/>
              <a:gd name="connsiteY3" fmla="*/ 1496291 h 3123211"/>
              <a:gd name="connsiteX4" fmla="*/ 1781298 w 2707574"/>
              <a:gd name="connsiteY4" fmla="*/ 1745673 h 3123211"/>
              <a:gd name="connsiteX5" fmla="*/ 1781298 w 2707574"/>
              <a:gd name="connsiteY5" fmla="*/ 1888177 h 3123211"/>
              <a:gd name="connsiteX6" fmla="*/ 1947553 w 2707574"/>
              <a:gd name="connsiteY6" fmla="*/ 2149434 h 3123211"/>
              <a:gd name="connsiteX7" fmla="*/ 2090057 w 2707574"/>
              <a:gd name="connsiteY7" fmla="*/ 2268187 h 3123211"/>
              <a:gd name="connsiteX8" fmla="*/ 2066306 w 2707574"/>
              <a:gd name="connsiteY8" fmla="*/ 2850078 h 3123211"/>
              <a:gd name="connsiteX9" fmla="*/ 2137558 w 2707574"/>
              <a:gd name="connsiteY9" fmla="*/ 3016333 h 3123211"/>
              <a:gd name="connsiteX10" fmla="*/ 2220685 w 2707574"/>
              <a:gd name="connsiteY10" fmla="*/ 3087585 h 3123211"/>
              <a:gd name="connsiteX11" fmla="*/ 2375065 w 2707574"/>
              <a:gd name="connsiteY11" fmla="*/ 3123211 h 3123211"/>
              <a:gd name="connsiteX12" fmla="*/ 2588821 w 2707574"/>
              <a:gd name="connsiteY12" fmla="*/ 3063834 h 3123211"/>
              <a:gd name="connsiteX13" fmla="*/ 2707574 w 2707574"/>
              <a:gd name="connsiteY13" fmla="*/ 3051959 h 3123211"/>
              <a:gd name="connsiteX14" fmla="*/ 2220685 w 2707574"/>
              <a:gd name="connsiteY14" fmla="*/ 3075709 h 3123211"/>
              <a:gd name="connsiteX15" fmla="*/ 2196935 w 2707574"/>
              <a:gd name="connsiteY15" fmla="*/ 2790702 h 3123211"/>
              <a:gd name="connsiteX16" fmla="*/ 2208810 w 2707574"/>
              <a:gd name="connsiteY16" fmla="*/ 2624447 h 3123211"/>
              <a:gd name="connsiteX17" fmla="*/ 2208810 w 2707574"/>
              <a:gd name="connsiteY17" fmla="*/ 2470068 h 3123211"/>
              <a:gd name="connsiteX18" fmla="*/ 2185060 w 2707574"/>
              <a:gd name="connsiteY18" fmla="*/ 2327564 h 3123211"/>
              <a:gd name="connsiteX19" fmla="*/ 2161309 w 2707574"/>
              <a:gd name="connsiteY19" fmla="*/ 2208811 h 3123211"/>
              <a:gd name="connsiteX20" fmla="*/ 2125683 w 2707574"/>
              <a:gd name="connsiteY20" fmla="*/ 2137559 h 3123211"/>
              <a:gd name="connsiteX21" fmla="*/ 2030680 w 2707574"/>
              <a:gd name="connsiteY21" fmla="*/ 1816925 h 3123211"/>
              <a:gd name="connsiteX22" fmla="*/ 2078182 w 2707574"/>
              <a:gd name="connsiteY22" fmla="*/ 1484416 h 3123211"/>
              <a:gd name="connsiteX23" fmla="*/ 653143 w 2707574"/>
              <a:gd name="connsiteY23" fmla="*/ 0 h 3123211"/>
              <a:gd name="connsiteX24" fmla="*/ 296883 w 2707574"/>
              <a:gd name="connsiteY24" fmla="*/ 83128 h 3123211"/>
              <a:gd name="connsiteX25" fmla="*/ 0 w 2707574"/>
              <a:gd name="connsiteY25" fmla="*/ 190006 h 3123211"/>
              <a:gd name="connsiteX26" fmla="*/ 0 w 2707574"/>
              <a:gd name="connsiteY26" fmla="*/ 273133 h 3123211"/>
              <a:gd name="connsiteX27" fmla="*/ 0 w 2707574"/>
              <a:gd name="connsiteY27" fmla="*/ 273133 h 3123211"/>
              <a:gd name="connsiteX0" fmla="*/ 59376 w 2707574"/>
              <a:gd name="connsiteY0" fmla="*/ 273133 h 3123211"/>
              <a:gd name="connsiteX1" fmla="*/ 748145 w 2707574"/>
              <a:gd name="connsiteY1" fmla="*/ 130629 h 3123211"/>
              <a:gd name="connsiteX2" fmla="*/ 1840675 w 2707574"/>
              <a:gd name="connsiteY2" fmla="*/ 1496291 h 3123211"/>
              <a:gd name="connsiteX3" fmla="*/ 1781298 w 2707574"/>
              <a:gd name="connsiteY3" fmla="*/ 1745673 h 3123211"/>
              <a:gd name="connsiteX4" fmla="*/ 1781298 w 2707574"/>
              <a:gd name="connsiteY4" fmla="*/ 1888177 h 3123211"/>
              <a:gd name="connsiteX5" fmla="*/ 1947553 w 2707574"/>
              <a:gd name="connsiteY5" fmla="*/ 2149434 h 3123211"/>
              <a:gd name="connsiteX6" fmla="*/ 2090057 w 2707574"/>
              <a:gd name="connsiteY6" fmla="*/ 2268187 h 3123211"/>
              <a:gd name="connsiteX7" fmla="*/ 2066306 w 2707574"/>
              <a:gd name="connsiteY7" fmla="*/ 2850078 h 3123211"/>
              <a:gd name="connsiteX8" fmla="*/ 2137558 w 2707574"/>
              <a:gd name="connsiteY8" fmla="*/ 3016333 h 3123211"/>
              <a:gd name="connsiteX9" fmla="*/ 2220685 w 2707574"/>
              <a:gd name="connsiteY9" fmla="*/ 3087585 h 3123211"/>
              <a:gd name="connsiteX10" fmla="*/ 2375065 w 2707574"/>
              <a:gd name="connsiteY10" fmla="*/ 3123211 h 3123211"/>
              <a:gd name="connsiteX11" fmla="*/ 2588821 w 2707574"/>
              <a:gd name="connsiteY11" fmla="*/ 3063834 h 3123211"/>
              <a:gd name="connsiteX12" fmla="*/ 2707574 w 2707574"/>
              <a:gd name="connsiteY12" fmla="*/ 3051959 h 3123211"/>
              <a:gd name="connsiteX13" fmla="*/ 2220685 w 2707574"/>
              <a:gd name="connsiteY13" fmla="*/ 3075709 h 3123211"/>
              <a:gd name="connsiteX14" fmla="*/ 2196935 w 2707574"/>
              <a:gd name="connsiteY14" fmla="*/ 2790702 h 3123211"/>
              <a:gd name="connsiteX15" fmla="*/ 2208810 w 2707574"/>
              <a:gd name="connsiteY15" fmla="*/ 2624447 h 3123211"/>
              <a:gd name="connsiteX16" fmla="*/ 2208810 w 2707574"/>
              <a:gd name="connsiteY16" fmla="*/ 2470068 h 3123211"/>
              <a:gd name="connsiteX17" fmla="*/ 2185060 w 2707574"/>
              <a:gd name="connsiteY17" fmla="*/ 2327564 h 3123211"/>
              <a:gd name="connsiteX18" fmla="*/ 2161309 w 2707574"/>
              <a:gd name="connsiteY18" fmla="*/ 2208811 h 3123211"/>
              <a:gd name="connsiteX19" fmla="*/ 2125683 w 2707574"/>
              <a:gd name="connsiteY19" fmla="*/ 2137559 h 3123211"/>
              <a:gd name="connsiteX20" fmla="*/ 2030680 w 2707574"/>
              <a:gd name="connsiteY20" fmla="*/ 1816925 h 3123211"/>
              <a:gd name="connsiteX21" fmla="*/ 2078182 w 2707574"/>
              <a:gd name="connsiteY21" fmla="*/ 1484416 h 3123211"/>
              <a:gd name="connsiteX22" fmla="*/ 653143 w 2707574"/>
              <a:gd name="connsiteY22" fmla="*/ 0 h 3123211"/>
              <a:gd name="connsiteX23" fmla="*/ 296883 w 2707574"/>
              <a:gd name="connsiteY23" fmla="*/ 83128 h 3123211"/>
              <a:gd name="connsiteX24" fmla="*/ 0 w 2707574"/>
              <a:gd name="connsiteY24" fmla="*/ 190006 h 3123211"/>
              <a:gd name="connsiteX25" fmla="*/ 0 w 2707574"/>
              <a:gd name="connsiteY25" fmla="*/ 273133 h 3123211"/>
              <a:gd name="connsiteX26" fmla="*/ 0 w 2707574"/>
              <a:gd name="connsiteY26" fmla="*/ 273133 h 3123211"/>
              <a:gd name="connsiteX0" fmla="*/ 59376 w 2707574"/>
              <a:gd name="connsiteY0" fmla="*/ 273133 h 3123211"/>
              <a:gd name="connsiteX1" fmla="*/ 1840675 w 2707574"/>
              <a:gd name="connsiteY1" fmla="*/ 1496291 h 3123211"/>
              <a:gd name="connsiteX2" fmla="*/ 1781298 w 2707574"/>
              <a:gd name="connsiteY2" fmla="*/ 1745673 h 3123211"/>
              <a:gd name="connsiteX3" fmla="*/ 1781298 w 2707574"/>
              <a:gd name="connsiteY3" fmla="*/ 1888177 h 3123211"/>
              <a:gd name="connsiteX4" fmla="*/ 1947553 w 2707574"/>
              <a:gd name="connsiteY4" fmla="*/ 2149434 h 3123211"/>
              <a:gd name="connsiteX5" fmla="*/ 2090057 w 2707574"/>
              <a:gd name="connsiteY5" fmla="*/ 2268187 h 3123211"/>
              <a:gd name="connsiteX6" fmla="*/ 2066306 w 2707574"/>
              <a:gd name="connsiteY6" fmla="*/ 2850078 h 3123211"/>
              <a:gd name="connsiteX7" fmla="*/ 2137558 w 2707574"/>
              <a:gd name="connsiteY7" fmla="*/ 3016333 h 3123211"/>
              <a:gd name="connsiteX8" fmla="*/ 2220685 w 2707574"/>
              <a:gd name="connsiteY8" fmla="*/ 3087585 h 3123211"/>
              <a:gd name="connsiteX9" fmla="*/ 2375065 w 2707574"/>
              <a:gd name="connsiteY9" fmla="*/ 3123211 h 3123211"/>
              <a:gd name="connsiteX10" fmla="*/ 2588821 w 2707574"/>
              <a:gd name="connsiteY10" fmla="*/ 3063834 h 3123211"/>
              <a:gd name="connsiteX11" fmla="*/ 2707574 w 2707574"/>
              <a:gd name="connsiteY11" fmla="*/ 3051959 h 3123211"/>
              <a:gd name="connsiteX12" fmla="*/ 2220685 w 2707574"/>
              <a:gd name="connsiteY12" fmla="*/ 3075709 h 3123211"/>
              <a:gd name="connsiteX13" fmla="*/ 2196935 w 2707574"/>
              <a:gd name="connsiteY13" fmla="*/ 2790702 h 3123211"/>
              <a:gd name="connsiteX14" fmla="*/ 2208810 w 2707574"/>
              <a:gd name="connsiteY14" fmla="*/ 2624447 h 3123211"/>
              <a:gd name="connsiteX15" fmla="*/ 2208810 w 2707574"/>
              <a:gd name="connsiteY15" fmla="*/ 2470068 h 3123211"/>
              <a:gd name="connsiteX16" fmla="*/ 2185060 w 2707574"/>
              <a:gd name="connsiteY16" fmla="*/ 2327564 h 3123211"/>
              <a:gd name="connsiteX17" fmla="*/ 2161309 w 2707574"/>
              <a:gd name="connsiteY17" fmla="*/ 2208811 h 3123211"/>
              <a:gd name="connsiteX18" fmla="*/ 2125683 w 2707574"/>
              <a:gd name="connsiteY18" fmla="*/ 2137559 h 3123211"/>
              <a:gd name="connsiteX19" fmla="*/ 2030680 w 2707574"/>
              <a:gd name="connsiteY19" fmla="*/ 1816925 h 3123211"/>
              <a:gd name="connsiteX20" fmla="*/ 2078182 w 2707574"/>
              <a:gd name="connsiteY20" fmla="*/ 1484416 h 3123211"/>
              <a:gd name="connsiteX21" fmla="*/ 653143 w 2707574"/>
              <a:gd name="connsiteY21" fmla="*/ 0 h 3123211"/>
              <a:gd name="connsiteX22" fmla="*/ 296883 w 2707574"/>
              <a:gd name="connsiteY22" fmla="*/ 83128 h 3123211"/>
              <a:gd name="connsiteX23" fmla="*/ 0 w 2707574"/>
              <a:gd name="connsiteY23" fmla="*/ 190006 h 3123211"/>
              <a:gd name="connsiteX24" fmla="*/ 0 w 2707574"/>
              <a:gd name="connsiteY24" fmla="*/ 273133 h 3123211"/>
              <a:gd name="connsiteX25" fmla="*/ 0 w 2707574"/>
              <a:gd name="connsiteY25" fmla="*/ 273133 h 3123211"/>
              <a:gd name="connsiteX0" fmla="*/ 59376 w 2707574"/>
              <a:gd name="connsiteY0" fmla="*/ 190005 h 3040083"/>
              <a:gd name="connsiteX1" fmla="*/ 1840675 w 2707574"/>
              <a:gd name="connsiteY1" fmla="*/ 1413163 h 3040083"/>
              <a:gd name="connsiteX2" fmla="*/ 1781298 w 2707574"/>
              <a:gd name="connsiteY2" fmla="*/ 1662545 h 3040083"/>
              <a:gd name="connsiteX3" fmla="*/ 1781298 w 2707574"/>
              <a:gd name="connsiteY3" fmla="*/ 1805049 h 3040083"/>
              <a:gd name="connsiteX4" fmla="*/ 1947553 w 2707574"/>
              <a:gd name="connsiteY4" fmla="*/ 2066306 h 3040083"/>
              <a:gd name="connsiteX5" fmla="*/ 2090057 w 2707574"/>
              <a:gd name="connsiteY5" fmla="*/ 2185059 h 3040083"/>
              <a:gd name="connsiteX6" fmla="*/ 2066306 w 2707574"/>
              <a:gd name="connsiteY6" fmla="*/ 2766950 h 3040083"/>
              <a:gd name="connsiteX7" fmla="*/ 2137558 w 2707574"/>
              <a:gd name="connsiteY7" fmla="*/ 2933205 h 3040083"/>
              <a:gd name="connsiteX8" fmla="*/ 2220685 w 2707574"/>
              <a:gd name="connsiteY8" fmla="*/ 3004457 h 3040083"/>
              <a:gd name="connsiteX9" fmla="*/ 2375065 w 2707574"/>
              <a:gd name="connsiteY9" fmla="*/ 3040083 h 3040083"/>
              <a:gd name="connsiteX10" fmla="*/ 2588821 w 2707574"/>
              <a:gd name="connsiteY10" fmla="*/ 2980706 h 3040083"/>
              <a:gd name="connsiteX11" fmla="*/ 2707574 w 2707574"/>
              <a:gd name="connsiteY11" fmla="*/ 2968831 h 3040083"/>
              <a:gd name="connsiteX12" fmla="*/ 2220685 w 2707574"/>
              <a:gd name="connsiteY12" fmla="*/ 2992581 h 3040083"/>
              <a:gd name="connsiteX13" fmla="*/ 2196935 w 2707574"/>
              <a:gd name="connsiteY13" fmla="*/ 2707574 h 3040083"/>
              <a:gd name="connsiteX14" fmla="*/ 2208810 w 2707574"/>
              <a:gd name="connsiteY14" fmla="*/ 2541319 h 3040083"/>
              <a:gd name="connsiteX15" fmla="*/ 2208810 w 2707574"/>
              <a:gd name="connsiteY15" fmla="*/ 2386940 h 3040083"/>
              <a:gd name="connsiteX16" fmla="*/ 2185060 w 2707574"/>
              <a:gd name="connsiteY16" fmla="*/ 2244436 h 3040083"/>
              <a:gd name="connsiteX17" fmla="*/ 2161309 w 2707574"/>
              <a:gd name="connsiteY17" fmla="*/ 2125683 h 3040083"/>
              <a:gd name="connsiteX18" fmla="*/ 2125683 w 2707574"/>
              <a:gd name="connsiteY18" fmla="*/ 2054431 h 3040083"/>
              <a:gd name="connsiteX19" fmla="*/ 2030680 w 2707574"/>
              <a:gd name="connsiteY19" fmla="*/ 1733797 h 3040083"/>
              <a:gd name="connsiteX20" fmla="*/ 2078182 w 2707574"/>
              <a:gd name="connsiteY20" fmla="*/ 1401288 h 3040083"/>
              <a:gd name="connsiteX21" fmla="*/ 296883 w 2707574"/>
              <a:gd name="connsiteY21" fmla="*/ 0 h 3040083"/>
              <a:gd name="connsiteX22" fmla="*/ 0 w 2707574"/>
              <a:gd name="connsiteY22" fmla="*/ 106878 h 3040083"/>
              <a:gd name="connsiteX23" fmla="*/ 0 w 2707574"/>
              <a:gd name="connsiteY23" fmla="*/ 190005 h 3040083"/>
              <a:gd name="connsiteX24" fmla="*/ 0 w 2707574"/>
              <a:gd name="connsiteY24" fmla="*/ 190005 h 3040083"/>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23" fmla="*/ 0 w 2707574"/>
              <a:gd name="connsiteY23"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0" fmla="*/ 0 w 2648198"/>
              <a:gd name="connsiteY0" fmla="*/ 0 h 2850078"/>
              <a:gd name="connsiteX1" fmla="*/ 1781299 w 2648198"/>
              <a:gd name="connsiteY1" fmla="*/ 1223158 h 2850078"/>
              <a:gd name="connsiteX2" fmla="*/ 1721922 w 2648198"/>
              <a:gd name="connsiteY2" fmla="*/ 1472540 h 2850078"/>
              <a:gd name="connsiteX3" fmla="*/ 1721922 w 2648198"/>
              <a:gd name="connsiteY3" fmla="*/ 1615044 h 2850078"/>
              <a:gd name="connsiteX4" fmla="*/ 1888177 w 2648198"/>
              <a:gd name="connsiteY4" fmla="*/ 1876301 h 2850078"/>
              <a:gd name="connsiteX5" fmla="*/ 2030681 w 2648198"/>
              <a:gd name="connsiteY5" fmla="*/ 1995054 h 2850078"/>
              <a:gd name="connsiteX6" fmla="*/ 2006930 w 2648198"/>
              <a:gd name="connsiteY6" fmla="*/ 2576945 h 2850078"/>
              <a:gd name="connsiteX7" fmla="*/ 2078182 w 2648198"/>
              <a:gd name="connsiteY7" fmla="*/ 2743200 h 2850078"/>
              <a:gd name="connsiteX8" fmla="*/ 2161309 w 2648198"/>
              <a:gd name="connsiteY8" fmla="*/ 2814452 h 2850078"/>
              <a:gd name="connsiteX9" fmla="*/ 2315689 w 2648198"/>
              <a:gd name="connsiteY9" fmla="*/ 2850078 h 2850078"/>
              <a:gd name="connsiteX10" fmla="*/ 2529445 w 2648198"/>
              <a:gd name="connsiteY10" fmla="*/ 2790701 h 2850078"/>
              <a:gd name="connsiteX11" fmla="*/ 2648198 w 2648198"/>
              <a:gd name="connsiteY11" fmla="*/ 2778826 h 2850078"/>
              <a:gd name="connsiteX12" fmla="*/ 2161309 w 2648198"/>
              <a:gd name="connsiteY12" fmla="*/ 2802576 h 2850078"/>
              <a:gd name="connsiteX13" fmla="*/ 2137559 w 2648198"/>
              <a:gd name="connsiteY13" fmla="*/ 2517569 h 2850078"/>
              <a:gd name="connsiteX14" fmla="*/ 2149434 w 2648198"/>
              <a:gd name="connsiteY14" fmla="*/ 2351314 h 2850078"/>
              <a:gd name="connsiteX15" fmla="*/ 2149434 w 2648198"/>
              <a:gd name="connsiteY15" fmla="*/ 2196935 h 2850078"/>
              <a:gd name="connsiteX16" fmla="*/ 2125684 w 2648198"/>
              <a:gd name="connsiteY16" fmla="*/ 2054431 h 2850078"/>
              <a:gd name="connsiteX17" fmla="*/ 2101933 w 2648198"/>
              <a:gd name="connsiteY17" fmla="*/ 1935678 h 2850078"/>
              <a:gd name="connsiteX18" fmla="*/ 2066307 w 2648198"/>
              <a:gd name="connsiteY18" fmla="*/ 1864426 h 2850078"/>
              <a:gd name="connsiteX19" fmla="*/ 1971304 w 2648198"/>
              <a:gd name="connsiteY19" fmla="*/ 1543792 h 2850078"/>
              <a:gd name="connsiteX20" fmla="*/ 2018806 w 2648198"/>
              <a:gd name="connsiteY20" fmla="*/ 1211283 h 2850078"/>
              <a:gd name="connsiteX0" fmla="*/ 59377 w 926276"/>
              <a:gd name="connsiteY0" fmla="*/ 11875 h 1638795"/>
              <a:gd name="connsiteX1" fmla="*/ 0 w 926276"/>
              <a:gd name="connsiteY1" fmla="*/ 261257 h 1638795"/>
              <a:gd name="connsiteX2" fmla="*/ 0 w 926276"/>
              <a:gd name="connsiteY2" fmla="*/ 403761 h 1638795"/>
              <a:gd name="connsiteX3" fmla="*/ 166255 w 926276"/>
              <a:gd name="connsiteY3" fmla="*/ 665018 h 1638795"/>
              <a:gd name="connsiteX4" fmla="*/ 308759 w 926276"/>
              <a:gd name="connsiteY4" fmla="*/ 783771 h 1638795"/>
              <a:gd name="connsiteX5" fmla="*/ 285008 w 926276"/>
              <a:gd name="connsiteY5" fmla="*/ 1365662 h 1638795"/>
              <a:gd name="connsiteX6" fmla="*/ 356260 w 926276"/>
              <a:gd name="connsiteY6" fmla="*/ 1531917 h 1638795"/>
              <a:gd name="connsiteX7" fmla="*/ 439387 w 926276"/>
              <a:gd name="connsiteY7" fmla="*/ 1603169 h 1638795"/>
              <a:gd name="connsiteX8" fmla="*/ 593767 w 926276"/>
              <a:gd name="connsiteY8" fmla="*/ 1638795 h 1638795"/>
              <a:gd name="connsiteX9" fmla="*/ 807523 w 926276"/>
              <a:gd name="connsiteY9" fmla="*/ 1579418 h 1638795"/>
              <a:gd name="connsiteX10" fmla="*/ 926276 w 926276"/>
              <a:gd name="connsiteY10" fmla="*/ 1567543 h 1638795"/>
              <a:gd name="connsiteX11" fmla="*/ 439387 w 926276"/>
              <a:gd name="connsiteY11" fmla="*/ 1591293 h 1638795"/>
              <a:gd name="connsiteX12" fmla="*/ 415637 w 926276"/>
              <a:gd name="connsiteY12" fmla="*/ 1306286 h 1638795"/>
              <a:gd name="connsiteX13" fmla="*/ 427512 w 926276"/>
              <a:gd name="connsiteY13" fmla="*/ 1140031 h 1638795"/>
              <a:gd name="connsiteX14" fmla="*/ 427512 w 926276"/>
              <a:gd name="connsiteY14" fmla="*/ 985652 h 1638795"/>
              <a:gd name="connsiteX15" fmla="*/ 403762 w 926276"/>
              <a:gd name="connsiteY15" fmla="*/ 843148 h 1638795"/>
              <a:gd name="connsiteX16" fmla="*/ 380011 w 926276"/>
              <a:gd name="connsiteY16" fmla="*/ 724395 h 1638795"/>
              <a:gd name="connsiteX17" fmla="*/ 344385 w 926276"/>
              <a:gd name="connsiteY17" fmla="*/ 653143 h 1638795"/>
              <a:gd name="connsiteX18" fmla="*/ 249382 w 926276"/>
              <a:gd name="connsiteY18" fmla="*/ 332509 h 1638795"/>
              <a:gd name="connsiteX19" fmla="*/ 296884 w 926276"/>
              <a:gd name="connsiteY19" fmla="*/ 0 h 16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6276" h="1638795">
                <a:moveTo>
                  <a:pt x="59377" y="11875"/>
                </a:moveTo>
                <a:lnTo>
                  <a:pt x="0" y="261257"/>
                </a:lnTo>
                <a:lnTo>
                  <a:pt x="0" y="403761"/>
                </a:lnTo>
                <a:lnTo>
                  <a:pt x="166255" y="665018"/>
                </a:lnTo>
                <a:lnTo>
                  <a:pt x="308759" y="783771"/>
                </a:lnTo>
                <a:lnTo>
                  <a:pt x="285008" y="1365662"/>
                </a:lnTo>
                <a:lnTo>
                  <a:pt x="356260" y="1531917"/>
                </a:lnTo>
                <a:lnTo>
                  <a:pt x="439387" y="1603169"/>
                </a:lnTo>
                <a:lnTo>
                  <a:pt x="593767" y="1638795"/>
                </a:lnTo>
                <a:lnTo>
                  <a:pt x="807523" y="1579418"/>
                </a:lnTo>
                <a:lnTo>
                  <a:pt x="926276" y="1567543"/>
                </a:lnTo>
                <a:lnTo>
                  <a:pt x="439387" y="1591293"/>
                </a:lnTo>
                <a:lnTo>
                  <a:pt x="415637" y="1306286"/>
                </a:lnTo>
                <a:cubicBezTo>
                  <a:pt x="429087" y="1171777"/>
                  <a:pt x="427512" y="1227314"/>
                  <a:pt x="427512" y="1140031"/>
                </a:cubicBezTo>
                <a:lnTo>
                  <a:pt x="427512" y="985652"/>
                </a:lnTo>
                <a:lnTo>
                  <a:pt x="403762" y="843148"/>
                </a:lnTo>
                <a:cubicBezTo>
                  <a:pt x="379152" y="732406"/>
                  <a:pt x="380011" y="772765"/>
                  <a:pt x="380011" y="724395"/>
                </a:cubicBezTo>
                <a:lnTo>
                  <a:pt x="344385" y="653143"/>
                </a:lnTo>
                <a:lnTo>
                  <a:pt x="249382" y="332509"/>
                </a:lnTo>
                <a:lnTo>
                  <a:pt x="296884" y="0"/>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a:off x="19812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4" name="Oval 33"/>
          <p:cNvSpPr/>
          <p:nvPr/>
        </p:nvSpPr>
        <p:spPr>
          <a:xfrm rot="3982625">
            <a:off x="1514014" y="3977675"/>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36" name="Straight Connector 35"/>
          <p:cNvCxnSpPr>
            <a:stCxn id="35" idx="1"/>
          </p:cNvCxnSpPr>
          <p:nvPr/>
        </p:nvCxnSpPr>
        <p:spPr>
          <a:xfrm flipH="1" flipV="1">
            <a:off x="3200400" y="4876800"/>
            <a:ext cx="533400" cy="12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1188156" y="3522133"/>
            <a:ext cx="843844" cy="1337734"/>
          </a:xfrm>
          <a:custGeom>
            <a:avLst/>
            <a:gdLst>
              <a:gd name="connsiteX0" fmla="*/ 14111 w 843844"/>
              <a:gd name="connsiteY0" fmla="*/ 0 h 1337734"/>
              <a:gd name="connsiteX1" fmla="*/ 31044 w 843844"/>
              <a:gd name="connsiteY1" fmla="*/ 508000 h 1337734"/>
              <a:gd name="connsiteX2" fmla="*/ 200377 w 843844"/>
              <a:gd name="connsiteY2" fmla="*/ 1202267 h 1337734"/>
              <a:gd name="connsiteX3" fmla="*/ 843844 w 843844"/>
              <a:gd name="connsiteY3" fmla="*/ 1320800 h 1337734"/>
            </a:gdLst>
            <a:ahLst/>
            <a:cxnLst>
              <a:cxn ang="0">
                <a:pos x="connsiteX0" y="connsiteY0"/>
              </a:cxn>
              <a:cxn ang="0">
                <a:pos x="connsiteX1" y="connsiteY1"/>
              </a:cxn>
              <a:cxn ang="0">
                <a:pos x="connsiteX2" y="connsiteY2"/>
              </a:cxn>
              <a:cxn ang="0">
                <a:pos x="connsiteX3" y="connsiteY3"/>
              </a:cxn>
            </a:cxnLst>
            <a:rect l="l" t="t" r="r" b="b"/>
            <a:pathLst>
              <a:path w="843844" h="1337734">
                <a:moveTo>
                  <a:pt x="14111" y="0"/>
                </a:moveTo>
                <a:cubicBezTo>
                  <a:pt x="7055" y="153811"/>
                  <a:pt x="0" y="307622"/>
                  <a:pt x="31044" y="508000"/>
                </a:cubicBezTo>
                <a:cubicBezTo>
                  <a:pt x="62088" y="708378"/>
                  <a:pt x="64910" y="1066800"/>
                  <a:pt x="200377" y="1202267"/>
                </a:cubicBezTo>
                <a:cubicBezTo>
                  <a:pt x="335844" y="1337734"/>
                  <a:pt x="589844" y="1329267"/>
                  <a:pt x="843844" y="1320800"/>
                </a:cubicBezTo>
              </a:path>
            </a:pathLst>
          </a:custGeom>
          <a:ln w="7620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Oval 42"/>
          <p:cNvSpPr/>
          <p:nvPr/>
        </p:nvSpPr>
        <p:spPr>
          <a:xfrm rot="4827776">
            <a:off x="7185426" y="3016733"/>
            <a:ext cx="1251877" cy="64137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rot="762137">
            <a:off x="5687982" y="2766340"/>
            <a:ext cx="1258150" cy="862348"/>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6" name="Group 45"/>
          <p:cNvGrpSpPr/>
          <p:nvPr/>
        </p:nvGrpSpPr>
        <p:grpSpPr>
          <a:xfrm>
            <a:off x="6267450" y="3426178"/>
            <a:ext cx="2876550" cy="2841273"/>
            <a:chOff x="6267450" y="3426178"/>
            <a:chExt cx="2876550" cy="2841273"/>
          </a:xfrm>
        </p:grpSpPr>
        <p:pic>
          <p:nvPicPr>
            <p:cNvPr id="242692" name="Picture 4" descr="Oceanic-Oceanic Converging Plates"/>
            <p:cNvPicPr>
              <a:picLocks noChangeAspect="1" noChangeArrowheads="1"/>
            </p:cNvPicPr>
            <p:nvPr/>
          </p:nvPicPr>
          <p:blipFill>
            <a:blip r:embed="rId4" cstate="print"/>
            <a:srcRect/>
            <a:stretch>
              <a:fillRect/>
            </a:stretch>
          </p:blipFill>
          <p:spPr bwMode="auto">
            <a:xfrm>
              <a:off x="6267450" y="4572000"/>
              <a:ext cx="2876550" cy="1695451"/>
            </a:xfrm>
            <a:prstGeom prst="rect">
              <a:avLst/>
            </a:prstGeom>
            <a:noFill/>
          </p:spPr>
        </p:pic>
        <p:sp>
          <p:nvSpPr>
            <p:cNvPr id="45" name="Freeform 44"/>
            <p:cNvSpPr/>
            <p:nvPr/>
          </p:nvSpPr>
          <p:spPr>
            <a:xfrm>
              <a:off x="8161867" y="3426178"/>
              <a:ext cx="440266" cy="1179689"/>
            </a:xfrm>
            <a:custGeom>
              <a:avLst/>
              <a:gdLst>
                <a:gd name="connsiteX0" fmla="*/ 0 w 440266"/>
                <a:gd name="connsiteY0" fmla="*/ 11289 h 1179689"/>
                <a:gd name="connsiteX1" fmla="*/ 237066 w 440266"/>
                <a:gd name="connsiteY1" fmla="*/ 112889 h 1179689"/>
                <a:gd name="connsiteX2" fmla="*/ 389466 w 440266"/>
                <a:gd name="connsiteY2" fmla="*/ 688622 h 1179689"/>
                <a:gd name="connsiteX3" fmla="*/ 440266 w 440266"/>
                <a:gd name="connsiteY3" fmla="*/ 1179689 h 1179689"/>
              </a:gdLst>
              <a:ahLst/>
              <a:cxnLst>
                <a:cxn ang="0">
                  <a:pos x="connsiteX0" y="connsiteY0"/>
                </a:cxn>
                <a:cxn ang="0">
                  <a:pos x="connsiteX1" y="connsiteY1"/>
                </a:cxn>
                <a:cxn ang="0">
                  <a:pos x="connsiteX2" y="connsiteY2"/>
                </a:cxn>
                <a:cxn ang="0">
                  <a:pos x="connsiteX3" y="connsiteY3"/>
                </a:cxn>
              </a:cxnLst>
              <a:rect l="l" t="t" r="r" b="b"/>
              <a:pathLst>
                <a:path w="440266" h="1179689">
                  <a:moveTo>
                    <a:pt x="0" y="11289"/>
                  </a:moveTo>
                  <a:cubicBezTo>
                    <a:pt x="86077" y="5644"/>
                    <a:pt x="172155" y="0"/>
                    <a:pt x="237066" y="112889"/>
                  </a:cubicBezTo>
                  <a:cubicBezTo>
                    <a:pt x="301977" y="225778"/>
                    <a:pt x="355599" y="510822"/>
                    <a:pt x="389466" y="688622"/>
                  </a:cubicBezTo>
                  <a:cubicBezTo>
                    <a:pt x="423333" y="866422"/>
                    <a:pt x="437444" y="1106311"/>
                    <a:pt x="440266" y="1179689"/>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p:nvGrpSpPr>
        <p:grpSpPr>
          <a:xfrm>
            <a:off x="4405489" y="762000"/>
            <a:ext cx="2876550" cy="2412087"/>
            <a:chOff x="5410200" y="838200"/>
            <a:chExt cx="2876550" cy="2412087"/>
          </a:xfrm>
        </p:grpSpPr>
        <p:pic>
          <p:nvPicPr>
            <p:cNvPr id="242694" name="Picture 6" descr="Continental-Continental Converging Plates"/>
            <p:cNvPicPr>
              <a:picLocks noChangeAspect="1" noChangeArrowheads="1"/>
            </p:cNvPicPr>
            <p:nvPr/>
          </p:nvPicPr>
          <p:blipFill>
            <a:blip r:embed="rId5" cstate="print"/>
            <a:srcRect/>
            <a:stretch>
              <a:fillRect/>
            </a:stretch>
          </p:blipFill>
          <p:spPr bwMode="auto">
            <a:xfrm>
              <a:off x="5410200" y="838200"/>
              <a:ext cx="2876550" cy="1695451"/>
            </a:xfrm>
            <a:prstGeom prst="rect">
              <a:avLst/>
            </a:prstGeom>
            <a:noFill/>
          </p:spPr>
        </p:pic>
        <p:sp>
          <p:nvSpPr>
            <p:cNvPr id="47" name="Freeform 46"/>
            <p:cNvSpPr/>
            <p:nvPr/>
          </p:nvSpPr>
          <p:spPr>
            <a:xfrm rot="16200000">
              <a:off x="6085168" y="2615745"/>
              <a:ext cx="430887" cy="838198"/>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TextBox 49"/>
          <p:cNvSpPr txBox="1"/>
          <p:nvPr/>
        </p:nvSpPr>
        <p:spPr>
          <a:xfrm>
            <a:off x="4357298" y="2297075"/>
            <a:ext cx="2924741"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sp>
        <p:nvSpPr>
          <p:cNvPr id="51" name="TextBox 50"/>
          <p:cNvSpPr txBox="1"/>
          <p:nvPr/>
        </p:nvSpPr>
        <p:spPr>
          <a:xfrm>
            <a:off x="6248400" y="6096000"/>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ocean</a:t>
            </a:r>
          </a:p>
        </p:txBody>
      </p:sp>
      <p:pic>
        <p:nvPicPr>
          <p:cNvPr id="52" name="Picture 2" descr="Oceanic-Continental Converging Plates"/>
          <p:cNvPicPr>
            <a:picLocks noChangeAspect="1" noChangeArrowheads="1"/>
          </p:cNvPicPr>
          <p:nvPr/>
        </p:nvPicPr>
        <p:blipFill>
          <a:blip r:embed="rId6" cstate="print"/>
          <a:srcRect/>
          <a:stretch>
            <a:fillRect/>
          </a:stretch>
        </p:blipFill>
        <p:spPr bwMode="auto">
          <a:xfrm>
            <a:off x="228600" y="1600200"/>
            <a:ext cx="2876550" cy="1695451"/>
          </a:xfrm>
          <a:prstGeom prst="rect">
            <a:avLst/>
          </a:prstGeom>
          <a:noFill/>
        </p:spPr>
      </p:pic>
      <p:sp>
        <p:nvSpPr>
          <p:cNvPr id="49" name="TextBox 48"/>
          <p:cNvSpPr txBox="1"/>
          <p:nvPr/>
        </p:nvSpPr>
        <p:spPr>
          <a:xfrm>
            <a:off x="228600" y="3043535"/>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continent</a:t>
            </a:r>
          </a:p>
        </p:txBody>
      </p:sp>
      <p:cxnSp>
        <p:nvCxnSpPr>
          <p:cNvPr id="25" name="Straight Connector 24"/>
          <p:cNvCxnSpPr/>
          <p:nvPr/>
        </p:nvCxnSpPr>
        <p:spPr>
          <a:xfrm flipH="1">
            <a:off x="5867400" y="3505200"/>
            <a:ext cx="16764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H="1">
            <a:off x="4724400" y="3514480"/>
            <a:ext cx="1143000" cy="1057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06ED-149B-5E05-6E69-363766A1089B}"/>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4" name="TextBox 3">
            <a:extLst>
              <a:ext uri="{FF2B5EF4-FFF2-40B4-BE49-F238E27FC236}">
                <a16:creationId xmlns:a16="http://schemas.microsoft.com/office/drawing/2014/main" id="{ACDE3B33-2856-74F9-C355-72CCFED5E654}"/>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2"/>
                                        </p:tgtEl>
                                      </p:cBhvr>
                                    </p:animEffect>
                                    <p:set>
                                      <p:cBhvr>
                                        <p:cTn id="7" dur="1" fill="hold">
                                          <p:stCondLst>
                                            <p:cond delay="9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100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1000"/>
                                        <p:tgtEl>
                                          <p:spTgt spid="26"/>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1000"/>
                                        <p:tgtEl>
                                          <p:spTgt spid="44"/>
                                        </p:tgtEl>
                                      </p:cBhvr>
                                    </p:animEffect>
                                  </p:childTnLst>
                                </p:cTn>
                              </p:par>
                              <p:par>
                                <p:cTn id="32" presetID="22" presetClass="entr" presetSubtype="8" fill="hold" nodeType="withEffect">
                                  <p:stCondLst>
                                    <p:cond delay="50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10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1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1000"/>
                                        <p:tgtEl>
                                          <p:spTgt spid="25"/>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up)">
                                      <p:cBhvr>
                                        <p:cTn id="48" dur="1000"/>
                                        <p:tgtEl>
                                          <p:spTgt spid="43"/>
                                        </p:tgtEl>
                                      </p:cBhvr>
                                    </p:animEffect>
                                  </p:childTnLst>
                                </p:cTn>
                              </p:par>
                              <p:par>
                                <p:cTn id="49" presetID="22" presetClass="entr" presetSubtype="1" fill="hold" nodeType="withEffect">
                                  <p:stCondLst>
                                    <p:cond delay="500"/>
                                  </p:stCondLst>
                                  <p:childTnLst>
                                    <p:set>
                                      <p:cBhvr>
                                        <p:cTn id="50" dur="1" fill="hold">
                                          <p:stCondLst>
                                            <p:cond delay="0"/>
                                          </p:stCondLst>
                                        </p:cTn>
                                        <p:tgtEl>
                                          <p:spTgt spid="46"/>
                                        </p:tgtEl>
                                        <p:attrNameLst>
                                          <p:attrName>style.visibility</p:attrName>
                                        </p:attrNameLst>
                                      </p:cBhvr>
                                      <p:to>
                                        <p:strVal val="visible"/>
                                      </p:to>
                                    </p:set>
                                    <p:animEffect transition="in" filter="wipe(up)">
                                      <p:cBhvr>
                                        <p:cTn id="51" dur="10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2" grpId="0" animBg="1"/>
      <p:bldP spid="43" grpId="0" animBg="1"/>
      <p:bldP spid="44" grpId="0" animBg="1"/>
      <p:bldP spid="50" grpId="0" animBg="1"/>
      <p:bldP spid="51" grpId="0" animBg="1"/>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E56EA3-C417-4D7B-C911-D39BDB46D48A}"/>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A6AEBB2-CBAE-500A-52F1-D4ACE079B4AD}"/>
              </a:ext>
            </a:extLst>
          </p:cNvPr>
          <p:cNvGrpSpPr/>
          <p:nvPr/>
        </p:nvGrpSpPr>
        <p:grpSpPr>
          <a:xfrm>
            <a:off x="0" y="1545336"/>
            <a:ext cx="9144000" cy="5340096"/>
            <a:chOff x="0" y="1545336"/>
            <a:chExt cx="9144000" cy="5340096"/>
          </a:xfrm>
        </p:grpSpPr>
        <p:pic>
          <p:nvPicPr>
            <p:cNvPr id="7" name="Picture 6" descr="A map of the world&#10;&#10;Description automatically generated">
              <a:extLst>
                <a:ext uri="{FF2B5EF4-FFF2-40B4-BE49-F238E27FC236}">
                  <a16:creationId xmlns:a16="http://schemas.microsoft.com/office/drawing/2014/main" id="{1A9674A5-F0BA-19C0-4B4B-88785C880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8" name="Rectangle 7">
              <a:extLst>
                <a:ext uri="{FF2B5EF4-FFF2-40B4-BE49-F238E27FC236}">
                  <a16:creationId xmlns:a16="http://schemas.microsoft.com/office/drawing/2014/main" id="{DD7E27FB-AB2D-AD7F-B505-C8A9B8524E83}"/>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4" descr="Oceanic-Oceanic Converging Plates"/>
          <p:cNvPicPr>
            <a:picLocks noChangeAspect="1" noChangeArrowheads="1"/>
          </p:cNvPicPr>
          <p:nvPr/>
        </p:nvPicPr>
        <p:blipFill>
          <a:blip r:embed="rId4" cstate="print"/>
          <a:srcRect/>
          <a:stretch>
            <a:fillRect/>
          </a:stretch>
        </p:blipFill>
        <p:spPr bwMode="auto">
          <a:xfrm>
            <a:off x="0" y="1472184"/>
            <a:ext cx="9144000" cy="5389513"/>
          </a:xfrm>
          <a:prstGeom prst="rect">
            <a:avLst/>
          </a:prstGeom>
          <a:noFill/>
        </p:spPr>
      </p:pic>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34" name="Oval 33"/>
          <p:cNvSpPr/>
          <p:nvPr/>
        </p:nvSpPr>
        <p:spPr>
          <a:xfrm rot="3982625">
            <a:off x="1514014" y="3977675"/>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36" name="Straight Connector 35"/>
          <p:cNvCxnSpPr>
            <a:stCxn id="35" idx="1"/>
          </p:cNvCxnSpPr>
          <p:nvPr/>
        </p:nvCxnSpPr>
        <p:spPr>
          <a:xfrm flipH="1" flipV="1">
            <a:off x="3200400" y="4876800"/>
            <a:ext cx="533400" cy="12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1188156" y="3522133"/>
            <a:ext cx="843844" cy="1337734"/>
          </a:xfrm>
          <a:custGeom>
            <a:avLst/>
            <a:gdLst>
              <a:gd name="connsiteX0" fmla="*/ 14111 w 843844"/>
              <a:gd name="connsiteY0" fmla="*/ 0 h 1337734"/>
              <a:gd name="connsiteX1" fmla="*/ 31044 w 843844"/>
              <a:gd name="connsiteY1" fmla="*/ 508000 h 1337734"/>
              <a:gd name="connsiteX2" fmla="*/ 200377 w 843844"/>
              <a:gd name="connsiteY2" fmla="*/ 1202267 h 1337734"/>
              <a:gd name="connsiteX3" fmla="*/ 843844 w 843844"/>
              <a:gd name="connsiteY3" fmla="*/ 1320800 h 1337734"/>
            </a:gdLst>
            <a:ahLst/>
            <a:cxnLst>
              <a:cxn ang="0">
                <a:pos x="connsiteX0" y="connsiteY0"/>
              </a:cxn>
              <a:cxn ang="0">
                <a:pos x="connsiteX1" y="connsiteY1"/>
              </a:cxn>
              <a:cxn ang="0">
                <a:pos x="connsiteX2" y="connsiteY2"/>
              </a:cxn>
              <a:cxn ang="0">
                <a:pos x="connsiteX3" y="connsiteY3"/>
              </a:cxn>
            </a:cxnLst>
            <a:rect l="l" t="t" r="r" b="b"/>
            <a:pathLst>
              <a:path w="843844" h="1337734">
                <a:moveTo>
                  <a:pt x="14111" y="0"/>
                </a:moveTo>
                <a:cubicBezTo>
                  <a:pt x="7055" y="153811"/>
                  <a:pt x="0" y="307622"/>
                  <a:pt x="31044" y="508000"/>
                </a:cubicBezTo>
                <a:cubicBezTo>
                  <a:pt x="62088" y="708378"/>
                  <a:pt x="64910" y="1066800"/>
                  <a:pt x="200377" y="1202267"/>
                </a:cubicBezTo>
                <a:cubicBezTo>
                  <a:pt x="335844" y="1337734"/>
                  <a:pt x="589844" y="1329267"/>
                  <a:pt x="843844" y="1320800"/>
                </a:cubicBezTo>
              </a:path>
            </a:pathLst>
          </a:custGeom>
          <a:ln w="7620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2692" name="Picture 4" descr="Oceanic-Oceanic Converging Plates"/>
          <p:cNvPicPr>
            <a:picLocks noChangeAspect="1" noChangeArrowheads="1"/>
          </p:cNvPicPr>
          <p:nvPr/>
        </p:nvPicPr>
        <p:blipFill>
          <a:blip r:embed="rId4" cstate="print"/>
          <a:srcRect/>
          <a:stretch>
            <a:fillRect/>
          </a:stretch>
        </p:blipFill>
        <p:spPr bwMode="auto">
          <a:xfrm>
            <a:off x="6267450" y="4572000"/>
            <a:ext cx="2876550" cy="1695451"/>
          </a:xfrm>
          <a:prstGeom prst="rect">
            <a:avLst/>
          </a:prstGeom>
          <a:noFill/>
        </p:spPr>
      </p:pic>
      <p:pic>
        <p:nvPicPr>
          <p:cNvPr id="52" name="Picture 2" descr="Oceanic-Continental Converging Plates"/>
          <p:cNvPicPr>
            <a:picLocks noChangeAspect="1" noChangeArrowheads="1"/>
          </p:cNvPicPr>
          <p:nvPr/>
        </p:nvPicPr>
        <p:blipFill>
          <a:blip r:embed="rId5" cstate="print"/>
          <a:srcRect/>
          <a:stretch>
            <a:fillRect/>
          </a:stretch>
        </p:blipFill>
        <p:spPr bwMode="auto">
          <a:xfrm>
            <a:off x="228600" y="1600200"/>
            <a:ext cx="2876550" cy="1695451"/>
          </a:xfrm>
          <a:prstGeom prst="rect">
            <a:avLst/>
          </a:prstGeom>
          <a:noFill/>
        </p:spPr>
      </p:pic>
      <p:sp>
        <p:nvSpPr>
          <p:cNvPr id="49" name="TextBox 48"/>
          <p:cNvSpPr txBox="1"/>
          <p:nvPr/>
        </p:nvSpPr>
        <p:spPr>
          <a:xfrm>
            <a:off x="228600" y="3043535"/>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continent</a:t>
            </a:r>
          </a:p>
        </p:txBody>
      </p:sp>
      <p:grpSp>
        <p:nvGrpSpPr>
          <p:cNvPr id="30" name="Group 29"/>
          <p:cNvGrpSpPr/>
          <p:nvPr/>
        </p:nvGrpSpPr>
        <p:grpSpPr>
          <a:xfrm>
            <a:off x="5867400" y="2711482"/>
            <a:ext cx="3276600" cy="3846183"/>
            <a:chOff x="5867400" y="2711482"/>
            <a:chExt cx="3276600" cy="3846183"/>
          </a:xfrm>
        </p:grpSpPr>
        <p:sp>
          <p:nvSpPr>
            <p:cNvPr id="43" name="Oval 42"/>
            <p:cNvSpPr/>
            <p:nvPr/>
          </p:nvSpPr>
          <p:spPr>
            <a:xfrm rot="4827776">
              <a:off x="7185426" y="3016733"/>
              <a:ext cx="1251877" cy="64137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161867" y="3426178"/>
              <a:ext cx="440266" cy="1179689"/>
            </a:xfrm>
            <a:custGeom>
              <a:avLst/>
              <a:gdLst>
                <a:gd name="connsiteX0" fmla="*/ 0 w 440266"/>
                <a:gd name="connsiteY0" fmla="*/ 11289 h 1179689"/>
                <a:gd name="connsiteX1" fmla="*/ 237066 w 440266"/>
                <a:gd name="connsiteY1" fmla="*/ 112889 h 1179689"/>
                <a:gd name="connsiteX2" fmla="*/ 389466 w 440266"/>
                <a:gd name="connsiteY2" fmla="*/ 688622 h 1179689"/>
                <a:gd name="connsiteX3" fmla="*/ 440266 w 440266"/>
                <a:gd name="connsiteY3" fmla="*/ 1179689 h 1179689"/>
              </a:gdLst>
              <a:ahLst/>
              <a:cxnLst>
                <a:cxn ang="0">
                  <a:pos x="connsiteX0" y="connsiteY0"/>
                </a:cxn>
                <a:cxn ang="0">
                  <a:pos x="connsiteX1" y="connsiteY1"/>
                </a:cxn>
                <a:cxn ang="0">
                  <a:pos x="connsiteX2" y="connsiteY2"/>
                </a:cxn>
                <a:cxn ang="0">
                  <a:pos x="connsiteX3" y="connsiteY3"/>
                </a:cxn>
              </a:cxnLst>
              <a:rect l="l" t="t" r="r" b="b"/>
              <a:pathLst>
                <a:path w="440266" h="1179689">
                  <a:moveTo>
                    <a:pt x="0" y="11289"/>
                  </a:moveTo>
                  <a:cubicBezTo>
                    <a:pt x="86077" y="5644"/>
                    <a:pt x="172155" y="0"/>
                    <a:pt x="237066" y="112889"/>
                  </a:cubicBezTo>
                  <a:cubicBezTo>
                    <a:pt x="301977" y="225778"/>
                    <a:pt x="355599" y="510822"/>
                    <a:pt x="389466" y="688622"/>
                  </a:cubicBezTo>
                  <a:cubicBezTo>
                    <a:pt x="423333" y="866422"/>
                    <a:pt x="437444" y="1106311"/>
                    <a:pt x="440266" y="1179689"/>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6248400" y="6096000"/>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ocean</a:t>
              </a:r>
            </a:p>
          </p:txBody>
        </p:sp>
        <p:cxnSp>
          <p:nvCxnSpPr>
            <p:cNvPr id="26" name="Straight Connector 25"/>
            <p:cNvCxnSpPr/>
            <p:nvPr/>
          </p:nvCxnSpPr>
          <p:spPr>
            <a:xfrm flipH="1">
              <a:off x="5867400" y="3505200"/>
              <a:ext cx="16764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0" y="3733800"/>
            <a:ext cx="24384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438400" y="3183467"/>
            <a:ext cx="6697133" cy="1095022"/>
            <a:chOff x="2438400" y="3183467"/>
            <a:chExt cx="6697133" cy="1095022"/>
          </a:xfrm>
        </p:grpSpPr>
        <p:cxnSp>
          <p:nvCxnSpPr>
            <p:cNvPr id="48" name="Straight Connector 47"/>
            <p:cNvCxnSpPr/>
            <p:nvPr/>
          </p:nvCxnSpPr>
          <p:spPr>
            <a:xfrm>
              <a:off x="2438400" y="3733800"/>
              <a:ext cx="4419600" cy="2818"/>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6795912" y="3183467"/>
              <a:ext cx="2339621" cy="1095022"/>
            </a:xfrm>
            <a:custGeom>
              <a:avLst/>
              <a:gdLst>
                <a:gd name="connsiteX0" fmla="*/ 2297288 w 2339621"/>
                <a:gd name="connsiteY0" fmla="*/ 0 h 1095022"/>
                <a:gd name="connsiteX1" fmla="*/ 2246488 w 2339621"/>
                <a:gd name="connsiteY1" fmla="*/ 0 h 1095022"/>
                <a:gd name="connsiteX2" fmla="*/ 1586088 w 2339621"/>
                <a:gd name="connsiteY2" fmla="*/ 67733 h 1095022"/>
                <a:gd name="connsiteX3" fmla="*/ 722488 w 2339621"/>
                <a:gd name="connsiteY3" fmla="*/ 169333 h 1095022"/>
                <a:gd name="connsiteX4" fmla="*/ 333021 w 2339621"/>
                <a:gd name="connsiteY4" fmla="*/ 287866 h 1095022"/>
                <a:gd name="connsiteX5" fmla="*/ 45155 w 2339621"/>
                <a:gd name="connsiteY5" fmla="*/ 440266 h 1095022"/>
                <a:gd name="connsiteX6" fmla="*/ 62088 w 2339621"/>
                <a:gd name="connsiteY6" fmla="*/ 575733 h 1095022"/>
                <a:gd name="connsiteX7" fmla="*/ 214488 w 2339621"/>
                <a:gd name="connsiteY7" fmla="*/ 694266 h 1095022"/>
                <a:gd name="connsiteX8" fmla="*/ 570088 w 2339621"/>
                <a:gd name="connsiteY8" fmla="*/ 795866 h 1095022"/>
                <a:gd name="connsiteX9" fmla="*/ 1027288 w 2339621"/>
                <a:gd name="connsiteY9" fmla="*/ 931333 h 1095022"/>
                <a:gd name="connsiteX10" fmla="*/ 1518355 w 2339621"/>
                <a:gd name="connsiteY10" fmla="*/ 965200 h 1095022"/>
                <a:gd name="connsiteX11" fmla="*/ 2144888 w 2339621"/>
                <a:gd name="connsiteY11" fmla="*/ 982133 h 1095022"/>
                <a:gd name="connsiteX12" fmla="*/ 2314221 w 2339621"/>
                <a:gd name="connsiteY12" fmla="*/ 931333 h 1095022"/>
                <a:gd name="connsiteX13" fmla="*/ 2297288 w 2339621"/>
                <a:gd name="connsiteY13" fmla="*/ 0 h 109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9621" h="1095022">
                  <a:moveTo>
                    <a:pt x="2297288" y="0"/>
                  </a:moveTo>
                  <a:lnTo>
                    <a:pt x="2246488" y="0"/>
                  </a:lnTo>
                  <a:lnTo>
                    <a:pt x="1586088" y="67733"/>
                  </a:lnTo>
                  <a:cubicBezTo>
                    <a:pt x="1332088" y="95955"/>
                    <a:pt x="931333" y="132644"/>
                    <a:pt x="722488" y="169333"/>
                  </a:cubicBezTo>
                  <a:cubicBezTo>
                    <a:pt x="513644" y="206022"/>
                    <a:pt x="445910" y="242710"/>
                    <a:pt x="333021" y="287866"/>
                  </a:cubicBezTo>
                  <a:cubicBezTo>
                    <a:pt x="220132" y="333022"/>
                    <a:pt x="90311" y="392288"/>
                    <a:pt x="45155" y="440266"/>
                  </a:cubicBezTo>
                  <a:cubicBezTo>
                    <a:pt x="0" y="488244"/>
                    <a:pt x="33866" y="533400"/>
                    <a:pt x="62088" y="575733"/>
                  </a:cubicBezTo>
                  <a:cubicBezTo>
                    <a:pt x="90310" y="618066"/>
                    <a:pt x="129821" y="657577"/>
                    <a:pt x="214488" y="694266"/>
                  </a:cubicBezTo>
                  <a:cubicBezTo>
                    <a:pt x="299155" y="730955"/>
                    <a:pt x="570088" y="795866"/>
                    <a:pt x="570088" y="795866"/>
                  </a:cubicBezTo>
                  <a:cubicBezTo>
                    <a:pt x="705555" y="835377"/>
                    <a:pt x="869244" y="903111"/>
                    <a:pt x="1027288" y="931333"/>
                  </a:cubicBezTo>
                  <a:cubicBezTo>
                    <a:pt x="1185332" y="959555"/>
                    <a:pt x="1332088" y="956733"/>
                    <a:pt x="1518355" y="965200"/>
                  </a:cubicBezTo>
                  <a:cubicBezTo>
                    <a:pt x="1704622" y="973667"/>
                    <a:pt x="2012244" y="987778"/>
                    <a:pt x="2144888" y="982133"/>
                  </a:cubicBezTo>
                  <a:cubicBezTo>
                    <a:pt x="2277532" y="976489"/>
                    <a:pt x="2288821" y="1095022"/>
                    <a:pt x="2314221" y="931333"/>
                  </a:cubicBezTo>
                  <a:cubicBezTo>
                    <a:pt x="2339621" y="767644"/>
                    <a:pt x="2318454" y="383822"/>
                    <a:pt x="2297288" y="0"/>
                  </a:cubicBezTo>
                  <a:close/>
                </a:path>
              </a:pathLst>
            </a:custGeom>
            <a:blipFill>
              <a:blip r:embed="rId6" cstate="print"/>
              <a:tile tx="0" ty="0" sx="100000" sy="100000" flip="none" algn="tl"/>
            </a:blipFill>
            <a:ln w="38100">
              <a:solidFill>
                <a:schemeClr val="bg1">
                  <a:lumMod val="50000"/>
                </a:schemeClr>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Freeform 80"/>
          <p:cNvSpPr/>
          <p:nvPr/>
        </p:nvSpPr>
        <p:spPr>
          <a:xfrm>
            <a:off x="2173111" y="1617133"/>
            <a:ext cx="2017889" cy="2192867"/>
          </a:xfrm>
          <a:custGeom>
            <a:avLst/>
            <a:gdLst>
              <a:gd name="connsiteX0" fmla="*/ 228600 w 2017889"/>
              <a:gd name="connsiteY0" fmla="*/ 1964267 h 2192867"/>
              <a:gd name="connsiteX1" fmla="*/ 228600 w 2017889"/>
              <a:gd name="connsiteY1" fmla="*/ 1913467 h 2192867"/>
              <a:gd name="connsiteX2" fmla="*/ 1600200 w 2017889"/>
              <a:gd name="connsiteY2" fmla="*/ 287867 h 2192867"/>
              <a:gd name="connsiteX3" fmla="*/ 1651000 w 2017889"/>
              <a:gd name="connsiteY3" fmla="*/ 186267 h 2192867"/>
              <a:gd name="connsiteX4" fmla="*/ 1752600 w 2017889"/>
              <a:gd name="connsiteY4" fmla="*/ 101600 h 2192867"/>
              <a:gd name="connsiteX5" fmla="*/ 1989667 w 2017889"/>
              <a:gd name="connsiteY5" fmla="*/ 101600 h 2192867"/>
              <a:gd name="connsiteX6" fmla="*/ 1871133 w 2017889"/>
              <a:gd name="connsiteY6" fmla="*/ 321734 h 2192867"/>
              <a:gd name="connsiteX7" fmla="*/ 1109133 w 2017889"/>
              <a:gd name="connsiteY7" fmla="*/ 1557867 h 2192867"/>
              <a:gd name="connsiteX8" fmla="*/ 939800 w 2017889"/>
              <a:gd name="connsiteY8" fmla="*/ 1862667 h 2192867"/>
              <a:gd name="connsiteX9" fmla="*/ 855133 w 2017889"/>
              <a:gd name="connsiteY9" fmla="*/ 2065867 h 2192867"/>
              <a:gd name="connsiteX10" fmla="*/ 753533 w 2017889"/>
              <a:gd name="connsiteY10" fmla="*/ 2082800 h 2192867"/>
              <a:gd name="connsiteX11" fmla="*/ 211667 w 2017889"/>
              <a:gd name="connsiteY11" fmla="*/ 2082800 h 2192867"/>
              <a:gd name="connsiteX12" fmla="*/ 228600 w 2017889"/>
              <a:gd name="connsiteY12" fmla="*/ 1964267 h 21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7889" h="2192867">
                <a:moveTo>
                  <a:pt x="228600" y="1964267"/>
                </a:moveTo>
                <a:cubicBezTo>
                  <a:pt x="231422" y="1936045"/>
                  <a:pt x="0" y="2192867"/>
                  <a:pt x="228600" y="1913467"/>
                </a:cubicBezTo>
                <a:cubicBezTo>
                  <a:pt x="457200" y="1634067"/>
                  <a:pt x="1363133" y="575734"/>
                  <a:pt x="1600200" y="287867"/>
                </a:cubicBezTo>
                <a:cubicBezTo>
                  <a:pt x="1837267" y="0"/>
                  <a:pt x="1625600" y="217311"/>
                  <a:pt x="1651000" y="186267"/>
                </a:cubicBezTo>
                <a:cubicBezTo>
                  <a:pt x="1676400" y="155223"/>
                  <a:pt x="1696156" y="115711"/>
                  <a:pt x="1752600" y="101600"/>
                </a:cubicBezTo>
                <a:cubicBezTo>
                  <a:pt x="1809044" y="87489"/>
                  <a:pt x="1969912" y="64911"/>
                  <a:pt x="1989667" y="101600"/>
                </a:cubicBezTo>
                <a:cubicBezTo>
                  <a:pt x="2009423" y="138289"/>
                  <a:pt x="2017889" y="79023"/>
                  <a:pt x="1871133" y="321734"/>
                </a:cubicBezTo>
                <a:cubicBezTo>
                  <a:pt x="1724377" y="564445"/>
                  <a:pt x="1264355" y="1301045"/>
                  <a:pt x="1109133" y="1557867"/>
                </a:cubicBezTo>
                <a:cubicBezTo>
                  <a:pt x="953911" y="1814689"/>
                  <a:pt x="982133" y="1778000"/>
                  <a:pt x="939800" y="1862667"/>
                </a:cubicBezTo>
                <a:cubicBezTo>
                  <a:pt x="897467" y="1947334"/>
                  <a:pt x="886177" y="2029178"/>
                  <a:pt x="855133" y="2065867"/>
                </a:cubicBezTo>
                <a:cubicBezTo>
                  <a:pt x="824089" y="2102556"/>
                  <a:pt x="860777" y="2079978"/>
                  <a:pt x="753533" y="2082800"/>
                </a:cubicBezTo>
                <a:cubicBezTo>
                  <a:pt x="646289" y="2085622"/>
                  <a:pt x="299156" y="2096911"/>
                  <a:pt x="211667" y="2082800"/>
                </a:cubicBezTo>
                <a:cubicBezTo>
                  <a:pt x="124178" y="2068689"/>
                  <a:pt x="225778" y="1992489"/>
                  <a:pt x="228600" y="1964267"/>
                </a:cubicBezTo>
                <a:close/>
              </a:path>
            </a:pathLst>
          </a:custGeom>
          <a:solidFill>
            <a:schemeClr val="tx2">
              <a:lumMod val="60000"/>
              <a:lumOff val="40000"/>
              <a:alpha val="38000"/>
            </a:schemeClr>
          </a:solidFill>
          <a:ln w="38100">
            <a:solidFill>
              <a:schemeClr val="accent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2293512" y="3600719"/>
            <a:ext cx="847860" cy="292994"/>
          </a:xfrm>
          <a:custGeom>
            <a:avLst/>
            <a:gdLst>
              <a:gd name="connsiteX0" fmla="*/ 56882 w 847860"/>
              <a:gd name="connsiteY0" fmla="*/ 37563 h 292994"/>
              <a:gd name="connsiteX1" fmla="*/ 398173 w 847860"/>
              <a:gd name="connsiteY1" fmla="*/ 256504 h 292994"/>
              <a:gd name="connsiteX2" fmla="*/ 501203 w 847860"/>
              <a:gd name="connsiteY2" fmla="*/ 256504 h 292994"/>
              <a:gd name="connsiteX3" fmla="*/ 720144 w 847860"/>
              <a:gd name="connsiteY3" fmla="*/ 50442 h 292994"/>
              <a:gd name="connsiteX4" fmla="*/ 739463 w 847860"/>
              <a:gd name="connsiteY4" fmla="*/ 31123 h 292994"/>
              <a:gd name="connsiteX5" fmla="*/ 56882 w 847860"/>
              <a:gd name="connsiteY5" fmla="*/ 37563 h 2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60" h="292994">
                <a:moveTo>
                  <a:pt x="56882" y="37563"/>
                </a:moveTo>
                <a:cubicBezTo>
                  <a:pt x="0" y="75127"/>
                  <a:pt x="324120" y="220014"/>
                  <a:pt x="398173" y="256504"/>
                </a:cubicBezTo>
                <a:cubicBezTo>
                  <a:pt x="472227" y="292994"/>
                  <a:pt x="447541" y="290848"/>
                  <a:pt x="501203" y="256504"/>
                </a:cubicBezTo>
                <a:cubicBezTo>
                  <a:pt x="554865" y="222160"/>
                  <a:pt x="680434" y="88006"/>
                  <a:pt x="720144" y="50442"/>
                </a:cubicBezTo>
                <a:cubicBezTo>
                  <a:pt x="759854" y="12879"/>
                  <a:pt x="847860" y="36489"/>
                  <a:pt x="739463" y="31123"/>
                </a:cubicBezTo>
                <a:cubicBezTo>
                  <a:pt x="631066" y="25757"/>
                  <a:pt x="113764" y="0"/>
                  <a:pt x="56882" y="37563"/>
                </a:cubicBezTo>
                <a:close/>
              </a:path>
            </a:pathLst>
          </a:custGeom>
          <a:solidFill>
            <a:schemeClr val="accent1">
              <a:lumMod val="60000"/>
              <a:lumOff val="40000"/>
            </a:schemeClr>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5" name="Group 84"/>
          <p:cNvGrpSpPr/>
          <p:nvPr/>
        </p:nvGrpSpPr>
        <p:grpSpPr>
          <a:xfrm>
            <a:off x="3680178" y="1873956"/>
            <a:ext cx="2105378" cy="1651000"/>
            <a:chOff x="3680178" y="1873956"/>
            <a:chExt cx="2105378" cy="1651000"/>
          </a:xfrm>
        </p:grpSpPr>
        <p:sp>
          <p:nvSpPr>
            <p:cNvPr id="82" name="Freeform 81"/>
            <p:cNvSpPr/>
            <p:nvPr/>
          </p:nvSpPr>
          <p:spPr>
            <a:xfrm>
              <a:off x="5410200" y="1873956"/>
              <a:ext cx="375356" cy="220133"/>
            </a:xfrm>
            <a:custGeom>
              <a:avLst/>
              <a:gdLst>
                <a:gd name="connsiteX0" fmla="*/ 364067 w 375356"/>
                <a:gd name="connsiteY0" fmla="*/ 73377 h 220133"/>
                <a:gd name="connsiteX1" fmla="*/ 228600 w 375356"/>
                <a:gd name="connsiteY1" fmla="*/ 5644 h 220133"/>
                <a:gd name="connsiteX2" fmla="*/ 25400 w 375356"/>
                <a:gd name="connsiteY2" fmla="*/ 107244 h 220133"/>
                <a:gd name="connsiteX3" fmla="*/ 76200 w 375356"/>
                <a:gd name="connsiteY3" fmla="*/ 208844 h 220133"/>
                <a:gd name="connsiteX4" fmla="*/ 296333 w 375356"/>
                <a:gd name="connsiteY4" fmla="*/ 174977 h 220133"/>
                <a:gd name="connsiteX5" fmla="*/ 364067 w 375356"/>
                <a:gd name="connsiteY5" fmla="*/ 73377 h 2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56" h="220133">
                  <a:moveTo>
                    <a:pt x="364067" y="73377"/>
                  </a:moveTo>
                  <a:cubicBezTo>
                    <a:pt x="352778" y="45155"/>
                    <a:pt x="285044" y="0"/>
                    <a:pt x="228600" y="5644"/>
                  </a:cubicBezTo>
                  <a:cubicBezTo>
                    <a:pt x="172156" y="11288"/>
                    <a:pt x="50800" y="73377"/>
                    <a:pt x="25400" y="107244"/>
                  </a:cubicBezTo>
                  <a:cubicBezTo>
                    <a:pt x="0" y="141111"/>
                    <a:pt x="31045" y="197555"/>
                    <a:pt x="76200" y="208844"/>
                  </a:cubicBezTo>
                  <a:cubicBezTo>
                    <a:pt x="121356" y="220133"/>
                    <a:pt x="254000" y="197555"/>
                    <a:pt x="296333" y="174977"/>
                  </a:cubicBezTo>
                  <a:cubicBezTo>
                    <a:pt x="338666" y="152399"/>
                    <a:pt x="375356" y="101599"/>
                    <a:pt x="364067" y="73377"/>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492978" y="2269067"/>
              <a:ext cx="1001889" cy="646288"/>
            </a:xfrm>
            <a:custGeom>
              <a:avLst/>
              <a:gdLst>
                <a:gd name="connsiteX0" fmla="*/ 976489 w 1001889"/>
                <a:gd name="connsiteY0" fmla="*/ 16933 h 646288"/>
                <a:gd name="connsiteX1" fmla="*/ 705555 w 1001889"/>
                <a:gd name="connsiteY1" fmla="*/ 67733 h 646288"/>
                <a:gd name="connsiteX2" fmla="*/ 587022 w 1001889"/>
                <a:gd name="connsiteY2" fmla="*/ 152400 h 646288"/>
                <a:gd name="connsiteX3" fmla="*/ 265289 w 1001889"/>
                <a:gd name="connsiteY3" fmla="*/ 237066 h 646288"/>
                <a:gd name="connsiteX4" fmla="*/ 214489 w 1001889"/>
                <a:gd name="connsiteY4" fmla="*/ 372533 h 646288"/>
                <a:gd name="connsiteX5" fmla="*/ 112889 w 1001889"/>
                <a:gd name="connsiteY5" fmla="*/ 423333 h 646288"/>
                <a:gd name="connsiteX6" fmla="*/ 11289 w 1001889"/>
                <a:gd name="connsiteY6" fmla="*/ 474133 h 646288"/>
                <a:gd name="connsiteX7" fmla="*/ 45155 w 1001889"/>
                <a:gd name="connsiteY7" fmla="*/ 575733 h 646288"/>
                <a:gd name="connsiteX8" fmla="*/ 180622 w 1001889"/>
                <a:gd name="connsiteY8" fmla="*/ 643466 h 646288"/>
                <a:gd name="connsiteX9" fmla="*/ 383822 w 1001889"/>
                <a:gd name="connsiteY9" fmla="*/ 558800 h 646288"/>
                <a:gd name="connsiteX10" fmla="*/ 637822 w 1001889"/>
                <a:gd name="connsiteY10" fmla="*/ 457200 h 646288"/>
                <a:gd name="connsiteX11" fmla="*/ 756355 w 1001889"/>
                <a:gd name="connsiteY11" fmla="*/ 406400 h 646288"/>
                <a:gd name="connsiteX12" fmla="*/ 756355 w 1001889"/>
                <a:gd name="connsiteY12" fmla="*/ 254000 h 646288"/>
                <a:gd name="connsiteX13" fmla="*/ 857955 w 1001889"/>
                <a:gd name="connsiteY13" fmla="*/ 169333 h 646288"/>
                <a:gd name="connsiteX14" fmla="*/ 976489 w 1001889"/>
                <a:gd name="connsiteY14" fmla="*/ 16933 h 6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889" h="646288">
                  <a:moveTo>
                    <a:pt x="976489" y="16933"/>
                  </a:moveTo>
                  <a:cubicBezTo>
                    <a:pt x="951089" y="0"/>
                    <a:pt x="770466" y="45155"/>
                    <a:pt x="705555" y="67733"/>
                  </a:cubicBezTo>
                  <a:cubicBezTo>
                    <a:pt x="640644" y="90311"/>
                    <a:pt x="660400" y="124178"/>
                    <a:pt x="587022" y="152400"/>
                  </a:cubicBezTo>
                  <a:cubicBezTo>
                    <a:pt x="513644" y="180622"/>
                    <a:pt x="327378" y="200377"/>
                    <a:pt x="265289" y="237066"/>
                  </a:cubicBezTo>
                  <a:cubicBezTo>
                    <a:pt x="203200" y="273755"/>
                    <a:pt x="239889" y="341489"/>
                    <a:pt x="214489" y="372533"/>
                  </a:cubicBezTo>
                  <a:cubicBezTo>
                    <a:pt x="189089" y="403577"/>
                    <a:pt x="112889" y="423333"/>
                    <a:pt x="112889" y="423333"/>
                  </a:cubicBezTo>
                  <a:cubicBezTo>
                    <a:pt x="79022" y="440266"/>
                    <a:pt x="22578" y="448733"/>
                    <a:pt x="11289" y="474133"/>
                  </a:cubicBezTo>
                  <a:cubicBezTo>
                    <a:pt x="0" y="499533"/>
                    <a:pt x="16933" y="547511"/>
                    <a:pt x="45155" y="575733"/>
                  </a:cubicBezTo>
                  <a:cubicBezTo>
                    <a:pt x="73377" y="603955"/>
                    <a:pt x="124177" y="646288"/>
                    <a:pt x="180622" y="643466"/>
                  </a:cubicBezTo>
                  <a:cubicBezTo>
                    <a:pt x="237067" y="640644"/>
                    <a:pt x="383822" y="558800"/>
                    <a:pt x="383822" y="558800"/>
                  </a:cubicBezTo>
                  <a:lnTo>
                    <a:pt x="637822" y="457200"/>
                  </a:lnTo>
                  <a:cubicBezTo>
                    <a:pt x="699911" y="431800"/>
                    <a:pt x="736600" y="440267"/>
                    <a:pt x="756355" y="406400"/>
                  </a:cubicBezTo>
                  <a:cubicBezTo>
                    <a:pt x="776110" y="372533"/>
                    <a:pt x="739422" y="293511"/>
                    <a:pt x="756355" y="254000"/>
                  </a:cubicBezTo>
                  <a:cubicBezTo>
                    <a:pt x="773288" y="214489"/>
                    <a:pt x="824088" y="206022"/>
                    <a:pt x="857955" y="169333"/>
                  </a:cubicBezTo>
                  <a:cubicBezTo>
                    <a:pt x="891822" y="132644"/>
                    <a:pt x="1001889" y="33866"/>
                    <a:pt x="976489" y="16933"/>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3680178" y="3375378"/>
              <a:ext cx="615245" cy="149578"/>
            </a:xfrm>
            <a:custGeom>
              <a:avLst/>
              <a:gdLst>
                <a:gd name="connsiteX0" fmla="*/ 112889 w 615245"/>
                <a:gd name="connsiteY0" fmla="*/ 62089 h 149578"/>
                <a:gd name="connsiteX1" fmla="*/ 468489 w 615245"/>
                <a:gd name="connsiteY1" fmla="*/ 11289 h 149578"/>
                <a:gd name="connsiteX2" fmla="*/ 570089 w 615245"/>
                <a:gd name="connsiteY2" fmla="*/ 129822 h 149578"/>
                <a:gd name="connsiteX3" fmla="*/ 197555 w 615245"/>
                <a:gd name="connsiteY3" fmla="*/ 129822 h 149578"/>
                <a:gd name="connsiteX4" fmla="*/ 11289 w 615245"/>
                <a:gd name="connsiteY4" fmla="*/ 129822 h 149578"/>
                <a:gd name="connsiteX5" fmla="*/ 112889 w 615245"/>
                <a:gd name="connsiteY5" fmla="*/ 62089 h 14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245" h="149578">
                  <a:moveTo>
                    <a:pt x="112889" y="62089"/>
                  </a:moveTo>
                  <a:cubicBezTo>
                    <a:pt x="189089" y="42334"/>
                    <a:pt x="392289" y="0"/>
                    <a:pt x="468489" y="11289"/>
                  </a:cubicBezTo>
                  <a:cubicBezTo>
                    <a:pt x="544689" y="22578"/>
                    <a:pt x="615245" y="110067"/>
                    <a:pt x="570089" y="129822"/>
                  </a:cubicBezTo>
                  <a:cubicBezTo>
                    <a:pt x="524933" y="149578"/>
                    <a:pt x="197555" y="129822"/>
                    <a:pt x="197555" y="129822"/>
                  </a:cubicBezTo>
                  <a:cubicBezTo>
                    <a:pt x="104422" y="129822"/>
                    <a:pt x="22578" y="143933"/>
                    <a:pt x="11289" y="129822"/>
                  </a:cubicBezTo>
                  <a:cubicBezTo>
                    <a:pt x="0" y="115711"/>
                    <a:pt x="36689" y="81845"/>
                    <a:pt x="112889" y="62089"/>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9" name="Group 88"/>
          <p:cNvGrpSpPr/>
          <p:nvPr/>
        </p:nvGrpSpPr>
        <p:grpSpPr>
          <a:xfrm rot="20315485">
            <a:off x="794034" y="2033700"/>
            <a:ext cx="2743200" cy="1946607"/>
            <a:chOff x="812046" y="2020406"/>
            <a:chExt cx="2743200" cy="1946607"/>
          </a:xfrm>
        </p:grpSpPr>
        <p:cxnSp>
          <p:nvCxnSpPr>
            <p:cNvPr id="87" name="Straight Connector 86"/>
            <p:cNvCxnSpPr/>
            <p:nvPr/>
          </p:nvCxnSpPr>
          <p:spPr>
            <a:xfrm rot="1284515">
              <a:off x="2408720" y="2366813"/>
              <a:ext cx="0" cy="1600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12046" y="2020406"/>
              <a:ext cx="2743200"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plate boundary</a:t>
              </a:r>
            </a:p>
          </p:txBody>
        </p:sp>
      </p:grpSp>
      <p:grpSp>
        <p:nvGrpSpPr>
          <p:cNvPr id="73" name="Group 15"/>
          <p:cNvGrpSpPr/>
          <p:nvPr/>
        </p:nvGrpSpPr>
        <p:grpSpPr>
          <a:xfrm>
            <a:off x="3566416" y="3657600"/>
            <a:ext cx="776984" cy="1310770"/>
            <a:chOff x="4277621" y="1533066"/>
            <a:chExt cx="806311" cy="1567579"/>
          </a:xfrm>
        </p:grpSpPr>
        <p:sp>
          <p:nvSpPr>
            <p:cNvPr id="74" name="Lightning Bolt 73"/>
            <p:cNvSpPr/>
            <p:nvPr/>
          </p:nvSpPr>
          <p:spPr>
            <a:xfrm rot="8998715" flipH="1">
              <a:off x="4277621" y="1533066"/>
              <a:ext cx="806311" cy="1063374"/>
            </a:xfrm>
            <a:prstGeom prst="lightningBolt">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w="38100">
              <a:gradFill>
                <a:gsLst>
                  <a:gs pos="0">
                    <a:srgbClr val="000082"/>
                  </a:gs>
                  <a:gs pos="30000">
                    <a:srgbClr val="66008F"/>
                  </a:gs>
                  <a:gs pos="64999">
                    <a:srgbClr val="BA0066"/>
                  </a:gs>
                  <a:gs pos="89999">
                    <a:srgbClr val="FF0000"/>
                  </a:gs>
                  <a:gs pos="100000">
                    <a:srgbClr val="FF8200"/>
                  </a:gs>
                </a:gsLst>
                <a:lin ang="5400000" scaled="0"/>
              </a:gra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Up Arrow 76"/>
            <p:cNvSpPr/>
            <p:nvPr/>
          </p:nvSpPr>
          <p:spPr>
            <a:xfrm>
              <a:off x="4469913" y="2286000"/>
              <a:ext cx="480210" cy="814645"/>
            </a:xfrm>
            <a:prstGeom prst="upArrow">
              <a:avLst>
                <a:gd name="adj1" fmla="val 50000"/>
                <a:gd name="adj2" fmla="val 60978"/>
              </a:avLst>
            </a:prstGeom>
            <a:solidFill>
              <a:srgbClr val="C00000"/>
            </a:solidFill>
            <a:ln w="38100">
              <a:no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Freeform 37"/>
          <p:cNvSpPr/>
          <p:nvPr/>
        </p:nvSpPr>
        <p:spPr>
          <a:xfrm>
            <a:off x="1981200" y="3733800"/>
            <a:ext cx="3276600" cy="2438400"/>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 name="connsiteX0" fmla="*/ 0 w 2607734"/>
              <a:gd name="connsiteY0" fmla="*/ 0 h 1981200"/>
              <a:gd name="connsiteX1" fmla="*/ 558800 w 2607734"/>
              <a:gd name="connsiteY1" fmla="*/ 67733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607734"/>
              <a:gd name="connsiteY0" fmla="*/ 0 h 1981200"/>
              <a:gd name="connsiteX1" fmla="*/ 573701 w 2607734"/>
              <a:gd name="connsiteY1" fmla="*/ 63312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448077"/>
              <a:gd name="connsiteY0" fmla="*/ 0 h 1981200"/>
              <a:gd name="connsiteX1" fmla="*/ 414044 w 2448077"/>
              <a:gd name="connsiteY1" fmla="*/ 63312 h 1981200"/>
              <a:gd name="connsiteX2" fmla="*/ 856343 w 2448077"/>
              <a:gd name="connsiteY2" fmla="*/ 304800 h 1981200"/>
              <a:gd name="connsiteX3" fmla="*/ 1516743 w 2448077"/>
              <a:gd name="connsiteY3" fmla="*/ 965200 h 1981200"/>
              <a:gd name="connsiteX4" fmla="*/ 2160210 w 2448077"/>
              <a:gd name="connsiteY4" fmla="*/ 1676400 h 1981200"/>
              <a:gd name="connsiteX5" fmla="*/ 2448077 w 2448077"/>
              <a:gd name="connsiteY5" fmla="*/ 1981200 h 1981200"/>
              <a:gd name="connsiteX0" fmla="*/ 0 w 2448077"/>
              <a:gd name="connsiteY0" fmla="*/ 39150 h 1958355"/>
              <a:gd name="connsiteX1" fmla="*/ 414044 w 2448077"/>
              <a:gd name="connsiteY1" fmla="*/ 40467 h 1958355"/>
              <a:gd name="connsiteX2" fmla="*/ 856343 w 2448077"/>
              <a:gd name="connsiteY2" fmla="*/ 281955 h 1958355"/>
              <a:gd name="connsiteX3" fmla="*/ 1516743 w 2448077"/>
              <a:gd name="connsiteY3" fmla="*/ 942355 h 1958355"/>
              <a:gd name="connsiteX4" fmla="*/ 2160210 w 2448077"/>
              <a:gd name="connsiteY4" fmla="*/ 1653555 h 1958355"/>
              <a:gd name="connsiteX5" fmla="*/ 2448077 w 2448077"/>
              <a:gd name="connsiteY5" fmla="*/ 1958355 h 195835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341639"/>
              <a:gd name="connsiteY0" fmla="*/ 0 h 1919204"/>
              <a:gd name="connsiteX1" fmla="*/ 319315 w 2341639"/>
              <a:gd name="connsiteY1" fmla="*/ 61995 h 1919204"/>
              <a:gd name="connsiteX2" fmla="*/ 749905 w 2341639"/>
              <a:gd name="connsiteY2" fmla="*/ 242804 h 1919204"/>
              <a:gd name="connsiteX3" fmla="*/ 1410305 w 2341639"/>
              <a:gd name="connsiteY3" fmla="*/ 903204 h 1919204"/>
              <a:gd name="connsiteX4" fmla="*/ 2053772 w 2341639"/>
              <a:gd name="connsiteY4" fmla="*/ 1614404 h 1919204"/>
              <a:gd name="connsiteX5" fmla="*/ 2341639 w 2341639"/>
              <a:gd name="connsiteY5" fmla="*/ 1919204 h 19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639" h="1919204">
                <a:moveTo>
                  <a:pt x="0" y="0"/>
                </a:moveTo>
                <a:cubicBezTo>
                  <a:pt x="116417" y="14111"/>
                  <a:pt x="194331" y="21528"/>
                  <a:pt x="319315" y="61995"/>
                </a:cubicBezTo>
                <a:cubicBezTo>
                  <a:pt x="444299" y="102462"/>
                  <a:pt x="568073" y="102603"/>
                  <a:pt x="749905" y="242804"/>
                </a:cubicBezTo>
                <a:cubicBezTo>
                  <a:pt x="931737" y="383006"/>
                  <a:pt x="1192994" y="674604"/>
                  <a:pt x="1410305" y="903204"/>
                </a:cubicBezTo>
                <a:cubicBezTo>
                  <a:pt x="1627616" y="1131804"/>
                  <a:pt x="1898550" y="1445071"/>
                  <a:pt x="2053772" y="1614404"/>
                </a:cubicBezTo>
                <a:cubicBezTo>
                  <a:pt x="2208994" y="1783737"/>
                  <a:pt x="2275316" y="1851470"/>
                  <a:pt x="2341639" y="1919204"/>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E483BC89-7953-8AAA-C23A-8797BFC3C296}"/>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2" name="TextBox 1">
            <a:extLst>
              <a:ext uri="{FF2B5EF4-FFF2-40B4-BE49-F238E27FC236}">
                <a16:creationId xmlns:a16="http://schemas.microsoft.com/office/drawing/2014/main" id="{5EB28330-0B03-DB02-AB3A-43FF60D17FED}"/>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grpSp>
        <p:nvGrpSpPr>
          <p:cNvPr id="14" name="Group 13">
            <a:extLst>
              <a:ext uri="{FF2B5EF4-FFF2-40B4-BE49-F238E27FC236}">
                <a16:creationId xmlns:a16="http://schemas.microsoft.com/office/drawing/2014/main" id="{AD416D03-BA44-351E-A871-4B36A834BB44}"/>
              </a:ext>
            </a:extLst>
          </p:cNvPr>
          <p:cNvGrpSpPr/>
          <p:nvPr/>
        </p:nvGrpSpPr>
        <p:grpSpPr>
          <a:xfrm>
            <a:off x="4357298" y="762000"/>
            <a:ext cx="2924741" cy="3810000"/>
            <a:chOff x="4357298" y="762000"/>
            <a:chExt cx="2924741" cy="3810000"/>
          </a:xfrm>
        </p:grpSpPr>
        <p:sp>
          <p:nvSpPr>
            <p:cNvPr id="4" name="Oval 3">
              <a:extLst>
                <a:ext uri="{FF2B5EF4-FFF2-40B4-BE49-F238E27FC236}">
                  <a16:creationId xmlns:a16="http://schemas.microsoft.com/office/drawing/2014/main" id="{EA8DD687-4E8E-A6D1-BDB4-D1CEB6B027E5}"/>
                </a:ext>
              </a:extLst>
            </p:cNvPr>
            <p:cNvSpPr/>
            <p:nvPr/>
          </p:nvSpPr>
          <p:spPr>
            <a:xfrm rot="762137">
              <a:off x="5687982" y="2766340"/>
              <a:ext cx="1258150" cy="862348"/>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
              <a:extLst>
                <a:ext uri="{FF2B5EF4-FFF2-40B4-BE49-F238E27FC236}">
                  <a16:creationId xmlns:a16="http://schemas.microsoft.com/office/drawing/2014/main" id="{3D3CFAF3-1CD5-0E7A-6587-2AC0C668076A}"/>
                </a:ext>
              </a:extLst>
            </p:cNvPr>
            <p:cNvGrpSpPr/>
            <p:nvPr/>
          </p:nvGrpSpPr>
          <p:grpSpPr>
            <a:xfrm>
              <a:off x="4405489" y="762000"/>
              <a:ext cx="2876550" cy="2412087"/>
              <a:chOff x="5410200" y="838200"/>
              <a:chExt cx="2876550" cy="2412087"/>
            </a:xfrm>
          </p:grpSpPr>
          <p:pic>
            <p:nvPicPr>
              <p:cNvPr id="10" name="Picture 6" descr="Continental-Continental Converging Plates">
                <a:extLst>
                  <a:ext uri="{FF2B5EF4-FFF2-40B4-BE49-F238E27FC236}">
                    <a16:creationId xmlns:a16="http://schemas.microsoft.com/office/drawing/2014/main" id="{1770264C-25B1-515A-F70D-22B61A4B9CDD}"/>
                  </a:ext>
                </a:extLst>
              </p:cNvPr>
              <p:cNvPicPr>
                <a:picLocks noChangeAspect="1" noChangeArrowheads="1"/>
              </p:cNvPicPr>
              <p:nvPr/>
            </p:nvPicPr>
            <p:blipFill>
              <a:blip r:embed="rId7" cstate="print"/>
              <a:srcRect/>
              <a:stretch>
                <a:fillRect/>
              </a:stretch>
            </p:blipFill>
            <p:spPr bwMode="auto">
              <a:xfrm>
                <a:off x="5410200" y="838200"/>
                <a:ext cx="2876550" cy="1695451"/>
              </a:xfrm>
              <a:prstGeom prst="rect">
                <a:avLst/>
              </a:prstGeom>
              <a:noFill/>
            </p:spPr>
          </p:pic>
          <p:sp>
            <p:nvSpPr>
              <p:cNvPr id="11" name="Freeform 46">
                <a:extLst>
                  <a:ext uri="{FF2B5EF4-FFF2-40B4-BE49-F238E27FC236}">
                    <a16:creationId xmlns:a16="http://schemas.microsoft.com/office/drawing/2014/main" id="{16ECD71B-2863-021A-6BC4-53182299138D}"/>
                  </a:ext>
                </a:extLst>
              </p:cNvPr>
              <p:cNvSpPr/>
              <p:nvPr/>
            </p:nvSpPr>
            <p:spPr>
              <a:xfrm rot="16200000">
                <a:off x="6085168" y="2615745"/>
                <a:ext cx="430887" cy="838198"/>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extBox 11">
              <a:extLst>
                <a:ext uri="{FF2B5EF4-FFF2-40B4-BE49-F238E27FC236}">
                  <a16:creationId xmlns:a16="http://schemas.microsoft.com/office/drawing/2014/main" id="{A8D3827B-C07B-36AA-70DB-D4C81B90B9A1}"/>
                </a:ext>
              </a:extLst>
            </p:cNvPr>
            <p:cNvSpPr txBox="1"/>
            <p:nvPr/>
          </p:nvSpPr>
          <p:spPr>
            <a:xfrm>
              <a:off x="4357298" y="2297075"/>
              <a:ext cx="2924741"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cxnSp>
          <p:nvCxnSpPr>
            <p:cNvPr id="13" name="Straight Connector 12">
              <a:extLst>
                <a:ext uri="{FF2B5EF4-FFF2-40B4-BE49-F238E27FC236}">
                  <a16:creationId xmlns:a16="http://schemas.microsoft.com/office/drawing/2014/main" id="{E1541C07-2F3C-7724-24A8-C0CE4E7A3850}"/>
                </a:ext>
              </a:extLst>
            </p:cNvPr>
            <p:cNvCxnSpPr>
              <a:cxnSpLocks/>
            </p:cNvCxnSpPr>
            <p:nvPr/>
          </p:nvCxnSpPr>
          <p:spPr>
            <a:xfrm flipH="1">
              <a:off x="4724400" y="3514480"/>
              <a:ext cx="1143000" cy="1057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9"/>
                                        </p:tgtEl>
                                      </p:cBhvr>
                                    </p:animEffect>
                                    <p:set>
                                      <p:cBhvr>
                                        <p:cTn id="13" dur="1" fill="hold">
                                          <p:stCondLst>
                                            <p:cond delay="999"/>
                                          </p:stCondLst>
                                        </p:cTn>
                                        <p:tgtEl>
                                          <p:spTgt spid="4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2"/>
                                        </p:tgtEl>
                                      </p:cBhvr>
                                    </p:animEffect>
                                    <p:set>
                                      <p:cBhvr>
                                        <p:cTn id="16" dur="1" fill="hold">
                                          <p:stCondLst>
                                            <p:cond delay="999"/>
                                          </p:stCondLst>
                                        </p:cTn>
                                        <p:tgtEl>
                                          <p:spTgt spid="4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36"/>
                                        </p:tgtEl>
                                      </p:cBhvr>
                                    </p:animEffect>
                                    <p:set>
                                      <p:cBhvr>
                                        <p:cTn id="22" dur="1" fill="hold">
                                          <p:stCondLst>
                                            <p:cond delay="999"/>
                                          </p:stCondLst>
                                        </p:cTn>
                                        <p:tgtEl>
                                          <p:spTgt spid="3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1"/>
                                        </p:tgtEl>
                                      </p:cBhvr>
                                    </p:animEffect>
                                    <p:set>
                                      <p:cBhvr>
                                        <p:cTn id="25" dur="1" fill="hold">
                                          <p:stCondLst>
                                            <p:cond delay="9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1000" fill="hold"/>
                                        <p:tgtEl>
                                          <p:spTgt spid="242692"/>
                                        </p:tgtEl>
                                      </p:cBhvr>
                                      <p:by x="300000" y="300000"/>
                                    </p:animScale>
                                  </p:childTnLst>
                                </p:cTn>
                              </p:par>
                              <p:par>
                                <p:cTn id="30" presetID="10" presetClass="exit" presetSubtype="0" fill="hold" nodeType="with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64" presetClass="path" presetSubtype="0" accel="50000" decel="50000" fill="hold" nodeType="withEffect">
                                  <p:stCondLst>
                                    <p:cond delay="0"/>
                                  </p:stCondLst>
                                  <p:childTnLst>
                                    <p:animMotion origin="layout" path="M 1.66667E-6 2.22222E-6 L -0.30104 -0.16806 " pathEditMode="relative" rAng="0" ptsTypes="AA">
                                      <p:cBhvr>
                                        <p:cTn id="34" dur="1000" fill="hold"/>
                                        <p:tgtEl>
                                          <p:spTgt spid="242692"/>
                                        </p:tgtEl>
                                        <p:attrNameLst>
                                          <p:attrName>ppt_x</p:attrName>
                                          <p:attrName>ppt_y</p:attrName>
                                        </p:attrNameLst>
                                      </p:cBhvr>
                                      <p:rCtr x="-15100" y="-8400"/>
                                    </p:animMotion>
                                  </p:childTnLst>
                                </p:cTn>
                              </p:par>
                              <p:par>
                                <p:cTn id="35" presetID="10" presetClass="entr" presetSubtype="0"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childTnLst>
                                </p:cTn>
                              </p:par>
                              <p:par>
                                <p:cTn id="38" presetID="10" presetClass="exit" presetSubtype="0" fill="hold" nodeType="withEffect">
                                  <p:stCondLst>
                                    <p:cond delay="500"/>
                                  </p:stCondLst>
                                  <p:childTnLst>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par>
                                <p:cTn id="41" presetID="10" presetClass="exit" presetSubtype="0" fill="hold" nodeType="withEffect">
                                  <p:stCondLst>
                                    <p:cond delay="500"/>
                                  </p:stCondLst>
                                  <p:childTnLst>
                                    <p:animEffect transition="out" filter="fade">
                                      <p:cBhvr>
                                        <p:cTn id="42" dur="1000"/>
                                        <p:tgtEl>
                                          <p:spTgt spid="242692"/>
                                        </p:tgtEl>
                                      </p:cBhvr>
                                    </p:animEffect>
                                    <p:set>
                                      <p:cBhvr>
                                        <p:cTn id="43" dur="1" fill="hold">
                                          <p:stCondLst>
                                            <p:cond delay="999"/>
                                          </p:stCondLst>
                                        </p:cTn>
                                        <p:tgtEl>
                                          <p:spTgt spid="242692"/>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1000"/>
                                        <p:tgtEl>
                                          <p:spTgt spid="35"/>
                                        </p:tgtEl>
                                      </p:cBhvr>
                                    </p:animEffect>
                                    <p:set>
                                      <p:cBhvr>
                                        <p:cTn id="46" dur="1" fill="hold">
                                          <p:stCondLst>
                                            <p:cond delay="999"/>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0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wipe(right)">
                                      <p:cBhvr>
                                        <p:cTn id="56" dur="10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wipe(down)">
                                      <p:cBhvr>
                                        <p:cTn id="61" dur="10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89"/>
                                        </p:tgtEl>
                                      </p:cBhvr>
                                    </p:animEffect>
                                    <p:set>
                                      <p:cBhvr>
                                        <p:cTn id="66" dur="1" fill="hold">
                                          <p:stCondLst>
                                            <p:cond delay="999"/>
                                          </p:stCondLst>
                                        </p:cTn>
                                        <p:tgtEl>
                                          <p:spTgt spid="8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2000"/>
                                        <p:tgtEl>
                                          <p:spTgt spid="3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left)">
                                      <p:cBhvr>
                                        <p:cTn id="74" dur="1000"/>
                                        <p:tgtEl>
                                          <p:spTgt spid="63"/>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81"/>
                                        </p:tgtEl>
                                        <p:attrNameLst>
                                          <p:attrName>style.visibility</p:attrName>
                                        </p:attrNameLst>
                                      </p:cBhvr>
                                      <p:to>
                                        <p:strVal val="visible"/>
                                      </p:to>
                                    </p:set>
                                    <p:animEffect transition="in" filter="wipe(left)">
                                      <p:cBhvr>
                                        <p:cTn id="77" dur="2000"/>
                                        <p:tgtEl>
                                          <p:spTgt spid="81"/>
                                        </p:tgtEl>
                                      </p:cBhvr>
                                    </p:animEffect>
                                  </p:childTnLst>
                                </p:cTn>
                              </p:par>
                              <p:par>
                                <p:cTn id="78" presetID="22" presetClass="entr" presetSubtype="4" fill="hold"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wipe(down)">
                                      <p:cBhvr>
                                        <p:cTn id="80" dur="2000"/>
                                        <p:tgtEl>
                                          <p:spTgt spid="73"/>
                                        </p:tgtEl>
                                      </p:cBhvr>
                                    </p:animEffect>
                                  </p:childTnLst>
                                </p:cTn>
                              </p:par>
                              <p:par>
                                <p:cTn id="81" presetID="22" presetClass="entr" presetSubtype="4" fill="hold" nodeType="withEffect">
                                  <p:stCondLst>
                                    <p:cond delay="1000"/>
                                  </p:stCondLst>
                                  <p:childTnLst>
                                    <p:set>
                                      <p:cBhvr>
                                        <p:cTn id="82" dur="1" fill="hold">
                                          <p:stCondLst>
                                            <p:cond delay="0"/>
                                          </p:stCondLst>
                                        </p:cTn>
                                        <p:tgtEl>
                                          <p:spTgt spid="85"/>
                                        </p:tgtEl>
                                        <p:attrNameLst>
                                          <p:attrName>style.visibility</p:attrName>
                                        </p:attrNameLst>
                                      </p:cBhvr>
                                      <p:to>
                                        <p:strVal val="visible"/>
                                      </p:to>
                                    </p:set>
                                    <p:animEffect transition="in" filter="wipe(down)">
                                      <p:cBhvr>
                                        <p:cTn id="83" dur="2000"/>
                                        <p:tgtEl>
                                          <p:spTgt spid="8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00"/>
                                        <p:tgtEl>
                                          <p:spTgt spid="73"/>
                                        </p:tgtEl>
                                      </p:cBhvr>
                                    </p:animEffect>
                                    <p:set>
                                      <p:cBhvr>
                                        <p:cTn id="88" dur="1" fill="hold">
                                          <p:stCondLst>
                                            <p:cond delay="999"/>
                                          </p:stCondLst>
                                        </p:cTn>
                                        <p:tgtEl>
                                          <p:spTgt spid="7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85"/>
                                        </p:tgtEl>
                                      </p:cBhvr>
                                    </p:animEffect>
                                    <p:set>
                                      <p:cBhvr>
                                        <p:cTn id="91" dur="1" fill="hold">
                                          <p:stCondLst>
                                            <p:cond delay="999"/>
                                          </p:stCondLst>
                                        </p:cTn>
                                        <p:tgtEl>
                                          <p:spTgt spid="8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81"/>
                                        </p:tgtEl>
                                      </p:cBhvr>
                                    </p:animEffect>
                                    <p:set>
                                      <p:cBhvr>
                                        <p:cTn id="94" dur="1" fill="hold">
                                          <p:stCondLst>
                                            <p:cond delay="999"/>
                                          </p:stCondLst>
                                        </p:cTn>
                                        <p:tgtEl>
                                          <p:spTgt spid="8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63"/>
                                        </p:tgtEl>
                                      </p:cBhvr>
                                    </p:animEffect>
                                    <p:set>
                                      <p:cBhvr>
                                        <p:cTn id="97" dur="1" fill="hold">
                                          <p:stCondLst>
                                            <p:cond delay="999"/>
                                          </p:stCondLst>
                                        </p:cTn>
                                        <p:tgtEl>
                                          <p:spTgt spid="6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P spid="42" grpId="0" animBg="1"/>
      <p:bldP spid="49" grpId="0" animBg="1"/>
      <p:bldP spid="81" grpId="0" animBg="1"/>
      <p:bldP spid="81" grpId="1" animBg="1"/>
      <p:bldP spid="63" grpId="0" animBg="1"/>
      <p:bldP spid="63" grpId="1" animBg="1"/>
      <p:bldP spid="38" grpId="0" animBg="1"/>
      <p:bldP spid="3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6E7BD9-25E9-D82C-CA8E-ABEB943470D2}"/>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Plate tectonic maps Keller 96"/>
          <p:cNvPicPr>
            <a:picLocks noChangeAspect="1" noChangeArrowheads="1"/>
          </p:cNvPicPr>
          <p:nvPr/>
        </p:nvPicPr>
        <p:blipFill>
          <a:blip r:embed="rId3" cstate="print">
            <a:lum/>
          </a:blip>
          <a:srcRect l="5882" t="12109" r="6863" b="50853"/>
          <a:stretch>
            <a:fillRect/>
          </a:stretch>
        </p:blipFill>
        <p:spPr bwMode="auto">
          <a:xfrm>
            <a:off x="0" y="1516063"/>
            <a:ext cx="9144000" cy="5341937"/>
          </a:xfrm>
          <a:prstGeom prst="rect">
            <a:avLst/>
          </a:prstGeom>
          <a:noFill/>
          <a:ln w="9525">
            <a:noFill/>
            <a:miter lim="800000"/>
            <a:headEnd/>
            <a:tailEnd/>
          </a:ln>
        </p:spPr>
      </p:pic>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34" name="Oval 33"/>
          <p:cNvSpPr/>
          <p:nvPr/>
        </p:nvSpPr>
        <p:spPr>
          <a:xfrm rot="3982625">
            <a:off x="1514014" y="3977675"/>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36" name="Straight Connector 35"/>
          <p:cNvCxnSpPr>
            <a:stCxn id="35" idx="1"/>
          </p:cNvCxnSpPr>
          <p:nvPr/>
        </p:nvCxnSpPr>
        <p:spPr>
          <a:xfrm flipH="1" flipV="1">
            <a:off x="3200400" y="4876800"/>
            <a:ext cx="533400" cy="12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1188156" y="3522133"/>
            <a:ext cx="843844" cy="1337734"/>
          </a:xfrm>
          <a:custGeom>
            <a:avLst/>
            <a:gdLst>
              <a:gd name="connsiteX0" fmla="*/ 14111 w 843844"/>
              <a:gd name="connsiteY0" fmla="*/ 0 h 1337734"/>
              <a:gd name="connsiteX1" fmla="*/ 31044 w 843844"/>
              <a:gd name="connsiteY1" fmla="*/ 508000 h 1337734"/>
              <a:gd name="connsiteX2" fmla="*/ 200377 w 843844"/>
              <a:gd name="connsiteY2" fmla="*/ 1202267 h 1337734"/>
              <a:gd name="connsiteX3" fmla="*/ 843844 w 843844"/>
              <a:gd name="connsiteY3" fmla="*/ 1320800 h 1337734"/>
            </a:gdLst>
            <a:ahLst/>
            <a:cxnLst>
              <a:cxn ang="0">
                <a:pos x="connsiteX0" y="connsiteY0"/>
              </a:cxn>
              <a:cxn ang="0">
                <a:pos x="connsiteX1" y="connsiteY1"/>
              </a:cxn>
              <a:cxn ang="0">
                <a:pos x="connsiteX2" y="connsiteY2"/>
              </a:cxn>
              <a:cxn ang="0">
                <a:pos x="connsiteX3" y="connsiteY3"/>
              </a:cxn>
            </a:cxnLst>
            <a:rect l="l" t="t" r="r" b="b"/>
            <a:pathLst>
              <a:path w="843844" h="1337734">
                <a:moveTo>
                  <a:pt x="14111" y="0"/>
                </a:moveTo>
                <a:cubicBezTo>
                  <a:pt x="7055" y="153811"/>
                  <a:pt x="0" y="307622"/>
                  <a:pt x="31044" y="508000"/>
                </a:cubicBezTo>
                <a:cubicBezTo>
                  <a:pt x="62088" y="708378"/>
                  <a:pt x="64910" y="1066800"/>
                  <a:pt x="200377" y="1202267"/>
                </a:cubicBezTo>
                <a:cubicBezTo>
                  <a:pt x="335844" y="1337734"/>
                  <a:pt x="589844" y="1329267"/>
                  <a:pt x="843844" y="1320800"/>
                </a:cubicBezTo>
              </a:path>
            </a:pathLst>
          </a:custGeom>
          <a:ln w="7620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rot="762137">
            <a:off x="4975795" y="2811080"/>
            <a:ext cx="1258150" cy="73366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2692" name="Picture 4" descr="Oceanic-Oceanic Converging Plates"/>
          <p:cNvPicPr>
            <a:picLocks noChangeAspect="1" noChangeArrowheads="1"/>
          </p:cNvPicPr>
          <p:nvPr/>
        </p:nvPicPr>
        <p:blipFill>
          <a:blip r:embed="rId4" cstate="print"/>
          <a:srcRect/>
          <a:stretch>
            <a:fillRect/>
          </a:stretch>
        </p:blipFill>
        <p:spPr bwMode="auto">
          <a:xfrm>
            <a:off x="6267450" y="4572000"/>
            <a:ext cx="2876550" cy="1695451"/>
          </a:xfrm>
          <a:prstGeom prst="rect">
            <a:avLst/>
          </a:prstGeom>
          <a:noFill/>
        </p:spPr>
      </p:pic>
      <p:sp>
        <p:nvSpPr>
          <p:cNvPr id="47" name="Freeform 46"/>
          <p:cNvSpPr/>
          <p:nvPr/>
        </p:nvSpPr>
        <p:spPr>
          <a:xfrm>
            <a:off x="5119511" y="1735667"/>
            <a:ext cx="299156" cy="1086555"/>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2" descr="Oceanic-Continental Converging Plates"/>
          <p:cNvPicPr>
            <a:picLocks noChangeAspect="1" noChangeArrowheads="1"/>
          </p:cNvPicPr>
          <p:nvPr/>
        </p:nvPicPr>
        <p:blipFill>
          <a:blip r:embed="rId5" cstate="print"/>
          <a:srcRect/>
          <a:stretch>
            <a:fillRect/>
          </a:stretch>
        </p:blipFill>
        <p:spPr bwMode="auto">
          <a:xfrm>
            <a:off x="228600" y="1600200"/>
            <a:ext cx="2876550" cy="1695451"/>
          </a:xfrm>
          <a:prstGeom prst="rect">
            <a:avLst/>
          </a:prstGeom>
          <a:noFill/>
        </p:spPr>
      </p:pic>
      <p:sp>
        <p:nvSpPr>
          <p:cNvPr id="49" name="TextBox 48"/>
          <p:cNvSpPr txBox="1"/>
          <p:nvPr/>
        </p:nvSpPr>
        <p:spPr>
          <a:xfrm>
            <a:off x="228600" y="3043535"/>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continent</a:t>
            </a:r>
          </a:p>
        </p:txBody>
      </p:sp>
      <p:grpSp>
        <p:nvGrpSpPr>
          <p:cNvPr id="2" name="Group 29"/>
          <p:cNvGrpSpPr/>
          <p:nvPr/>
        </p:nvGrpSpPr>
        <p:grpSpPr>
          <a:xfrm>
            <a:off x="5867400" y="2711482"/>
            <a:ext cx="3276600" cy="3846183"/>
            <a:chOff x="5867400" y="2711482"/>
            <a:chExt cx="3276600" cy="3846183"/>
          </a:xfrm>
        </p:grpSpPr>
        <p:sp>
          <p:nvSpPr>
            <p:cNvPr id="43" name="Oval 42"/>
            <p:cNvSpPr/>
            <p:nvPr/>
          </p:nvSpPr>
          <p:spPr>
            <a:xfrm rot="4827776">
              <a:off x="7185426" y="3016733"/>
              <a:ext cx="1251877" cy="64137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161867" y="3426178"/>
              <a:ext cx="440266" cy="1179689"/>
            </a:xfrm>
            <a:custGeom>
              <a:avLst/>
              <a:gdLst>
                <a:gd name="connsiteX0" fmla="*/ 0 w 440266"/>
                <a:gd name="connsiteY0" fmla="*/ 11289 h 1179689"/>
                <a:gd name="connsiteX1" fmla="*/ 237066 w 440266"/>
                <a:gd name="connsiteY1" fmla="*/ 112889 h 1179689"/>
                <a:gd name="connsiteX2" fmla="*/ 389466 w 440266"/>
                <a:gd name="connsiteY2" fmla="*/ 688622 h 1179689"/>
                <a:gd name="connsiteX3" fmla="*/ 440266 w 440266"/>
                <a:gd name="connsiteY3" fmla="*/ 1179689 h 1179689"/>
              </a:gdLst>
              <a:ahLst/>
              <a:cxnLst>
                <a:cxn ang="0">
                  <a:pos x="connsiteX0" y="connsiteY0"/>
                </a:cxn>
                <a:cxn ang="0">
                  <a:pos x="connsiteX1" y="connsiteY1"/>
                </a:cxn>
                <a:cxn ang="0">
                  <a:pos x="connsiteX2" y="connsiteY2"/>
                </a:cxn>
                <a:cxn ang="0">
                  <a:pos x="connsiteX3" y="connsiteY3"/>
                </a:cxn>
              </a:cxnLst>
              <a:rect l="l" t="t" r="r" b="b"/>
              <a:pathLst>
                <a:path w="440266" h="1179689">
                  <a:moveTo>
                    <a:pt x="0" y="11289"/>
                  </a:moveTo>
                  <a:cubicBezTo>
                    <a:pt x="86077" y="5644"/>
                    <a:pt x="172155" y="0"/>
                    <a:pt x="237066" y="112889"/>
                  </a:cubicBezTo>
                  <a:cubicBezTo>
                    <a:pt x="301977" y="225778"/>
                    <a:pt x="355599" y="510822"/>
                    <a:pt x="389466" y="688622"/>
                  </a:cubicBezTo>
                  <a:cubicBezTo>
                    <a:pt x="423333" y="866422"/>
                    <a:pt x="437444" y="1106311"/>
                    <a:pt x="440266" y="1179689"/>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6248400" y="6096000"/>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ocean</a:t>
              </a:r>
            </a:p>
          </p:txBody>
        </p:sp>
        <p:cxnSp>
          <p:nvCxnSpPr>
            <p:cNvPr id="26" name="Straight Connector 25"/>
            <p:cNvCxnSpPr/>
            <p:nvPr/>
          </p:nvCxnSpPr>
          <p:spPr>
            <a:xfrm flipH="1">
              <a:off x="5867400" y="3505200"/>
              <a:ext cx="16764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H="1">
            <a:off x="4724400" y="3505200"/>
            <a:ext cx="6096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334000" y="2286000"/>
            <a:ext cx="3048000"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pic>
        <p:nvPicPr>
          <p:cNvPr id="25" name="Picture 4" descr="Oceanic-Oceanic Converging Plates"/>
          <p:cNvPicPr>
            <a:picLocks noChangeAspect="1" noChangeArrowheads="1"/>
          </p:cNvPicPr>
          <p:nvPr/>
        </p:nvPicPr>
        <p:blipFill>
          <a:blip r:embed="rId4" cstate="print"/>
          <a:srcRect/>
          <a:stretch>
            <a:fillRect/>
          </a:stretch>
        </p:blipFill>
        <p:spPr bwMode="auto">
          <a:xfrm>
            <a:off x="0" y="1468487"/>
            <a:ext cx="9144000" cy="5389513"/>
          </a:xfrm>
          <a:prstGeom prst="rect">
            <a:avLst/>
          </a:prstGeom>
          <a:noFill/>
        </p:spPr>
      </p:pic>
      <p:cxnSp>
        <p:nvCxnSpPr>
          <p:cNvPr id="37" name="Straight Connector 36"/>
          <p:cNvCxnSpPr/>
          <p:nvPr/>
        </p:nvCxnSpPr>
        <p:spPr>
          <a:xfrm>
            <a:off x="0" y="3733800"/>
            <a:ext cx="24384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3" name="Group 71"/>
          <p:cNvGrpSpPr/>
          <p:nvPr/>
        </p:nvGrpSpPr>
        <p:grpSpPr>
          <a:xfrm>
            <a:off x="2438400" y="3183467"/>
            <a:ext cx="6697133" cy="1095022"/>
            <a:chOff x="2438400" y="3183467"/>
            <a:chExt cx="6697133" cy="1095022"/>
          </a:xfrm>
        </p:grpSpPr>
        <p:cxnSp>
          <p:nvCxnSpPr>
            <p:cNvPr id="48" name="Straight Connector 47"/>
            <p:cNvCxnSpPr/>
            <p:nvPr/>
          </p:nvCxnSpPr>
          <p:spPr>
            <a:xfrm>
              <a:off x="2438400" y="3733800"/>
              <a:ext cx="4419600" cy="2818"/>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6795912" y="3183467"/>
              <a:ext cx="2339621" cy="1095022"/>
            </a:xfrm>
            <a:custGeom>
              <a:avLst/>
              <a:gdLst>
                <a:gd name="connsiteX0" fmla="*/ 2297288 w 2339621"/>
                <a:gd name="connsiteY0" fmla="*/ 0 h 1095022"/>
                <a:gd name="connsiteX1" fmla="*/ 2246488 w 2339621"/>
                <a:gd name="connsiteY1" fmla="*/ 0 h 1095022"/>
                <a:gd name="connsiteX2" fmla="*/ 1586088 w 2339621"/>
                <a:gd name="connsiteY2" fmla="*/ 67733 h 1095022"/>
                <a:gd name="connsiteX3" fmla="*/ 722488 w 2339621"/>
                <a:gd name="connsiteY3" fmla="*/ 169333 h 1095022"/>
                <a:gd name="connsiteX4" fmla="*/ 333021 w 2339621"/>
                <a:gd name="connsiteY4" fmla="*/ 287866 h 1095022"/>
                <a:gd name="connsiteX5" fmla="*/ 45155 w 2339621"/>
                <a:gd name="connsiteY5" fmla="*/ 440266 h 1095022"/>
                <a:gd name="connsiteX6" fmla="*/ 62088 w 2339621"/>
                <a:gd name="connsiteY6" fmla="*/ 575733 h 1095022"/>
                <a:gd name="connsiteX7" fmla="*/ 214488 w 2339621"/>
                <a:gd name="connsiteY7" fmla="*/ 694266 h 1095022"/>
                <a:gd name="connsiteX8" fmla="*/ 570088 w 2339621"/>
                <a:gd name="connsiteY8" fmla="*/ 795866 h 1095022"/>
                <a:gd name="connsiteX9" fmla="*/ 1027288 w 2339621"/>
                <a:gd name="connsiteY9" fmla="*/ 931333 h 1095022"/>
                <a:gd name="connsiteX10" fmla="*/ 1518355 w 2339621"/>
                <a:gd name="connsiteY10" fmla="*/ 965200 h 1095022"/>
                <a:gd name="connsiteX11" fmla="*/ 2144888 w 2339621"/>
                <a:gd name="connsiteY11" fmla="*/ 982133 h 1095022"/>
                <a:gd name="connsiteX12" fmla="*/ 2314221 w 2339621"/>
                <a:gd name="connsiteY12" fmla="*/ 931333 h 1095022"/>
                <a:gd name="connsiteX13" fmla="*/ 2297288 w 2339621"/>
                <a:gd name="connsiteY13" fmla="*/ 0 h 109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9621" h="1095022">
                  <a:moveTo>
                    <a:pt x="2297288" y="0"/>
                  </a:moveTo>
                  <a:lnTo>
                    <a:pt x="2246488" y="0"/>
                  </a:lnTo>
                  <a:lnTo>
                    <a:pt x="1586088" y="67733"/>
                  </a:lnTo>
                  <a:cubicBezTo>
                    <a:pt x="1332088" y="95955"/>
                    <a:pt x="931333" y="132644"/>
                    <a:pt x="722488" y="169333"/>
                  </a:cubicBezTo>
                  <a:cubicBezTo>
                    <a:pt x="513644" y="206022"/>
                    <a:pt x="445910" y="242710"/>
                    <a:pt x="333021" y="287866"/>
                  </a:cubicBezTo>
                  <a:cubicBezTo>
                    <a:pt x="220132" y="333022"/>
                    <a:pt x="90311" y="392288"/>
                    <a:pt x="45155" y="440266"/>
                  </a:cubicBezTo>
                  <a:cubicBezTo>
                    <a:pt x="0" y="488244"/>
                    <a:pt x="33866" y="533400"/>
                    <a:pt x="62088" y="575733"/>
                  </a:cubicBezTo>
                  <a:cubicBezTo>
                    <a:pt x="90310" y="618066"/>
                    <a:pt x="129821" y="657577"/>
                    <a:pt x="214488" y="694266"/>
                  </a:cubicBezTo>
                  <a:cubicBezTo>
                    <a:pt x="299155" y="730955"/>
                    <a:pt x="570088" y="795866"/>
                    <a:pt x="570088" y="795866"/>
                  </a:cubicBezTo>
                  <a:cubicBezTo>
                    <a:pt x="705555" y="835377"/>
                    <a:pt x="869244" y="903111"/>
                    <a:pt x="1027288" y="931333"/>
                  </a:cubicBezTo>
                  <a:cubicBezTo>
                    <a:pt x="1185332" y="959555"/>
                    <a:pt x="1332088" y="956733"/>
                    <a:pt x="1518355" y="965200"/>
                  </a:cubicBezTo>
                  <a:cubicBezTo>
                    <a:pt x="1704622" y="973667"/>
                    <a:pt x="2012244" y="987778"/>
                    <a:pt x="2144888" y="982133"/>
                  </a:cubicBezTo>
                  <a:cubicBezTo>
                    <a:pt x="2277532" y="976489"/>
                    <a:pt x="2288821" y="1095022"/>
                    <a:pt x="2314221" y="931333"/>
                  </a:cubicBezTo>
                  <a:cubicBezTo>
                    <a:pt x="2339621" y="767644"/>
                    <a:pt x="2318454" y="383822"/>
                    <a:pt x="2297288" y="0"/>
                  </a:cubicBezTo>
                  <a:close/>
                </a:path>
              </a:pathLst>
            </a:custGeom>
            <a:blipFill>
              <a:blip r:embed="rId6" cstate="print"/>
              <a:tile tx="0" ty="0" sx="100000" sy="100000" flip="none" algn="tl"/>
            </a:blipFill>
            <a:ln w="38100">
              <a:solidFill>
                <a:schemeClr val="bg1">
                  <a:lumMod val="50000"/>
                </a:schemeClr>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Freeform 80"/>
          <p:cNvSpPr/>
          <p:nvPr/>
        </p:nvSpPr>
        <p:spPr>
          <a:xfrm>
            <a:off x="2173111" y="1617133"/>
            <a:ext cx="2017889" cy="2192867"/>
          </a:xfrm>
          <a:custGeom>
            <a:avLst/>
            <a:gdLst>
              <a:gd name="connsiteX0" fmla="*/ 228600 w 2017889"/>
              <a:gd name="connsiteY0" fmla="*/ 1964267 h 2192867"/>
              <a:gd name="connsiteX1" fmla="*/ 228600 w 2017889"/>
              <a:gd name="connsiteY1" fmla="*/ 1913467 h 2192867"/>
              <a:gd name="connsiteX2" fmla="*/ 1600200 w 2017889"/>
              <a:gd name="connsiteY2" fmla="*/ 287867 h 2192867"/>
              <a:gd name="connsiteX3" fmla="*/ 1651000 w 2017889"/>
              <a:gd name="connsiteY3" fmla="*/ 186267 h 2192867"/>
              <a:gd name="connsiteX4" fmla="*/ 1752600 w 2017889"/>
              <a:gd name="connsiteY4" fmla="*/ 101600 h 2192867"/>
              <a:gd name="connsiteX5" fmla="*/ 1989667 w 2017889"/>
              <a:gd name="connsiteY5" fmla="*/ 101600 h 2192867"/>
              <a:gd name="connsiteX6" fmla="*/ 1871133 w 2017889"/>
              <a:gd name="connsiteY6" fmla="*/ 321734 h 2192867"/>
              <a:gd name="connsiteX7" fmla="*/ 1109133 w 2017889"/>
              <a:gd name="connsiteY7" fmla="*/ 1557867 h 2192867"/>
              <a:gd name="connsiteX8" fmla="*/ 939800 w 2017889"/>
              <a:gd name="connsiteY8" fmla="*/ 1862667 h 2192867"/>
              <a:gd name="connsiteX9" fmla="*/ 855133 w 2017889"/>
              <a:gd name="connsiteY9" fmla="*/ 2065867 h 2192867"/>
              <a:gd name="connsiteX10" fmla="*/ 753533 w 2017889"/>
              <a:gd name="connsiteY10" fmla="*/ 2082800 h 2192867"/>
              <a:gd name="connsiteX11" fmla="*/ 211667 w 2017889"/>
              <a:gd name="connsiteY11" fmla="*/ 2082800 h 2192867"/>
              <a:gd name="connsiteX12" fmla="*/ 228600 w 2017889"/>
              <a:gd name="connsiteY12" fmla="*/ 1964267 h 21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7889" h="2192867">
                <a:moveTo>
                  <a:pt x="228600" y="1964267"/>
                </a:moveTo>
                <a:cubicBezTo>
                  <a:pt x="231422" y="1936045"/>
                  <a:pt x="0" y="2192867"/>
                  <a:pt x="228600" y="1913467"/>
                </a:cubicBezTo>
                <a:cubicBezTo>
                  <a:pt x="457200" y="1634067"/>
                  <a:pt x="1363133" y="575734"/>
                  <a:pt x="1600200" y="287867"/>
                </a:cubicBezTo>
                <a:cubicBezTo>
                  <a:pt x="1837267" y="0"/>
                  <a:pt x="1625600" y="217311"/>
                  <a:pt x="1651000" y="186267"/>
                </a:cubicBezTo>
                <a:cubicBezTo>
                  <a:pt x="1676400" y="155223"/>
                  <a:pt x="1696156" y="115711"/>
                  <a:pt x="1752600" y="101600"/>
                </a:cubicBezTo>
                <a:cubicBezTo>
                  <a:pt x="1809044" y="87489"/>
                  <a:pt x="1969912" y="64911"/>
                  <a:pt x="1989667" y="101600"/>
                </a:cubicBezTo>
                <a:cubicBezTo>
                  <a:pt x="2009423" y="138289"/>
                  <a:pt x="2017889" y="79023"/>
                  <a:pt x="1871133" y="321734"/>
                </a:cubicBezTo>
                <a:cubicBezTo>
                  <a:pt x="1724377" y="564445"/>
                  <a:pt x="1264355" y="1301045"/>
                  <a:pt x="1109133" y="1557867"/>
                </a:cubicBezTo>
                <a:cubicBezTo>
                  <a:pt x="953911" y="1814689"/>
                  <a:pt x="982133" y="1778000"/>
                  <a:pt x="939800" y="1862667"/>
                </a:cubicBezTo>
                <a:cubicBezTo>
                  <a:pt x="897467" y="1947334"/>
                  <a:pt x="886177" y="2029178"/>
                  <a:pt x="855133" y="2065867"/>
                </a:cubicBezTo>
                <a:cubicBezTo>
                  <a:pt x="824089" y="2102556"/>
                  <a:pt x="860777" y="2079978"/>
                  <a:pt x="753533" y="2082800"/>
                </a:cubicBezTo>
                <a:cubicBezTo>
                  <a:pt x="646289" y="2085622"/>
                  <a:pt x="299156" y="2096911"/>
                  <a:pt x="211667" y="2082800"/>
                </a:cubicBezTo>
                <a:cubicBezTo>
                  <a:pt x="124178" y="2068689"/>
                  <a:pt x="225778" y="1992489"/>
                  <a:pt x="228600" y="1964267"/>
                </a:cubicBezTo>
                <a:close/>
              </a:path>
            </a:pathLst>
          </a:custGeom>
          <a:solidFill>
            <a:schemeClr val="tx2">
              <a:lumMod val="60000"/>
              <a:lumOff val="40000"/>
              <a:alpha val="38000"/>
            </a:schemeClr>
          </a:solidFill>
          <a:ln w="38100">
            <a:solidFill>
              <a:schemeClr val="accent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0" y="1255693"/>
            <a:ext cx="4572000" cy="954107"/>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one plate ‘</a:t>
            </a:r>
            <a:r>
              <a:rPr lang="en-US" sz="2800" b="1" dirty="0" err="1">
                <a:latin typeface="Arial" pitchFamily="34" charset="0"/>
                <a:cs typeface="Arial" pitchFamily="34" charset="0"/>
              </a:rPr>
              <a:t>subducts’</a:t>
            </a:r>
            <a:endParaRPr lang="en-US" sz="2800" b="1" dirty="0">
              <a:latin typeface="Arial" pitchFamily="34" charset="0"/>
              <a:cs typeface="Arial" pitchFamily="34" charset="0"/>
            </a:endParaRPr>
          </a:p>
          <a:p>
            <a:pPr>
              <a:buFontTx/>
              <a:buChar char="-"/>
            </a:pPr>
            <a:r>
              <a:rPr lang="en-US" sz="2800" b="1" dirty="0">
                <a:latin typeface="Arial" pitchFamily="34" charset="0"/>
                <a:cs typeface="Arial" pitchFamily="34" charset="0"/>
              </a:rPr>
              <a:t> undersea trench forms</a:t>
            </a:r>
          </a:p>
        </p:txBody>
      </p:sp>
      <p:sp>
        <p:nvSpPr>
          <p:cNvPr id="63" name="Freeform 62"/>
          <p:cNvSpPr/>
          <p:nvPr/>
        </p:nvSpPr>
        <p:spPr>
          <a:xfrm>
            <a:off x="2293512" y="3600719"/>
            <a:ext cx="847860" cy="292994"/>
          </a:xfrm>
          <a:custGeom>
            <a:avLst/>
            <a:gdLst>
              <a:gd name="connsiteX0" fmla="*/ 56882 w 847860"/>
              <a:gd name="connsiteY0" fmla="*/ 37563 h 292994"/>
              <a:gd name="connsiteX1" fmla="*/ 398173 w 847860"/>
              <a:gd name="connsiteY1" fmla="*/ 256504 h 292994"/>
              <a:gd name="connsiteX2" fmla="*/ 501203 w 847860"/>
              <a:gd name="connsiteY2" fmla="*/ 256504 h 292994"/>
              <a:gd name="connsiteX3" fmla="*/ 720144 w 847860"/>
              <a:gd name="connsiteY3" fmla="*/ 50442 h 292994"/>
              <a:gd name="connsiteX4" fmla="*/ 739463 w 847860"/>
              <a:gd name="connsiteY4" fmla="*/ 31123 h 292994"/>
              <a:gd name="connsiteX5" fmla="*/ 56882 w 847860"/>
              <a:gd name="connsiteY5" fmla="*/ 37563 h 2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60" h="292994">
                <a:moveTo>
                  <a:pt x="56882" y="37563"/>
                </a:moveTo>
                <a:cubicBezTo>
                  <a:pt x="0" y="75127"/>
                  <a:pt x="324120" y="220014"/>
                  <a:pt x="398173" y="256504"/>
                </a:cubicBezTo>
                <a:cubicBezTo>
                  <a:pt x="472227" y="292994"/>
                  <a:pt x="447541" y="290848"/>
                  <a:pt x="501203" y="256504"/>
                </a:cubicBezTo>
                <a:cubicBezTo>
                  <a:pt x="554865" y="222160"/>
                  <a:pt x="680434" y="88006"/>
                  <a:pt x="720144" y="50442"/>
                </a:cubicBezTo>
                <a:cubicBezTo>
                  <a:pt x="759854" y="12879"/>
                  <a:pt x="847860" y="36489"/>
                  <a:pt x="739463" y="31123"/>
                </a:cubicBezTo>
                <a:cubicBezTo>
                  <a:pt x="631066" y="25757"/>
                  <a:pt x="113764" y="0"/>
                  <a:pt x="56882" y="37563"/>
                </a:cubicBezTo>
                <a:close/>
              </a:path>
            </a:pathLst>
          </a:custGeom>
          <a:solidFill>
            <a:schemeClr val="accent1">
              <a:lumMod val="60000"/>
              <a:lumOff val="40000"/>
            </a:schemeClr>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84"/>
          <p:cNvGrpSpPr/>
          <p:nvPr/>
        </p:nvGrpSpPr>
        <p:grpSpPr>
          <a:xfrm>
            <a:off x="3680178" y="1873956"/>
            <a:ext cx="2105378" cy="1651000"/>
            <a:chOff x="3680178" y="1873956"/>
            <a:chExt cx="2105378" cy="1651000"/>
          </a:xfrm>
        </p:grpSpPr>
        <p:sp>
          <p:nvSpPr>
            <p:cNvPr id="82" name="Freeform 81"/>
            <p:cNvSpPr/>
            <p:nvPr/>
          </p:nvSpPr>
          <p:spPr>
            <a:xfrm>
              <a:off x="5410200" y="1873956"/>
              <a:ext cx="375356" cy="220133"/>
            </a:xfrm>
            <a:custGeom>
              <a:avLst/>
              <a:gdLst>
                <a:gd name="connsiteX0" fmla="*/ 364067 w 375356"/>
                <a:gd name="connsiteY0" fmla="*/ 73377 h 220133"/>
                <a:gd name="connsiteX1" fmla="*/ 228600 w 375356"/>
                <a:gd name="connsiteY1" fmla="*/ 5644 h 220133"/>
                <a:gd name="connsiteX2" fmla="*/ 25400 w 375356"/>
                <a:gd name="connsiteY2" fmla="*/ 107244 h 220133"/>
                <a:gd name="connsiteX3" fmla="*/ 76200 w 375356"/>
                <a:gd name="connsiteY3" fmla="*/ 208844 h 220133"/>
                <a:gd name="connsiteX4" fmla="*/ 296333 w 375356"/>
                <a:gd name="connsiteY4" fmla="*/ 174977 h 220133"/>
                <a:gd name="connsiteX5" fmla="*/ 364067 w 375356"/>
                <a:gd name="connsiteY5" fmla="*/ 73377 h 2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56" h="220133">
                  <a:moveTo>
                    <a:pt x="364067" y="73377"/>
                  </a:moveTo>
                  <a:cubicBezTo>
                    <a:pt x="352778" y="45155"/>
                    <a:pt x="285044" y="0"/>
                    <a:pt x="228600" y="5644"/>
                  </a:cubicBezTo>
                  <a:cubicBezTo>
                    <a:pt x="172156" y="11288"/>
                    <a:pt x="50800" y="73377"/>
                    <a:pt x="25400" y="107244"/>
                  </a:cubicBezTo>
                  <a:cubicBezTo>
                    <a:pt x="0" y="141111"/>
                    <a:pt x="31045" y="197555"/>
                    <a:pt x="76200" y="208844"/>
                  </a:cubicBezTo>
                  <a:cubicBezTo>
                    <a:pt x="121356" y="220133"/>
                    <a:pt x="254000" y="197555"/>
                    <a:pt x="296333" y="174977"/>
                  </a:cubicBezTo>
                  <a:cubicBezTo>
                    <a:pt x="338666" y="152399"/>
                    <a:pt x="375356" y="101599"/>
                    <a:pt x="364067" y="73377"/>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492978" y="2269067"/>
              <a:ext cx="1001889" cy="646288"/>
            </a:xfrm>
            <a:custGeom>
              <a:avLst/>
              <a:gdLst>
                <a:gd name="connsiteX0" fmla="*/ 976489 w 1001889"/>
                <a:gd name="connsiteY0" fmla="*/ 16933 h 646288"/>
                <a:gd name="connsiteX1" fmla="*/ 705555 w 1001889"/>
                <a:gd name="connsiteY1" fmla="*/ 67733 h 646288"/>
                <a:gd name="connsiteX2" fmla="*/ 587022 w 1001889"/>
                <a:gd name="connsiteY2" fmla="*/ 152400 h 646288"/>
                <a:gd name="connsiteX3" fmla="*/ 265289 w 1001889"/>
                <a:gd name="connsiteY3" fmla="*/ 237066 h 646288"/>
                <a:gd name="connsiteX4" fmla="*/ 214489 w 1001889"/>
                <a:gd name="connsiteY4" fmla="*/ 372533 h 646288"/>
                <a:gd name="connsiteX5" fmla="*/ 112889 w 1001889"/>
                <a:gd name="connsiteY5" fmla="*/ 423333 h 646288"/>
                <a:gd name="connsiteX6" fmla="*/ 11289 w 1001889"/>
                <a:gd name="connsiteY6" fmla="*/ 474133 h 646288"/>
                <a:gd name="connsiteX7" fmla="*/ 45155 w 1001889"/>
                <a:gd name="connsiteY7" fmla="*/ 575733 h 646288"/>
                <a:gd name="connsiteX8" fmla="*/ 180622 w 1001889"/>
                <a:gd name="connsiteY8" fmla="*/ 643466 h 646288"/>
                <a:gd name="connsiteX9" fmla="*/ 383822 w 1001889"/>
                <a:gd name="connsiteY9" fmla="*/ 558800 h 646288"/>
                <a:gd name="connsiteX10" fmla="*/ 637822 w 1001889"/>
                <a:gd name="connsiteY10" fmla="*/ 457200 h 646288"/>
                <a:gd name="connsiteX11" fmla="*/ 756355 w 1001889"/>
                <a:gd name="connsiteY11" fmla="*/ 406400 h 646288"/>
                <a:gd name="connsiteX12" fmla="*/ 756355 w 1001889"/>
                <a:gd name="connsiteY12" fmla="*/ 254000 h 646288"/>
                <a:gd name="connsiteX13" fmla="*/ 857955 w 1001889"/>
                <a:gd name="connsiteY13" fmla="*/ 169333 h 646288"/>
                <a:gd name="connsiteX14" fmla="*/ 976489 w 1001889"/>
                <a:gd name="connsiteY14" fmla="*/ 16933 h 6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889" h="646288">
                  <a:moveTo>
                    <a:pt x="976489" y="16933"/>
                  </a:moveTo>
                  <a:cubicBezTo>
                    <a:pt x="951089" y="0"/>
                    <a:pt x="770466" y="45155"/>
                    <a:pt x="705555" y="67733"/>
                  </a:cubicBezTo>
                  <a:cubicBezTo>
                    <a:pt x="640644" y="90311"/>
                    <a:pt x="660400" y="124178"/>
                    <a:pt x="587022" y="152400"/>
                  </a:cubicBezTo>
                  <a:cubicBezTo>
                    <a:pt x="513644" y="180622"/>
                    <a:pt x="327378" y="200377"/>
                    <a:pt x="265289" y="237066"/>
                  </a:cubicBezTo>
                  <a:cubicBezTo>
                    <a:pt x="203200" y="273755"/>
                    <a:pt x="239889" y="341489"/>
                    <a:pt x="214489" y="372533"/>
                  </a:cubicBezTo>
                  <a:cubicBezTo>
                    <a:pt x="189089" y="403577"/>
                    <a:pt x="112889" y="423333"/>
                    <a:pt x="112889" y="423333"/>
                  </a:cubicBezTo>
                  <a:cubicBezTo>
                    <a:pt x="79022" y="440266"/>
                    <a:pt x="22578" y="448733"/>
                    <a:pt x="11289" y="474133"/>
                  </a:cubicBezTo>
                  <a:cubicBezTo>
                    <a:pt x="0" y="499533"/>
                    <a:pt x="16933" y="547511"/>
                    <a:pt x="45155" y="575733"/>
                  </a:cubicBezTo>
                  <a:cubicBezTo>
                    <a:pt x="73377" y="603955"/>
                    <a:pt x="124177" y="646288"/>
                    <a:pt x="180622" y="643466"/>
                  </a:cubicBezTo>
                  <a:cubicBezTo>
                    <a:pt x="237067" y="640644"/>
                    <a:pt x="383822" y="558800"/>
                    <a:pt x="383822" y="558800"/>
                  </a:cubicBezTo>
                  <a:lnTo>
                    <a:pt x="637822" y="457200"/>
                  </a:lnTo>
                  <a:cubicBezTo>
                    <a:pt x="699911" y="431800"/>
                    <a:pt x="736600" y="440267"/>
                    <a:pt x="756355" y="406400"/>
                  </a:cubicBezTo>
                  <a:cubicBezTo>
                    <a:pt x="776110" y="372533"/>
                    <a:pt x="739422" y="293511"/>
                    <a:pt x="756355" y="254000"/>
                  </a:cubicBezTo>
                  <a:cubicBezTo>
                    <a:pt x="773288" y="214489"/>
                    <a:pt x="824088" y="206022"/>
                    <a:pt x="857955" y="169333"/>
                  </a:cubicBezTo>
                  <a:cubicBezTo>
                    <a:pt x="891822" y="132644"/>
                    <a:pt x="1001889" y="33866"/>
                    <a:pt x="976489" y="16933"/>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3680178" y="3375378"/>
              <a:ext cx="615245" cy="149578"/>
            </a:xfrm>
            <a:custGeom>
              <a:avLst/>
              <a:gdLst>
                <a:gd name="connsiteX0" fmla="*/ 112889 w 615245"/>
                <a:gd name="connsiteY0" fmla="*/ 62089 h 149578"/>
                <a:gd name="connsiteX1" fmla="*/ 468489 w 615245"/>
                <a:gd name="connsiteY1" fmla="*/ 11289 h 149578"/>
                <a:gd name="connsiteX2" fmla="*/ 570089 w 615245"/>
                <a:gd name="connsiteY2" fmla="*/ 129822 h 149578"/>
                <a:gd name="connsiteX3" fmla="*/ 197555 w 615245"/>
                <a:gd name="connsiteY3" fmla="*/ 129822 h 149578"/>
                <a:gd name="connsiteX4" fmla="*/ 11289 w 615245"/>
                <a:gd name="connsiteY4" fmla="*/ 129822 h 149578"/>
                <a:gd name="connsiteX5" fmla="*/ 112889 w 615245"/>
                <a:gd name="connsiteY5" fmla="*/ 62089 h 14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245" h="149578">
                  <a:moveTo>
                    <a:pt x="112889" y="62089"/>
                  </a:moveTo>
                  <a:cubicBezTo>
                    <a:pt x="189089" y="42334"/>
                    <a:pt x="392289" y="0"/>
                    <a:pt x="468489" y="11289"/>
                  </a:cubicBezTo>
                  <a:cubicBezTo>
                    <a:pt x="544689" y="22578"/>
                    <a:pt x="615245" y="110067"/>
                    <a:pt x="570089" y="129822"/>
                  </a:cubicBezTo>
                  <a:cubicBezTo>
                    <a:pt x="524933" y="149578"/>
                    <a:pt x="197555" y="129822"/>
                    <a:pt x="197555" y="129822"/>
                  </a:cubicBezTo>
                  <a:cubicBezTo>
                    <a:pt x="104422" y="129822"/>
                    <a:pt x="22578" y="143933"/>
                    <a:pt x="11289" y="129822"/>
                  </a:cubicBezTo>
                  <a:cubicBezTo>
                    <a:pt x="0" y="115711"/>
                    <a:pt x="36689" y="81845"/>
                    <a:pt x="112889" y="62089"/>
                  </a:cubicBezTo>
                  <a:close/>
                </a:path>
              </a:pathLst>
            </a:custGeom>
            <a:gradFill>
              <a:gsLst>
                <a:gs pos="0">
                  <a:srgbClr val="FFF200"/>
                </a:gs>
                <a:gs pos="45000">
                  <a:srgbClr val="FF7A00"/>
                </a:gs>
                <a:gs pos="70000">
                  <a:srgbClr val="FF0300"/>
                </a:gs>
                <a:gs pos="100000">
                  <a:srgbClr val="4D0808"/>
                </a:gs>
              </a:gsLst>
              <a:lin ang="5400000" scaled="0"/>
            </a:gradFill>
            <a:ln w="38100">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2" name="TextBox 91"/>
          <p:cNvSpPr txBox="1"/>
          <p:nvPr/>
        </p:nvSpPr>
        <p:spPr>
          <a:xfrm>
            <a:off x="0" y="6349425"/>
            <a:ext cx="9144000" cy="584775"/>
          </a:xfrm>
          <a:prstGeom prst="rect">
            <a:avLst/>
          </a:prstGeom>
          <a:solidFill>
            <a:schemeClr val="bg1"/>
          </a:solidFill>
        </p:spPr>
        <p:txBody>
          <a:bodyPr wrap="square" rtlCol="0">
            <a:spAutoFit/>
          </a:bodyPr>
          <a:lstStyle/>
          <a:p>
            <a:pPr algn="ctr"/>
            <a:r>
              <a:rPr lang="en-US" sz="3200" b="1" dirty="0">
                <a:solidFill>
                  <a:srgbClr val="FF0000"/>
                </a:solidFill>
                <a:effectLst>
                  <a:outerShdw dist="50800" dir="7200000" algn="ctr" rotWithShape="0">
                    <a:schemeClr val="tx1"/>
                  </a:outerShdw>
                </a:effectLst>
                <a:latin typeface="Arial" pitchFamily="34" charset="0"/>
                <a:cs typeface="Arial" pitchFamily="34" charset="0"/>
              </a:rPr>
              <a:t>oceanic crust to oceanic crust convergence</a:t>
            </a:r>
          </a:p>
        </p:txBody>
      </p:sp>
      <p:sp>
        <p:nvSpPr>
          <p:cNvPr id="33" name="TextBox 32"/>
          <p:cNvSpPr txBox="1"/>
          <p:nvPr/>
        </p:nvSpPr>
        <p:spPr>
          <a:xfrm>
            <a:off x="4267200" y="4191000"/>
            <a:ext cx="4876800" cy="523220"/>
          </a:xfrm>
          <a:prstGeom prst="rect">
            <a:avLst/>
          </a:prstGeom>
          <a:solidFill>
            <a:schemeClr val="bg1"/>
          </a:solidFill>
        </p:spPr>
        <p:txBody>
          <a:bodyPr wrap="square" rtlCol="0">
            <a:spAutoFit/>
          </a:bodyPr>
          <a:lstStyle/>
          <a:p>
            <a:pPr>
              <a:buFontTx/>
              <a:buChar char="-"/>
            </a:pPr>
            <a:r>
              <a:rPr lang="en-US" sz="2800" b="1" dirty="0">
                <a:latin typeface="Arial" pitchFamily="34" charset="0"/>
                <a:cs typeface="Arial" pitchFamily="34" charset="0"/>
              </a:rPr>
              <a:t> undersea volcanoes erupt</a:t>
            </a:r>
          </a:p>
        </p:txBody>
      </p:sp>
      <p:grpSp>
        <p:nvGrpSpPr>
          <p:cNvPr id="46" name="Group 45"/>
          <p:cNvGrpSpPr/>
          <p:nvPr/>
        </p:nvGrpSpPr>
        <p:grpSpPr>
          <a:xfrm rot="20315485">
            <a:off x="794034" y="2033700"/>
            <a:ext cx="2743200" cy="1946607"/>
            <a:chOff x="812046" y="2020406"/>
            <a:chExt cx="2743200" cy="1946607"/>
          </a:xfrm>
        </p:grpSpPr>
        <p:cxnSp>
          <p:nvCxnSpPr>
            <p:cNvPr id="53" name="Straight Connector 52"/>
            <p:cNvCxnSpPr/>
            <p:nvPr/>
          </p:nvCxnSpPr>
          <p:spPr>
            <a:xfrm rot="1284515">
              <a:off x="2408720" y="2366813"/>
              <a:ext cx="0" cy="1600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12046" y="2020406"/>
              <a:ext cx="2743200"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plate boundary</a:t>
              </a:r>
            </a:p>
          </p:txBody>
        </p:sp>
      </p:grpSp>
      <p:grpSp>
        <p:nvGrpSpPr>
          <p:cNvPr id="68" name="Group 67"/>
          <p:cNvGrpSpPr/>
          <p:nvPr/>
        </p:nvGrpSpPr>
        <p:grpSpPr>
          <a:xfrm>
            <a:off x="72379" y="4191000"/>
            <a:ext cx="4259653" cy="2045012"/>
            <a:chOff x="72379" y="4191000"/>
            <a:chExt cx="4259653" cy="2045012"/>
          </a:xfrm>
        </p:grpSpPr>
        <p:sp>
          <p:nvSpPr>
            <p:cNvPr id="67" name="Freeform 66"/>
            <p:cNvSpPr/>
            <p:nvPr/>
          </p:nvSpPr>
          <p:spPr>
            <a:xfrm>
              <a:off x="76200" y="4445000"/>
              <a:ext cx="3842657" cy="1346200"/>
            </a:xfrm>
            <a:custGeom>
              <a:avLst/>
              <a:gdLst>
                <a:gd name="connsiteX0" fmla="*/ 0 w 3842657"/>
                <a:gd name="connsiteY0" fmla="*/ 50800 h 1346200"/>
                <a:gd name="connsiteX1" fmla="*/ 1436914 w 3842657"/>
                <a:gd name="connsiteY1" fmla="*/ 39914 h 1346200"/>
                <a:gd name="connsiteX2" fmla="*/ 2209800 w 3842657"/>
                <a:gd name="connsiteY2" fmla="*/ 50800 h 1346200"/>
                <a:gd name="connsiteX3" fmla="*/ 2917371 w 3842657"/>
                <a:gd name="connsiteY3" fmla="*/ 344714 h 1346200"/>
                <a:gd name="connsiteX4" fmla="*/ 3418114 w 3842657"/>
                <a:gd name="connsiteY4" fmla="*/ 834571 h 1346200"/>
                <a:gd name="connsiteX5" fmla="*/ 3842657 w 3842657"/>
                <a:gd name="connsiteY5" fmla="*/ 13462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657" h="1346200">
                  <a:moveTo>
                    <a:pt x="0" y="50800"/>
                  </a:moveTo>
                  <a:lnTo>
                    <a:pt x="1436914" y="39914"/>
                  </a:lnTo>
                  <a:cubicBezTo>
                    <a:pt x="1805214" y="39914"/>
                    <a:pt x="1963057" y="0"/>
                    <a:pt x="2209800" y="50800"/>
                  </a:cubicBezTo>
                  <a:cubicBezTo>
                    <a:pt x="2456543" y="101600"/>
                    <a:pt x="2715985" y="214086"/>
                    <a:pt x="2917371" y="344714"/>
                  </a:cubicBezTo>
                  <a:cubicBezTo>
                    <a:pt x="3118757" y="475342"/>
                    <a:pt x="3263900" y="667657"/>
                    <a:pt x="3418114" y="834571"/>
                  </a:cubicBezTo>
                  <a:cubicBezTo>
                    <a:pt x="3572328" y="1001485"/>
                    <a:pt x="3707492" y="1173842"/>
                    <a:pt x="3842657" y="1346200"/>
                  </a:cubicBezTo>
                </a:path>
              </a:pathLst>
            </a:custGeom>
            <a:ln w="571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p:cNvGrpSpPr/>
            <p:nvPr/>
          </p:nvGrpSpPr>
          <p:grpSpPr>
            <a:xfrm>
              <a:off x="72379" y="4191000"/>
              <a:ext cx="4259653" cy="2045012"/>
              <a:chOff x="72379" y="4191000"/>
              <a:chExt cx="4259653" cy="2045012"/>
            </a:xfrm>
          </p:grpSpPr>
          <p:grpSp>
            <p:nvGrpSpPr>
              <p:cNvPr id="60" name="Group 59"/>
              <p:cNvGrpSpPr/>
              <p:nvPr/>
            </p:nvGrpSpPr>
            <p:grpSpPr>
              <a:xfrm>
                <a:off x="72379" y="4191000"/>
                <a:ext cx="3357534" cy="860070"/>
                <a:chOff x="72379" y="4191000"/>
                <a:chExt cx="3357534" cy="860070"/>
              </a:xfrm>
            </p:grpSpPr>
            <p:sp>
              <p:nvSpPr>
                <p:cNvPr id="56" name="TextBox 55"/>
                <p:cNvSpPr txBox="1"/>
                <p:nvPr/>
              </p:nvSpPr>
              <p:spPr>
                <a:xfrm>
                  <a:off x="72379" y="4191000"/>
                  <a:ext cx="2137421" cy="523220"/>
                </a:xfrm>
                <a:prstGeom prst="rect">
                  <a:avLst/>
                </a:prstGeom>
                <a:solidFill>
                  <a:schemeClr val="bg1"/>
                </a:solidFill>
              </p:spPr>
              <p:txBody>
                <a:bodyPr wrap="square" rtlCol="0">
                  <a:spAutoFit/>
                </a:bodyPr>
                <a:lstStyle/>
                <a:p>
                  <a:r>
                    <a:rPr lang="en-US" sz="2800" b="1" dirty="0" err="1">
                      <a:latin typeface="Arial" pitchFamily="34" charset="0"/>
                      <a:cs typeface="Arial" pitchFamily="34" charset="0"/>
                    </a:rPr>
                    <a:t>subduction</a:t>
                  </a:r>
                  <a:endParaRPr lang="en-US" sz="2800" b="1" dirty="0">
                    <a:latin typeface="Arial" pitchFamily="34" charset="0"/>
                    <a:cs typeface="Arial" pitchFamily="34" charset="0"/>
                  </a:endParaRPr>
                </a:p>
              </p:txBody>
            </p:sp>
            <p:sp>
              <p:nvSpPr>
                <p:cNvPr id="58" name="TextBox 57"/>
                <p:cNvSpPr txBox="1"/>
                <p:nvPr/>
              </p:nvSpPr>
              <p:spPr>
                <a:xfrm rot="2034077">
                  <a:off x="2255927" y="4527850"/>
                  <a:ext cx="1173986"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 zone</a:t>
                  </a:r>
                </a:p>
              </p:txBody>
            </p:sp>
          </p:grpSp>
          <p:sp>
            <p:nvSpPr>
              <p:cNvPr id="61" name="Down Arrow 60"/>
              <p:cNvSpPr/>
              <p:nvPr/>
            </p:nvSpPr>
            <p:spPr>
              <a:xfrm rot="19038370">
                <a:off x="3311531" y="5035638"/>
                <a:ext cx="1020501" cy="1200374"/>
              </a:xfrm>
              <a:prstGeom prst="downArrow">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 name="Group 15"/>
          <p:cNvGrpSpPr/>
          <p:nvPr/>
        </p:nvGrpSpPr>
        <p:grpSpPr>
          <a:xfrm>
            <a:off x="3566416" y="3657600"/>
            <a:ext cx="776984" cy="1310770"/>
            <a:chOff x="4277621" y="1533066"/>
            <a:chExt cx="806311" cy="1567579"/>
          </a:xfrm>
        </p:grpSpPr>
        <p:sp>
          <p:nvSpPr>
            <p:cNvPr id="74" name="Lightning Bolt 73"/>
            <p:cNvSpPr/>
            <p:nvPr/>
          </p:nvSpPr>
          <p:spPr>
            <a:xfrm rot="8998715" flipH="1">
              <a:off x="4277621" y="1533066"/>
              <a:ext cx="806311" cy="1063374"/>
            </a:xfrm>
            <a:prstGeom prst="lightningBolt">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w="38100">
              <a:gradFill>
                <a:gsLst>
                  <a:gs pos="0">
                    <a:srgbClr val="000082"/>
                  </a:gs>
                  <a:gs pos="30000">
                    <a:srgbClr val="66008F"/>
                  </a:gs>
                  <a:gs pos="64999">
                    <a:srgbClr val="BA0066"/>
                  </a:gs>
                  <a:gs pos="89999">
                    <a:srgbClr val="FF0000"/>
                  </a:gs>
                  <a:gs pos="100000">
                    <a:srgbClr val="FF8200"/>
                  </a:gs>
                </a:gsLst>
                <a:lin ang="5400000" scaled="0"/>
              </a:gra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Up Arrow 76"/>
            <p:cNvSpPr/>
            <p:nvPr/>
          </p:nvSpPr>
          <p:spPr>
            <a:xfrm>
              <a:off x="4469913" y="2286000"/>
              <a:ext cx="480210" cy="814645"/>
            </a:xfrm>
            <a:prstGeom prst="upArrow">
              <a:avLst>
                <a:gd name="adj1" fmla="val 50000"/>
                <a:gd name="adj2" fmla="val 60978"/>
              </a:avLst>
            </a:prstGeom>
            <a:solidFill>
              <a:srgbClr val="C00000"/>
            </a:solidFill>
            <a:ln w="38100">
              <a:no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Freeform 37"/>
          <p:cNvSpPr/>
          <p:nvPr/>
        </p:nvSpPr>
        <p:spPr>
          <a:xfrm>
            <a:off x="1981200" y="3733800"/>
            <a:ext cx="3276600" cy="2438400"/>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 name="connsiteX0" fmla="*/ 0 w 2607734"/>
              <a:gd name="connsiteY0" fmla="*/ 0 h 1981200"/>
              <a:gd name="connsiteX1" fmla="*/ 558800 w 2607734"/>
              <a:gd name="connsiteY1" fmla="*/ 67733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607734"/>
              <a:gd name="connsiteY0" fmla="*/ 0 h 1981200"/>
              <a:gd name="connsiteX1" fmla="*/ 573701 w 2607734"/>
              <a:gd name="connsiteY1" fmla="*/ 63312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448077"/>
              <a:gd name="connsiteY0" fmla="*/ 0 h 1981200"/>
              <a:gd name="connsiteX1" fmla="*/ 414044 w 2448077"/>
              <a:gd name="connsiteY1" fmla="*/ 63312 h 1981200"/>
              <a:gd name="connsiteX2" fmla="*/ 856343 w 2448077"/>
              <a:gd name="connsiteY2" fmla="*/ 304800 h 1981200"/>
              <a:gd name="connsiteX3" fmla="*/ 1516743 w 2448077"/>
              <a:gd name="connsiteY3" fmla="*/ 965200 h 1981200"/>
              <a:gd name="connsiteX4" fmla="*/ 2160210 w 2448077"/>
              <a:gd name="connsiteY4" fmla="*/ 1676400 h 1981200"/>
              <a:gd name="connsiteX5" fmla="*/ 2448077 w 2448077"/>
              <a:gd name="connsiteY5" fmla="*/ 1981200 h 1981200"/>
              <a:gd name="connsiteX0" fmla="*/ 0 w 2448077"/>
              <a:gd name="connsiteY0" fmla="*/ 39150 h 1958355"/>
              <a:gd name="connsiteX1" fmla="*/ 414044 w 2448077"/>
              <a:gd name="connsiteY1" fmla="*/ 40467 h 1958355"/>
              <a:gd name="connsiteX2" fmla="*/ 856343 w 2448077"/>
              <a:gd name="connsiteY2" fmla="*/ 281955 h 1958355"/>
              <a:gd name="connsiteX3" fmla="*/ 1516743 w 2448077"/>
              <a:gd name="connsiteY3" fmla="*/ 942355 h 1958355"/>
              <a:gd name="connsiteX4" fmla="*/ 2160210 w 2448077"/>
              <a:gd name="connsiteY4" fmla="*/ 1653555 h 1958355"/>
              <a:gd name="connsiteX5" fmla="*/ 2448077 w 2448077"/>
              <a:gd name="connsiteY5" fmla="*/ 1958355 h 195835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341639"/>
              <a:gd name="connsiteY0" fmla="*/ 0 h 1919204"/>
              <a:gd name="connsiteX1" fmla="*/ 319315 w 2341639"/>
              <a:gd name="connsiteY1" fmla="*/ 61995 h 1919204"/>
              <a:gd name="connsiteX2" fmla="*/ 749905 w 2341639"/>
              <a:gd name="connsiteY2" fmla="*/ 242804 h 1919204"/>
              <a:gd name="connsiteX3" fmla="*/ 1410305 w 2341639"/>
              <a:gd name="connsiteY3" fmla="*/ 903204 h 1919204"/>
              <a:gd name="connsiteX4" fmla="*/ 2053772 w 2341639"/>
              <a:gd name="connsiteY4" fmla="*/ 1614404 h 1919204"/>
              <a:gd name="connsiteX5" fmla="*/ 2341639 w 2341639"/>
              <a:gd name="connsiteY5" fmla="*/ 1919204 h 19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639" h="1919204">
                <a:moveTo>
                  <a:pt x="0" y="0"/>
                </a:moveTo>
                <a:cubicBezTo>
                  <a:pt x="116417" y="14111"/>
                  <a:pt x="194331" y="21528"/>
                  <a:pt x="319315" y="61995"/>
                </a:cubicBezTo>
                <a:cubicBezTo>
                  <a:pt x="444299" y="102462"/>
                  <a:pt x="568073" y="102603"/>
                  <a:pt x="749905" y="242804"/>
                </a:cubicBezTo>
                <a:cubicBezTo>
                  <a:pt x="931737" y="383006"/>
                  <a:pt x="1192994" y="674604"/>
                  <a:pt x="1410305" y="903204"/>
                </a:cubicBezTo>
                <a:cubicBezTo>
                  <a:pt x="1627616" y="1131804"/>
                  <a:pt x="1898550" y="1445071"/>
                  <a:pt x="2053772" y="1614404"/>
                </a:cubicBezTo>
                <a:cubicBezTo>
                  <a:pt x="2208994" y="1783737"/>
                  <a:pt x="2275316" y="1851470"/>
                  <a:pt x="2341639" y="1919204"/>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p:cNvSpPr txBox="1"/>
          <p:nvPr/>
        </p:nvSpPr>
        <p:spPr>
          <a:xfrm>
            <a:off x="4267200" y="4709160"/>
            <a:ext cx="4876800" cy="507831"/>
          </a:xfrm>
          <a:prstGeom prst="rect">
            <a:avLst/>
          </a:prstGeom>
          <a:solidFill>
            <a:schemeClr val="bg1"/>
          </a:solidFill>
        </p:spPr>
        <p:txBody>
          <a:bodyPr wrap="square" rtlCol="0">
            <a:spAutoFit/>
          </a:bodyPr>
          <a:lstStyle/>
          <a:p>
            <a:pPr>
              <a:buFontTx/>
              <a:buChar char="-"/>
            </a:pPr>
            <a:r>
              <a:rPr lang="en-US" sz="2700" b="1" dirty="0">
                <a:latin typeface="Arial" pitchFamily="34" charset="0"/>
                <a:cs typeface="Arial" pitchFamily="34" charset="0"/>
              </a:rPr>
              <a:t> island volcanoes rise </a:t>
            </a:r>
          </a:p>
        </p:txBody>
      </p:sp>
      <p:sp>
        <p:nvSpPr>
          <p:cNvPr id="57" name="TextBox 56"/>
          <p:cNvSpPr txBox="1"/>
          <p:nvPr/>
        </p:nvSpPr>
        <p:spPr>
          <a:xfrm rot="911787">
            <a:off x="3575532" y="4551926"/>
            <a:ext cx="5447357" cy="646331"/>
          </a:xfrm>
          <a:prstGeom prst="rect">
            <a:avLst/>
          </a:prstGeom>
          <a:solidFill>
            <a:schemeClr val="bg1"/>
          </a:solidFill>
        </p:spPr>
        <p:txBody>
          <a:bodyPr wrap="square" rtlCol="0">
            <a:spAutoFit/>
          </a:bodyPr>
          <a:lstStyle/>
          <a:p>
            <a:r>
              <a:rPr lang="en-US" sz="3600" b="1" dirty="0">
                <a:solidFill>
                  <a:srgbClr val="FF0000"/>
                </a:solidFill>
                <a:effectLst>
                  <a:outerShdw dist="50800" dir="6600000" algn="ctr" rotWithShape="0">
                    <a:schemeClr val="tx1"/>
                  </a:outerShdw>
                </a:effectLst>
                <a:latin typeface="Arial" pitchFamily="34" charset="0"/>
                <a:cs typeface="Arial" pitchFamily="34" charset="0"/>
              </a:rPr>
              <a:t>destroys oceanic crust!</a:t>
            </a:r>
          </a:p>
        </p:txBody>
      </p:sp>
      <p:sp>
        <p:nvSpPr>
          <p:cNvPr id="7" name="TextBox 6">
            <a:extLst>
              <a:ext uri="{FF2B5EF4-FFF2-40B4-BE49-F238E27FC236}">
                <a16:creationId xmlns:a16="http://schemas.microsoft.com/office/drawing/2014/main" id="{D8D01453-61B0-B8A6-45AD-BD5EC5B145ED}"/>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8" name="TextBox 7">
            <a:extLst>
              <a:ext uri="{FF2B5EF4-FFF2-40B4-BE49-F238E27FC236}">
                <a16:creationId xmlns:a16="http://schemas.microsoft.com/office/drawing/2014/main" id="{31FE8990-FEB0-9F2A-4C52-DE02BC983335}"/>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9" name="TextBox 8">
            <a:extLst>
              <a:ext uri="{FF2B5EF4-FFF2-40B4-BE49-F238E27FC236}">
                <a16:creationId xmlns:a16="http://schemas.microsoft.com/office/drawing/2014/main" id="{D45992B5-F878-63CC-108D-2FD2B70EE88B}"/>
              </a:ext>
            </a:extLst>
          </p:cNvPr>
          <p:cNvSpPr txBox="1"/>
          <p:nvPr/>
        </p:nvSpPr>
        <p:spPr>
          <a:xfrm rot="19502584">
            <a:off x="4780151" y="1774703"/>
            <a:ext cx="4500531" cy="646331"/>
          </a:xfrm>
          <a:prstGeom prst="rect">
            <a:avLst/>
          </a:prstGeom>
          <a:solidFill>
            <a:schemeClr val="bg1"/>
          </a:solidFill>
        </p:spPr>
        <p:txBody>
          <a:bodyPr wrap="square" rtlCol="0">
            <a:spAutoFit/>
          </a:bodyPr>
          <a:lstStyle/>
          <a:p>
            <a:r>
              <a:rPr lang="en-US" sz="3600" b="1" dirty="0">
                <a:solidFill>
                  <a:srgbClr val="00B050"/>
                </a:solidFill>
                <a:effectLst>
                  <a:outerShdw dist="50800" dir="6600000" algn="ctr" rotWithShape="0">
                    <a:schemeClr val="tx1"/>
                  </a:outerShdw>
                </a:effectLst>
                <a:latin typeface="Arial" pitchFamily="34" charset="0"/>
                <a:cs typeface="Arial" pitchFamily="34" charset="0"/>
              </a:rPr>
              <a:t>creates Island Arcs</a:t>
            </a:r>
          </a:p>
        </p:txBody>
      </p:sp>
      <p:sp>
        <p:nvSpPr>
          <p:cNvPr id="10" name="TextBox 9">
            <a:extLst>
              <a:ext uri="{FF2B5EF4-FFF2-40B4-BE49-F238E27FC236}">
                <a16:creationId xmlns:a16="http://schemas.microsoft.com/office/drawing/2014/main" id="{98C4DF0E-C1C2-29A0-0333-50F933FA740E}"/>
              </a:ext>
            </a:extLst>
          </p:cNvPr>
          <p:cNvSpPr txBox="1"/>
          <p:nvPr/>
        </p:nvSpPr>
        <p:spPr>
          <a:xfrm rot="20139738">
            <a:off x="5507848" y="5366232"/>
            <a:ext cx="25146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EXAMPLE</a:t>
            </a:r>
          </a:p>
        </p:txBody>
      </p:sp>
      <p:grpSp>
        <p:nvGrpSpPr>
          <p:cNvPr id="13" name="Group 12">
            <a:extLst>
              <a:ext uri="{FF2B5EF4-FFF2-40B4-BE49-F238E27FC236}">
                <a16:creationId xmlns:a16="http://schemas.microsoft.com/office/drawing/2014/main" id="{2EE03383-F950-C795-543C-210EF1AE03B8}"/>
              </a:ext>
            </a:extLst>
          </p:cNvPr>
          <p:cNvGrpSpPr/>
          <p:nvPr/>
        </p:nvGrpSpPr>
        <p:grpSpPr>
          <a:xfrm>
            <a:off x="5068182" y="1242288"/>
            <a:ext cx="4008129" cy="939262"/>
            <a:chOff x="5068182" y="1242288"/>
            <a:chExt cx="4008129" cy="939262"/>
          </a:xfrm>
        </p:grpSpPr>
        <p:sp>
          <p:nvSpPr>
            <p:cNvPr id="12" name="TextBox 11">
              <a:extLst>
                <a:ext uri="{FF2B5EF4-FFF2-40B4-BE49-F238E27FC236}">
                  <a16:creationId xmlns:a16="http://schemas.microsoft.com/office/drawing/2014/main" id="{3928AFAC-9DE3-9875-FA84-F0508C98D0D4}"/>
                </a:ext>
              </a:extLst>
            </p:cNvPr>
            <p:cNvSpPr txBox="1"/>
            <p:nvPr/>
          </p:nvSpPr>
          <p:spPr>
            <a:xfrm rot="19500000">
              <a:off x="5068182" y="1495183"/>
              <a:ext cx="2462057"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important!</a:t>
              </a:r>
            </a:p>
          </p:txBody>
        </p:sp>
        <p:sp>
          <p:nvSpPr>
            <p:cNvPr id="11" name="Oval 10">
              <a:extLst>
                <a:ext uri="{FF2B5EF4-FFF2-40B4-BE49-F238E27FC236}">
                  <a16:creationId xmlns:a16="http://schemas.microsoft.com/office/drawing/2014/main" id="{64EBFA0D-3B21-0245-7818-29E7286A2593}"/>
                </a:ext>
              </a:extLst>
            </p:cNvPr>
            <p:cNvSpPr/>
            <p:nvPr/>
          </p:nvSpPr>
          <p:spPr>
            <a:xfrm rot="19561713">
              <a:off x="6271449" y="1242288"/>
              <a:ext cx="2804862" cy="939262"/>
            </a:xfrm>
            <a:prstGeom prst="ellipse">
              <a:avLst/>
            </a:prstGeom>
            <a:noFill/>
            <a:ln w="76200">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bg/>
                                          </p:spTgt>
                                        </p:tgtEl>
                                        <p:attrNameLst>
                                          <p:attrName>style.visibility</p:attrName>
                                        </p:attrNameLst>
                                      </p:cBhvr>
                                      <p:to>
                                        <p:strVal val="visible"/>
                                      </p:to>
                                    </p:set>
                                    <p:animEffect transition="in" filter="fade">
                                      <p:cBhvr>
                                        <p:cTn id="11" dur="1000"/>
                                        <p:tgtEl>
                                          <p:spTgt spid="32">
                                            <p:bg/>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wipe(left)">
                                      <p:cBhvr>
                                        <p:cTn id="14" dur="1000"/>
                                        <p:tgtEl>
                                          <p:spTgt spid="32">
                                            <p:txEl>
                                              <p:pRg st="0" end="0"/>
                                            </p:txEl>
                                          </p:spTgt>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1000"/>
                                        <p:tgtEl>
                                          <p:spTgt spid="3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10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wipe(left)">
                                      <p:cBhvr>
                                        <p:cTn id="26" dur="1000"/>
                                        <p:tgtEl>
                                          <p:spTgt spid="32">
                                            <p:txEl>
                                              <p:pRg st="1" end="1"/>
                                            </p:tx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down)">
                                      <p:cBhvr>
                                        <p:cTn id="30" dur="2000"/>
                                        <p:tgtEl>
                                          <p:spTgt spid="8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bg/>
                                          </p:spTgt>
                                        </p:tgtEl>
                                        <p:attrNameLst>
                                          <p:attrName>style.visibility</p:attrName>
                                        </p:attrNameLst>
                                      </p:cBhvr>
                                      <p:to>
                                        <p:strVal val="visible"/>
                                      </p:to>
                                    </p:set>
                                    <p:animEffect transition="in" filter="fade">
                                      <p:cBhvr>
                                        <p:cTn id="35" dur="1000"/>
                                        <p:tgtEl>
                                          <p:spTgt spid="33">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3">
                                            <p:txEl>
                                              <p:pRg st="0" end="0"/>
                                            </p:txEl>
                                          </p:spTgt>
                                        </p:tgtEl>
                                        <p:attrNameLst>
                                          <p:attrName>style.visibility</p:attrName>
                                        </p:attrNameLst>
                                      </p:cBhvr>
                                      <p:to>
                                        <p:strVal val="visible"/>
                                      </p:to>
                                    </p:set>
                                    <p:animEffect transition="in" filter="wipe(left)">
                                      <p:cBhvr>
                                        <p:cTn id="38" dur="1000"/>
                                        <p:tgtEl>
                                          <p:spTgt spid="33">
                                            <p:txEl>
                                              <p:pRg st="0" end="0"/>
                                            </p:txEl>
                                          </p:spTgt>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9">
                                            <p:bg/>
                                          </p:spTgt>
                                        </p:tgtEl>
                                        <p:attrNameLst>
                                          <p:attrName>style.visibility</p:attrName>
                                        </p:attrNameLst>
                                      </p:cBhvr>
                                      <p:to>
                                        <p:strVal val="visible"/>
                                      </p:to>
                                    </p:set>
                                    <p:animEffect transition="in" filter="fade">
                                      <p:cBhvr>
                                        <p:cTn id="47" dur="1000"/>
                                        <p:tgtEl>
                                          <p:spTgt spid="69">
                                            <p:bg/>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9">
                                            <p:txEl>
                                              <p:pRg st="0" end="0"/>
                                            </p:txEl>
                                          </p:spTgt>
                                        </p:tgtEl>
                                        <p:attrNameLst>
                                          <p:attrName>style.visibility</p:attrName>
                                        </p:attrNameLst>
                                      </p:cBhvr>
                                      <p:to>
                                        <p:strVal val="visible"/>
                                      </p:to>
                                    </p:set>
                                    <p:animEffect transition="in" filter="fade">
                                      <p:cBhvr>
                                        <p:cTn id="50" dur="1000"/>
                                        <p:tgtEl>
                                          <p:spTgt spid="69">
                                            <p:txEl>
                                              <p:pRg st="0" end="0"/>
                                            </p:txEl>
                                          </p:spTgt>
                                        </p:tgtEl>
                                      </p:cBhvr>
                                    </p:animEffect>
                                  </p:childTnLst>
                                </p:cTn>
                              </p:par>
                            </p:childTnLst>
                          </p:cTn>
                        </p:par>
                        <p:par>
                          <p:cTn id="51" fill="hold">
                            <p:stCondLst>
                              <p:cond delay="1000"/>
                            </p:stCondLst>
                            <p:childTnLst>
                              <p:par>
                                <p:cTn id="52" presetID="22" presetClass="entr" presetSubtype="4"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2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33">
                                            <p:txEl>
                                              <p:pRg st="0" end="0"/>
                                            </p:txEl>
                                          </p:spTgt>
                                        </p:tgtEl>
                                      </p:cBhvr>
                                    </p:animEffect>
                                    <p:set>
                                      <p:cBhvr>
                                        <p:cTn id="59" dur="1" fill="hold">
                                          <p:stCondLst>
                                            <p:cond delay="999"/>
                                          </p:stCondLst>
                                        </p:cTn>
                                        <p:tgtEl>
                                          <p:spTgt spid="3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33">
                                            <p:bg/>
                                          </p:spTgt>
                                        </p:tgtEl>
                                      </p:cBhvr>
                                    </p:animEffect>
                                    <p:set>
                                      <p:cBhvr>
                                        <p:cTn id="62" dur="1" fill="hold">
                                          <p:stCondLst>
                                            <p:cond delay="999"/>
                                          </p:stCondLst>
                                        </p:cTn>
                                        <p:tgtEl>
                                          <p:spTgt spid="33">
                                            <p:bg/>
                                          </p:spTgt>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69">
                                            <p:txEl>
                                              <p:pRg st="0" end="0"/>
                                            </p:txEl>
                                          </p:spTgt>
                                        </p:tgtEl>
                                      </p:cBhvr>
                                    </p:animEffect>
                                    <p:set>
                                      <p:cBhvr>
                                        <p:cTn id="71" dur="1" fill="hold">
                                          <p:stCondLst>
                                            <p:cond delay="999"/>
                                          </p:stCondLst>
                                        </p:cTn>
                                        <p:tgtEl>
                                          <p:spTgt spid="69">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69">
                                            <p:bg/>
                                          </p:spTgt>
                                        </p:tgtEl>
                                      </p:cBhvr>
                                    </p:animEffect>
                                    <p:set>
                                      <p:cBhvr>
                                        <p:cTn id="74" dur="1" fill="hold">
                                          <p:stCondLst>
                                            <p:cond delay="999"/>
                                          </p:stCondLst>
                                        </p:cTn>
                                        <p:tgtEl>
                                          <p:spTgt spid="69">
                                            <p:bg/>
                                          </p:spTgt>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1000"/>
                                        <p:tgtEl>
                                          <p:spTgt spid="68"/>
                                        </p:tgtEl>
                                      </p:cBhvr>
                                    </p:animEffect>
                                  </p:childTnLst>
                                </p:cTn>
                              </p:par>
                            </p:childTnLst>
                          </p:cTn>
                        </p:par>
                        <p:par>
                          <p:cTn id="79" fill="hold">
                            <p:stCondLst>
                              <p:cond delay="2000"/>
                            </p:stCondLst>
                            <p:childTnLst>
                              <p:par>
                                <p:cTn id="80" presetID="53" presetClass="entr" presetSubtype="16" fill="hold" grpId="1"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p:cTn id="82" dur="500" fill="hold"/>
                                        <p:tgtEl>
                                          <p:spTgt spid="57"/>
                                        </p:tgtEl>
                                        <p:attrNameLst>
                                          <p:attrName>ppt_w</p:attrName>
                                        </p:attrNameLst>
                                      </p:cBhvr>
                                      <p:tavLst>
                                        <p:tav tm="0">
                                          <p:val>
                                            <p:fltVal val="0"/>
                                          </p:val>
                                        </p:tav>
                                        <p:tav tm="100000">
                                          <p:val>
                                            <p:strVal val="#ppt_w"/>
                                          </p:val>
                                        </p:tav>
                                      </p:tavLst>
                                    </p:anim>
                                    <p:anim calcmode="lin" valueType="num">
                                      <p:cBhvr>
                                        <p:cTn id="83" dur="500" fill="hold"/>
                                        <p:tgtEl>
                                          <p:spTgt spid="57"/>
                                        </p:tgtEl>
                                        <p:attrNameLst>
                                          <p:attrName>ppt_h</p:attrName>
                                        </p:attrNameLst>
                                      </p:cBhvr>
                                      <p:tavLst>
                                        <p:tav tm="0">
                                          <p:val>
                                            <p:fltVal val="0"/>
                                          </p:val>
                                        </p:tav>
                                        <p:tav tm="100000">
                                          <p:val>
                                            <p:strVal val="#ppt_h"/>
                                          </p:val>
                                        </p:tav>
                                      </p:tavLst>
                                    </p:anim>
                                    <p:animEffect transition="in" filter="fade">
                                      <p:cBhvr>
                                        <p:cTn id="84" dur="500"/>
                                        <p:tgtEl>
                                          <p:spTgt spid="5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68"/>
                                        </p:tgtEl>
                                      </p:cBhvr>
                                    </p:animEffect>
                                    <p:set>
                                      <p:cBhvr>
                                        <p:cTn id="89" dur="1" fill="hold">
                                          <p:stCondLst>
                                            <p:cond delay="499"/>
                                          </p:stCondLst>
                                        </p:cTn>
                                        <p:tgtEl>
                                          <p:spTgt spid="6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par>
                          <p:cTn id="93" fill="hold">
                            <p:stCondLst>
                              <p:cond delay="500"/>
                            </p:stCondLst>
                            <p:childTnLst>
                              <p:par>
                                <p:cTn id="94" presetID="42" presetClass="entr" presetSubtype="0" fill="hold"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anim calcmode="lin" valueType="num">
                                      <p:cBhvr>
                                        <p:cTn id="97" dur="1000" fill="hold"/>
                                        <p:tgtEl>
                                          <p:spTgt spid="6"/>
                                        </p:tgtEl>
                                        <p:attrNameLst>
                                          <p:attrName>ppt_x</p:attrName>
                                        </p:attrNameLst>
                                      </p:cBhvr>
                                      <p:tavLst>
                                        <p:tav tm="0">
                                          <p:val>
                                            <p:strVal val="#ppt_x"/>
                                          </p:val>
                                        </p:tav>
                                        <p:tav tm="100000">
                                          <p:val>
                                            <p:strVal val="#ppt_x"/>
                                          </p:val>
                                        </p:tav>
                                      </p:tavLst>
                                    </p:anim>
                                    <p:anim calcmode="lin" valueType="num">
                                      <p:cBhvr>
                                        <p:cTn id="98" dur="1000" fill="hold"/>
                                        <p:tgtEl>
                                          <p:spTgt spid="6"/>
                                        </p:tgtEl>
                                        <p:attrNameLst>
                                          <p:attrName>ppt_y</p:attrName>
                                        </p:attrNameLst>
                                      </p:cBhvr>
                                      <p:tavLst>
                                        <p:tav tm="0">
                                          <p:val>
                                            <p:strVal val="#ppt_y+.1"/>
                                          </p:val>
                                        </p:tav>
                                        <p:tav tm="100000">
                                          <p:val>
                                            <p:strVal val="#ppt_y"/>
                                          </p:val>
                                        </p:tav>
                                      </p:tavLst>
                                    </p:anim>
                                  </p:childTnLst>
                                </p:cTn>
                              </p:par>
                            </p:childTnLst>
                          </p:cTn>
                        </p:par>
                        <p:par>
                          <p:cTn id="99" fill="hold">
                            <p:stCondLst>
                              <p:cond delay="1500"/>
                            </p:stCondLst>
                            <p:childTnLst>
                              <p:par>
                                <p:cTn id="100" presetID="42" presetClass="entr" presetSubtype="0"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1000"/>
                                        <p:tgtEl>
                                          <p:spTgt spid="4"/>
                                        </p:tgtEl>
                                      </p:cBhvr>
                                    </p:animEffect>
                                    <p:anim calcmode="lin" valueType="num">
                                      <p:cBhvr>
                                        <p:cTn id="103" dur="1000" fill="hold"/>
                                        <p:tgtEl>
                                          <p:spTgt spid="4"/>
                                        </p:tgtEl>
                                        <p:attrNameLst>
                                          <p:attrName>ppt_x</p:attrName>
                                        </p:attrNameLst>
                                      </p:cBhvr>
                                      <p:tavLst>
                                        <p:tav tm="0">
                                          <p:val>
                                            <p:strVal val="#ppt_x"/>
                                          </p:val>
                                        </p:tav>
                                        <p:tav tm="100000">
                                          <p:val>
                                            <p:strVal val="#ppt_x"/>
                                          </p:val>
                                        </p:tav>
                                      </p:tavLst>
                                    </p:anim>
                                    <p:anim calcmode="lin" valueType="num">
                                      <p:cBhvr>
                                        <p:cTn id="104" dur="1000" fill="hold"/>
                                        <p:tgtEl>
                                          <p:spTgt spid="4"/>
                                        </p:tgtEl>
                                        <p:attrNameLst>
                                          <p:attrName>ppt_y</p:attrName>
                                        </p:attrNameLst>
                                      </p:cBhvr>
                                      <p:tavLst>
                                        <p:tav tm="0">
                                          <p:val>
                                            <p:strVal val="#ppt_y+.1"/>
                                          </p:val>
                                        </p:tav>
                                        <p:tav tm="100000">
                                          <p:val>
                                            <p:strVal val="#ppt_y"/>
                                          </p:val>
                                        </p:tav>
                                      </p:tavLst>
                                    </p:anim>
                                  </p:childTnLst>
                                </p:cTn>
                              </p:par>
                            </p:childTnLst>
                          </p:cTn>
                        </p:par>
                        <p:par>
                          <p:cTn id="105" fill="hold">
                            <p:stCondLst>
                              <p:cond delay="2500"/>
                            </p:stCondLst>
                            <p:childTnLst>
                              <p:par>
                                <p:cTn id="106" presetID="53" presetClass="entr" presetSubtype="0"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1000" fill="hold"/>
                                        <p:tgtEl>
                                          <p:spTgt spid="9"/>
                                        </p:tgtEl>
                                        <p:attrNameLst>
                                          <p:attrName>ppt_w</p:attrName>
                                        </p:attrNameLst>
                                      </p:cBhvr>
                                      <p:tavLst>
                                        <p:tav tm="0">
                                          <p:val>
                                            <p:fltVal val="0"/>
                                          </p:val>
                                        </p:tav>
                                        <p:tav tm="100000">
                                          <p:val>
                                            <p:strVal val="#ppt_w"/>
                                          </p:val>
                                        </p:tav>
                                      </p:tavLst>
                                    </p:anim>
                                    <p:anim calcmode="lin" valueType="num">
                                      <p:cBhvr>
                                        <p:cTn id="109" dur="1000" fill="hold"/>
                                        <p:tgtEl>
                                          <p:spTgt spid="9"/>
                                        </p:tgtEl>
                                        <p:attrNameLst>
                                          <p:attrName>ppt_h</p:attrName>
                                        </p:attrNameLst>
                                      </p:cBhvr>
                                      <p:tavLst>
                                        <p:tav tm="0">
                                          <p:val>
                                            <p:fltVal val="0"/>
                                          </p:val>
                                        </p:tav>
                                        <p:tav tm="100000">
                                          <p:val>
                                            <p:strVal val="#ppt_h"/>
                                          </p:val>
                                        </p:tav>
                                      </p:tavLst>
                                    </p:anim>
                                    <p:animEffect transition="in" filter="fade">
                                      <p:cBhvr>
                                        <p:cTn id="110" dur="10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500" fill="hold"/>
                                        <p:tgtEl>
                                          <p:spTgt spid="13"/>
                                        </p:tgtEl>
                                        <p:attrNameLst>
                                          <p:attrName>ppt_w</p:attrName>
                                        </p:attrNameLst>
                                      </p:cBhvr>
                                      <p:tavLst>
                                        <p:tav tm="0">
                                          <p:val>
                                            <p:fltVal val="0"/>
                                          </p:val>
                                        </p:tav>
                                        <p:tav tm="100000">
                                          <p:val>
                                            <p:strVal val="#ppt_w"/>
                                          </p:val>
                                        </p:tav>
                                      </p:tavLst>
                                    </p:anim>
                                    <p:anim calcmode="lin" valueType="num">
                                      <p:cBhvr>
                                        <p:cTn id="116" dur="500" fill="hold"/>
                                        <p:tgtEl>
                                          <p:spTgt spid="13"/>
                                        </p:tgtEl>
                                        <p:attrNameLst>
                                          <p:attrName>ppt_h</p:attrName>
                                        </p:attrNameLst>
                                      </p:cBhvr>
                                      <p:tavLst>
                                        <p:tav tm="0">
                                          <p:val>
                                            <p:fltVal val="0"/>
                                          </p:val>
                                        </p:tav>
                                        <p:tav tm="100000">
                                          <p:val>
                                            <p:strVal val="#ppt_h"/>
                                          </p:val>
                                        </p:tav>
                                      </p:tavLst>
                                    </p:anim>
                                    <p:animEffect transition="in" filter="fade">
                                      <p:cBhvr>
                                        <p:cTn id="117" dur="5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nodeType="clickEffect">
                                  <p:stCondLst>
                                    <p:cond delay="0"/>
                                  </p:stCondLst>
                                  <p:childTnLst>
                                    <p:anim calcmode="lin" valueType="num">
                                      <p:cBhvr>
                                        <p:cTn id="121" dur="500"/>
                                        <p:tgtEl>
                                          <p:spTgt spid="13"/>
                                        </p:tgtEl>
                                        <p:attrNameLst>
                                          <p:attrName>ppt_w</p:attrName>
                                        </p:attrNameLst>
                                      </p:cBhvr>
                                      <p:tavLst>
                                        <p:tav tm="0">
                                          <p:val>
                                            <p:strVal val="ppt_w"/>
                                          </p:val>
                                        </p:tav>
                                        <p:tav tm="100000">
                                          <p:val>
                                            <p:fltVal val="0"/>
                                          </p:val>
                                        </p:tav>
                                      </p:tavLst>
                                    </p:anim>
                                    <p:anim calcmode="lin" valueType="num">
                                      <p:cBhvr>
                                        <p:cTn id="122" dur="500"/>
                                        <p:tgtEl>
                                          <p:spTgt spid="13"/>
                                        </p:tgtEl>
                                        <p:attrNameLst>
                                          <p:attrName>ppt_h</p:attrName>
                                        </p:attrNameLst>
                                      </p:cBhvr>
                                      <p:tavLst>
                                        <p:tav tm="0">
                                          <p:val>
                                            <p:strVal val="ppt_h"/>
                                          </p:val>
                                        </p:tav>
                                        <p:tav tm="100000">
                                          <p:val>
                                            <p:fltVal val="0"/>
                                          </p:val>
                                        </p:tav>
                                      </p:tavLst>
                                    </p:anim>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4"/>
                                        </p:tgtEl>
                                      </p:cBhvr>
                                    </p:animEffect>
                                    <p:set>
                                      <p:cBhvr>
                                        <p:cTn id="127" dur="1" fill="hold">
                                          <p:stCondLst>
                                            <p:cond delay="999"/>
                                          </p:stCondLst>
                                        </p:cTn>
                                        <p:tgtEl>
                                          <p:spTgt spid="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6"/>
                                        </p:tgtEl>
                                      </p:cBhvr>
                                    </p:animEffect>
                                    <p:set>
                                      <p:cBhvr>
                                        <p:cTn id="130" dur="1" fill="hold">
                                          <p:stCondLst>
                                            <p:cond delay="999"/>
                                          </p:stCondLst>
                                        </p:cTn>
                                        <p:tgtEl>
                                          <p:spTgt spid="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9"/>
                                        </p:tgtEl>
                                      </p:cBhvr>
                                    </p:animEffect>
                                    <p:set>
                                      <p:cBhvr>
                                        <p:cTn id="133" dur="1" fill="hold">
                                          <p:stCondLst>
                                            <p:cond delay="999"/>
                                          </p:stCondLst>
                                        </p:cTn>
                                        <p:tgtEl>
                                          <p:spTgt spid="9"/>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81"/>
                                        </p:tgtEl>
                                      </p:cBhvr>
                                    </p:animEffect>
                                    <p:set>
                                      <p:cBhvr>
                                        <p:cTn id="136" dur="1" fill="hold">
                                          <p:stCondLst>
                                            <p:cond delay="999"/>
                                          </p:stCondLst>
                                        </p:cTn>
                                        <p:tgtEl>
                                          <p:spTgt spid="8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38"/>
                                        </p:tgtEl>
                                      </p:cBhvr>
                                    </p:animEffect>
                                    <p:set>
                                      <p:cBhvr>
                                        <p:cTn id="139" dur="1" fill="hold">
                                          <p:stCondLst>
                                            <p:cond delay="999"/>
                                          </p:stCondLst>
                                        </p:cTn>
                                        <p:tgtEl>
                                          <p:spTgt spid="38"/>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1000"/>
                                        <p:tgtEl>
                                          <p:spTgt spid="37"/>
                                        </p:tgtEl>
                                      </p:cBhvr>
                                    </p:animEffect>
                                    <p:set>
                                      <p:cBhvr>
                                        <p:cTn id="142" dur="1" fill="hold">
                                          <p:stCondLst>
                                            <p:cond delay="999"/>
                                          </p:stCondLst>
                                        </p:cTn>
                                        <p:tgtEl>
                                          <p:spTgt spid="37"/>
                                        </p:tgtEl>
                                        <p:attrNameLst>
                                          <p:attrName>style.visibility</p:attrName>
                                        </p:attrNameLst>
                                      </p:cBhvr>
                                      <p:to>
                                        <p:strVal val="hidden"/>
                                      </p:to>
                                    </p:se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wipe(left)">
                                      <p:cBhvr>
                                        <p:cTn id="146" dur="1000"/>
                                        <p:tgtEl>
                                          <p:spTgt spid="9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0" fill="hold" grpId="0"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1000" fill="hold"/>
                                        <p:tgtEl>
                                          <p:spTgt spid="10"/>
                                        </p:tgtEl>
                                        <p:attrNameLst>
                                          <p:attrName>ppt_w</p:attrName>
                                        </p:attrNameLst>
                                      </p:cBhvr>
                                      <p:tavLst>
                                        <p:tav tm="0">
                                          <p:val>
                                            <p:fltVal val="0"/>
                                          </p:val>
                                        </p:tav>
                                        <p:tav tm="100000">
                                          <p:val>
                                            <p:strVal val="#ppt_w"/>
                                          </p:val>
                                        </p:tav>
                                      </p:tavLst>
                                    </p:anim>
                                    <p:anim calcmode="lin" valueType="num">
                                      <p:cBhvr>
                                        <p:cTn id="152" dur="1000" fill="hold"/>
                                        <p:tgtEl>
                                          <p:spTgt spid="10"/>
                                        </p:tgtEl>
                                        <p:attrNameLst>
                                          <p:attrName>ppt_h</p:attrName>
                                        </p:attrNameLst>
                                      </p:cBhvr>
                                      <p:tavLst>
                                        <p:tav tm="0">
                                          <p:val>
                                            <p:fltVal val="0"/>
                                          </p:val>
                                        </p:tav>
                                        <p:tav tm="100000">
                                          <p:val>
                                            <p:strVal val="#ppt_h"/>
                                          </p:val>
                                        </p:tav>
                                      </p:tavLst>
                                    </p:anim>
                                    <p:animEffect transition="in" filter="fade">
                                      <p:cBhvr>
                                        <p:cTn id="1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32" grpId="0" build="allAtOnce" animBg="1"/>
      <p:bldP spid="63" grpId="0" animBg="1"/>
      <p:bldP spid="92" grpId="0" animBg="1"/>
      <p:bldP spid="33" grpId="0" build="allAtOnce" animBg="1"/>
      <p:bldP spid="33" grpId="1" uiExpand="1" build="allAtOnce" animBg="1"/>
      <p:bldP spid="38" grpId="0" animBg="1"/>
      <p:bldP spid="38" grpId="1" animBg="1"/>
      <p:bldP spid="69" grpId="0" build="allAtOnce" animBg="1"/>
      <p:bldP spid="69" grpId="1" uiExpand="1" build="allAtOnce" animBg="1"/>
      <p:bldP spid="57" grpId="0" animBg="1"/>
      <p:bldP spid="57" grpId="1" animBg="1"/>
      <p:bldP spid="9" grpId="0" animBg="1"/>
      <p:bldP spid="9" grpId="1"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DBAD4B3-69FC-4BB1-1B47-0348241E0DEB}"/>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Oceanic-Oceanic Converging Plates"/>
          <p:cNvPicPr>
            <a:picLocks noChangeAspect="1" noChangeArrowheads="1"/>
          </p:cNvPicPr>
          <p:nvPr/>
        </p:nvPicPr>
        <p:blipFill>
          <a:blip r:embed="rId2" cstate="print"/>
          <a:srcRect/>
          <a:stretch>
            <a:fillRect/>
          </a:stretch>
        </p:blipFill>
        <p:spPr bwMode="auto">
          <a:xfrm>
            <a:off x="0" y="1468487"/>
            <a:ext cx="9144000" cy="5389513"/>
          </a:xfrm>
          <a:prstGeom prst="rect">
            <a:avLst/>
          </a:prstGeom>
          <a:noFill/>
        </p:spPr>
      </p:pic>
      <p:cxnSp>
        <p:nvCxnSpPr>
          <p:cNvPr id="3" name="Straight Connector 2"/>
          <p:cNvCxnSpPr/>
          <p:nvPr/>
        </p:nvCxnSpPr>
        <p:spPr>
          <a:xfrm>
            <a:off x="0" y="3733800"/>
            <a:ext cx="24384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4" name="Group 71"/>
          <p:cNvGrpSpPr/>
          <p:nvPr/>
        </p:nvGrpSpPr>
        <p:grpSpPr>
          <a:xfrm>
            <a:off x="2438400" y="3183467"/>
            <a:ext cx="6697133" cy="1095022"/>
            <a:chOff x="2438400" y="3183467"/>
            <a:chExt cx="6697133" cy="1095022"/>
          </a:xfrm>
        </p:grpSpPr>
        <p:cxnSp>
          <p:nvCxnSpPr>
            <p:cNvPr id="5" name="Straight Connector 4"/>
            <p:cNvCxnSpPr/>
            <p:nvPr/>
          </p:nvCxnSpPr>
          <p:spPr>
            <a:xfrm>
              <a:off x="2438400" y="3733800"/>
              <a:ext cx="4419600" cy="2818"/>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6795912" y="3183467"/>
              <a:ext cx="2339621" cy="1095022"/>
            </a:xfrm>
            <a:custGeom>
              <a:avLst/>
              <a:gdLst>
                <a:gd name="connsiteX0" fmla="*/ 2297288 w 2339621"/>
                <a:gd name="connsiteY0" fmla="*/ 0 h 1095022"/>
                <a:gd name="connsiteX1" fmla="*/ 2246488 w 2339621"/>
                <a:gd name="connsiteY1" fmla="*/ 0 h 1095022"/>
                <a:gd name="connsiteX2" fmla="*/ 1586088 w 2339621"/>
                <a:gd name="connsiteY2" fmla="*/ 67733 h 1095022"/>
                <a:gd name="connsiteX3" fmla="*/ 722488 w 2339621"/>
                <a:gd name="connsiteY3" fmla="*/ 169333 h 1095022"/>
                <a:gd name="connsiteX4" fmla="*/ 333021 w 2339621"/>
                <a:gd name="connsiteY4" fmla="*/ 287866 h 1095022"/>
                <a:gd name="connsiteX5" fmla="*/ 45155 w 2339621"/>
                <a:gd name="connsiteY5" fmla="*/ 440266 h 1095022"/>
                <a:gd name="connsiteX6" fmla="*/ 62088 w 2339621"/>
                <a:gd name="connsiteY6" fmla="*/ 575733 h 1095022"/>
                <a:gd name="connsiteX7" fmla="*/ 214488 w 2339621"/>
                <a:gd name="connsiteY7" fmla="*/ 694266 h 1095022"/>
                <a:gd name="connsiteX8" fmla="*/ 570088 w 2339621"/>
                <a:gd name="connsiteY8" fmla="*/ 795866 h 1095022"/>
                <a:gd name="connsiteX9" fmla="*/ 1027288 w 2339621"/>
                <a:gd name="connsiteY9" fmla="*/ 931333 h 1095022"/>
                <a:gd name="connsiteX10" fmla="*/ 1518355 w 2339621"/>
                <a:gd name="connsiteY10" fmla="*/ 965200 h 1095022"/>
                <a:gd name="connsiteX11" fmla="*/ 2144888 w 2339621"/>
                <a:gd name="connsiteY11" fmla="*/ 982133 h 1095022"/>
                <a:gd name="connsiteX12" fmla="*/ 2314221 w 2339621"/>
                <a:gd name="connsiteY12" fmla="*/ 931333 h 1095022"/>
                <a:gd name="connsiteX13" fmla="*/ 2297288 w 2339621"/>
                <a:gd name="connsiteY13" fmla="*/ 0 h 109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9621" h="1095022">
                  <a:moveTo>
                    <a:pt x="2297288" y="0"/>
                  </a:moveTo>
                  <a:lnTo>
                    <a:pt x="2246488" y="0"/>
                  </a:lnTo>
                  <a:lnTo>
                    <a:pt x="1586088" y="67733"/>
                  </a:lnTo>
                  <a:cubicBezTo>
                    <a:pt x="1332088" y="95955"/>
                    <a:pt x="931333" y="132644"/>
                    <a:pt x="722488" y="169333"/>
                  </a:cubicBezTo>
                  <a:cubicBezTo>
                    <a:pt x="513644" y="206022"/>
                    <a:pt x="445910" y="242710"/>
                    <a:pt x="333021" y="287866"/>
                  </a:cubicBezTo>
                  <a:cubicBezTo>
                    <a:pt x="220132" y="333022"/>
                    <a:pt x="90311" y="392288"/>
                    <a:pt x="45155" y="440266"/>
                  </a:cubicBezTo>
                  <a:cubicBezTo>
                    <a:pt x="0" y="488244"/>
                    <a:pt x="33866" y="533400"/>
                    <a:pt x="62088" y="575733"/>
                  </a:cubicBezTo>
                  <a:cubicBezTo>
                    <a:pt x="90310" y="618066"/>
                    <a:pt x="129821" y="657577"/>
                    <a:pt x="214488" y="694266"/>
                  </a:cubicBezTo>
                  <a:cubicBezTo>
                    <a:pt x="299155" y="730955"/>
                    <a:pt x="570088" y="795866"/>
                    <a:pt x="570088" y="795866"/>
                  </a:cubicBezTo>
                  <a:cubicBezTo>
                    <a:pt x="705555" y="835377"/>
                    <a:pt x="869244" y="903111"/>
                    <a:pt x="1027288" y="931333"/>
                  </a:cubicBezTo>
                  <a:cubicBezTo>
                    <a:pt x="1185332" y="959555"/>
                    <a:pt x="1332088" y="956733"/>
                    <a:pt x="1518355" y="965200"/>
                  </a:cubicBezTo>
                  <a:cubicBezTo>
                    <a:pt x="1704622" y="973667"/>
                    <a:pt x="2012244" y="987778"/>
                    <a:pt x="2144888" y="982133"/>
                  </a:cubicBezTo>
                  <a:cubicBezTo>
                    <a:pt x="2277532" y="976489"/>
                    <a:pt x="2288821" y="1095022"/>
                    <a:pt x="2314221" y="931333"/>
                  </a:cubicBezTo>
                  <a:cubicBezTo>
                    <a:pt x="2339621" y="767644"/>
                    <a:pt x="2318454" y="383822"/>
                    <a:pt x="2297288" y="0"/>
                  </a:cubicBezTo>
                  <a:close/>
                </a:path>
              </a:pathLst>
            </a:custGeom>
            <a:blipFill>
              <a:blip r:embed="rId3" cstate="print"/>
              <a:tile tx="0" ty="0" sx="100000" sy="100000" flip="none" algn="tl"/>
            </a:blipFill>
            <a:ln w="38100">
              <a:solidFill>
                <a:schemeClr val="bg1">
                  <a:lumMod val="50000"/>
                </a:schemeClr>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2173111" y="1617133"/>
            <a:ext cx="2017889" cy="2192867"/>
          </a:xfrm>
          <a:custGeom>
            <a:avLst/>
            <a:gdLst>
              <a:gd name="connsiteX0" fmla="*/ 228600 w 2017889"/>
              <a:gd name="connsiteY0" fmla="*/ 1964267 h 2192867"/>
              <a:gd name="connsiteX1" fmla="*/ 228600 w 2017889"/>
              <a:gd name="connsiteY1" fmla="*/ 1913467 h 2192867"/>
              <a:gd name="connsiteX2" fmla="*/ 1600200 w 2017889"/>
              <a:gd name="connsiteY2" fmla="*/ 287867 h 2192867"/>
              <a:gd name="connsiteX3" fmla="*/ 1651000 w 2017889"/>
              <a:gd name="connsiteY3" fmla="*/ 186267 h 2192867"/>
              <a:gd name="connsiteX4" fmla="*/ 1752600 w 2017889"/>
              <a:gd name="connsiteY4" fmla="*/ 101600 h 2192867"/>
              <a:gd name="connsiteX5" fmla="*/ 1989667 w 2017889"/>
              <a:gd name="connsiteY5" fmla="*/ 101600 h 2192867"/>
              <a:gd name="connsiteX6" fmla="*/ 1871133 w 2017889"/>
              <a:gd name="connsiteY6" fmla="*/ 321734 h 2192867"/>
              <a:gd name="connsiteX7" fmla="*/ 1109133 w 2017889"/>
              <a:gd name="connsiteY7" fmla="*/ 1557867 h 2192867"/>
              <a:gd name="connsiteX8" fmla="*/ 939800 w 2017889"/>
              <a:gd name="connsiteY8" fmla="*/ 1862667 h 2192867"/>
              <a:gd name="connsiteX9" fmla="*/ 855133 w 2017889"/>
              <a:gd name="connsiteY9" fmla="*/ 2065867 h 2192867"/>
              <a:gd name="connsiteX10" fmla="*/ 753533 w 2017889"/>
              <a:gd name="connsiteY10" fmla="*/ 2082800 h 2192867"/>
              <a:gd name="connsiteX11" fmla="*/ 211667 w 2017889"/>
              <a:gd name="connsiteY11" fmla="*/ 2082800 h 2192867"/>
              <a:gd name="connsiteX12" fmla="*/ 228600 w 2017889"/>
              <a:gd name="connsiteY12" fmla="*/ 1964267 h 21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7889" h="2192867">
                <a:moveTo>
                  <a:pt x="228600" y="1964267"/>
                </a:moveTo>
                <a:cubicBezTo>
                  <a:pt x="231422" y="1936045"/>
                  <a:pt x="0" y="2192867"/>
                  <a:pt x="228600" y="1913467"/>
                </a:cubicBezTo>
                <a:cubicBezTo>
                  <a:pt x="457200" y="1634067"/>
                  <a:pt x="1363133" y="575734"/>
                  <a:pt x="1600200" y="287867"/>
                </a:cubicBezTo>
                <a:cubicBezTo>
                  <a:pt x="1837267" y="0"/>
                  <a:pt x="1625600" y="217311"/>
                  <a:pt x="1651000" y="186267"/>
                </a:cubicBezTo>
                <a:cubicBezTo>
                  <a:pt x="1676400" y="155223"/>
                  <a:pt x="1696156" y="115711"/>
                  <a:pt x="1752600" y="101600"/>
                </a:cubicBezTo>
                <a:cubicBezTo>
                  <a:pt x="1809044" y="87489"/>
                  <a:pt x="1969912" y="64911"/>
                  <a:pt x="1989667" y="101600"/>
                </a:cubicBezTo>
                <a:cubicBezTo>
                  <a:pt x="2009423" y="138289"/>
                  <a:pt x="2017889" y="79023"/>
                  <a:pt x="1871133" y="321734"/>
                </a:cubicBezTo>
                <a:cubicBezTo>
                  <a:pt x="1724377" y="564445"/>
                  <a:pt x="1264355" y="1301045"/>
                  <a:pt x="1109133" y="1557867"/>
                </a:cubicBezTo>
                <a:cubicBezTo>
                  <a:pt x="953911" y="1814689"/>
                  <a:pt x="982133" y="1778000"/>
                  <a:pt x="939800" y="1862667"/>
                </a:cubicBezTo>
                <a:cubicBezTo>
                  <a:pt x="897467" y="1947334"/>
                  <a:pt x="886177" y="2029178"/>
                  <a:pt x="855133" y="2065867"/>
                </a:cubicBezTo>
                <a:cubicBezTo>
                  <a:pt x="824089" y="2102556"/>
                  <a:pt x="860777" y="2079978"/>
                  <a:pt x="753533" y="2082800"/>
                </a:cubicBezTo>
                <a:cubicBezTo>
                  <a:pt x="646289" y="2085622"/>
                  <a:pt x="299156" y="2096911"/>
                  <a:pt x="211667" y="2082800"/>
                </a:cubicBezTo>
                <a:cubicBezTo>
                  <a:pt x="124178" y="2068689"/>
                  <a:pt x="225778" y="1992489"/>
                  <a:pt x="228600" y="1964267"/>
                </a:cubicBezTo>
                <a:close/>
              </a:path>
            </a:pathLst>
          </a:custGeom>
          <a:solidFill>
            <a:schemeClr val="tx2">
              <a:lumMod val="60000"/>
              <a:lumOff val="40000"/>
              <a:alpha val="38000"/>
            </a:schemeClr>
          </a:solidFill>
          <a:ln w="38100">
            <a:solidFill>
              <a:schemeClr val="accent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293512" y="3600719"/>
            <a:ext cx="847860" cy="292994"/>
          </a:xfrm>
          <a:custGeom>
            <a:avLst/>
            <a:gdLst>
              <a:gd name="connsiteX0" fmla="*/ 56882 w 847860"/>
              <a:gd name="connsiteY0" fmla="*/ 37563 h 292994"/>
              <a:gd name="connsiteX1" fmla="*/ 398173 w 847860"/>
              <a:gd name="connsiteY1" fmla="*/ 256504 h 292994"/>
              <a:gd name="connsiteX2" fmla="*/ 501203 w 847860"/>
              <a:gd name="connsiteY2" fmla="*/ 256504 h 292994"/>
              <a:gd name="connsiteX3" fmla="*/ 720144 w 847860"/>
              <a:gd name="connsiteY3" fmla="*/ 50442 h 292994"/>
              <a:gd name="connsiteX4" fmla="*/ 739463 w 847860"/>
              <a:gd name="connsiteY4" fmla="*/ 31123 h 292994"/>
              <a:gd name="connsiteX5" fmla="*/ 56882 w 847860"/>
              <a:gd name="connsiteY5" fmla="*/ 37563 h 2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60" h="292994">
                <a:moveTo>
                  <a:pt x="56882" y="37563"/>
                </a:moveTo>
                <a:cubicBezTo>
                  <a:pt x="0" y="75127"/>
                  <a:pt x="324120" y="220014"/>
                  <a:pt x="398173" y="256504"/>
                </a:cubicBezTo>
                <a:cubicBezTo>
                  <a:pt x="472227" y="292994"/>
                  <a:pt x="447541" y="290848"/>
                  <a:pt x="501203" y="256504"/>
                </a:cubicBezTo>
                <a:cubicBezTo>
                  <a:pt x="554865" y="222160"/>
                  <a:pt x="680434" y="88006"/>
                  <a:pt x="720144" y="50442"/>
                </a:cubicBezTo>
                <a:cubicBezTo>
                  <a:pt x="759854" y="12879"/>
                  <a:pt x="847860" y="36489"/>
                  <a:pt x="739463" y="31123"/>
                </a:cubicBezTo>
                <a:cubicBezTo>
                  <a:pt x="631066" y="25757"/>
                  <a:pt x="113764" y="0"/>
                  <a:pt x="56882" y="37563"/>
                </a:cubicBezTo>
                <a:close/>
              </a:path>
            </a:pathLst>
          </a:custGeom>
          <a:solidFill>
            <a:schemeClr val="accent1">
              <a:lumMod val="60000"/>
              <a:lumOff val="40000"/>
            </a:schemeClr>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6349425"/>
            <a:ext cx="9144000" cy="584775"/>
          </a:xfrm>
          <a:prstGeom prst="rect">
            <a:avLst/>
          </a:prstGeom>
          <a:solidFill>
            <a:schemeClr val="bg1"/>
          </a:solidFill>
        </p:spPr>
        <p:txBody>
          <a:bodyPr wrap="square" rtlCol="0">
            <a:spAutoFit/>
          </a:bodyPr>
          <a:lstStyle/>
          <a:p>
            <a:pPr algn="ctr"/>
            <a:r>
              <a:rPr lang="en-US" sz="3200" b="1" dirty="0">
                <a:solidFill>
                  <a:srgbClr val="FF0000"/>
                </a:solidFill>
                <a:effectLst>
                  <a:outerShdw dist="50800" dir="7200000" algn="ctr" rotWithShape="0">
                    <a:schemeClr val="tx1"/>
                  </a:outerShdw>
                </a:effectLst>
                <a:latin typeface="Arial" pitchFamily="34" charset="0"/>
                <a:cs typeface="Arial" pitchFamily="34" charset="0"/>
              </a:rPr>
              <a:t>oceanic crust to oceanic crust convergence</a:t>
            </a:r>
          </a:p>
        </p:txBody>
      </p:sp>
      <p:sp>
        <p:nvSpPr>
          <p:cNvPr id="14" name="TextBox 13"/>
          <p:cNvSpPr txBox="1"/>
          <p:nvPr/>
        </p:nvSpPr>
        <p:spPr>
          <a:xfrm rot="18565496">
            <a:off x="2194288" y="1883822"/>
            <a:ext cx="1893649" cy="1077218"/>
          </a:xfrm>
          <a:prstGeom prst="rect">
            <a:avLst/>
          </a:prstGeom>
          <a:noFill/>
        </p:spPr>
        <p:txBody>
          <a:bodyPr wrap="square" rtlCol="0">
            <a:spAutoFit/>
          </a:bodyPr>
          <a:lstStyle/>
          <a:p>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rPr>
              <a:t>Marianas</a:t>
            </a:r>
          </a:p>
          <a:p>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latin typeface="Arial" pitchFamily="34" charset="0"/>
                <a:cs typeface="Arial" pitchFamily="34" charset="0"/>
              </a:rPr>
              <a:t>   Trench</a:t>
            </a:r>
          </a:p>
        </p:txBody>
      </p:sp>
      <p:sp>
        <p:nvSpPr>
          <p:cNvPr id="7" name="Freeform 6"/>
          <p:cNvSpPr/>
          <p:nvPr/>
        </p:nvSpPr>
        <p:spPr>
          <a:xfrm>
            <a:off x="1981200" y="3733800"/>
            <a:ext cx="3276600" cy="2438400"/>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 name="connsiteX0" fmla="*/ 0 w 2607734"/>
              <a:gd name="connsiteY0" fmla="*/ 0 h 1981200"/>
              <a:gd name="connsiteX1" fmla="*/ 558800 w 2607734"/>
              <a:gd name="connsiteY1" fmla="*/ 67733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607734"/>
              <a:gd name="connsiteY0" fmla="*/ 0 h 1981200"/>
              <a:gd name="connsiteX1" fmla="*/ 573701 w 2607734"/>
              <a:gd name="connsiteY1" fmla="*/ 63312 h 1981200"/>
              <a:gd name="connsiteX2" fmla="*/ 1016000 w 2607734"/>
              <a:gd name="connsiteY2" fmla="*/ 304800 h 1981200"/>
              <a:gd name="connsiteX3" fmla="*/ 1676400 w 2607734"/>
              <a:gd name="connsiteY3" fmla="*/ 965200 h 1981200"/>
              <a:gd name="connsiteX4" fmla="*/ 2319867 w 2607734"/>
              <a:gd name="connsiteY4" fmla="*/ 1676400 h 1981200"/>
              <a:gd name="connsiteX5" fmla="*/ 2607734 w 2607734"/>
              <a:gd name="connsiteY5" fmla="*/ 1981200 h 1981200"/>
              <a:gd name="connsiteX0" fmla="*/ 0 w 2448077"/>
              <a:gd name="connsiteY0" fmla="*/ 0 h 1981200"/>
              <a:gd name="connsiteX1" fmla="*/ 414044 w 2448077"/>
              <a:gd name="connsiteY1" fmla="*/ 63312 h 1981200"/>
              <a:gd name="connsiteX2" fmla="*/ 856343 w 2448077"/>
              <a:gd name="connsiteY2" fmla="*/ 304800 h 1981200"/>
              <a:gd name="connsiteX3" fmla="*/ 1516743 w 2448077"/>
              <a:gd name="connsiteY3" fmla="*/ 965200 h 1981200"/>
              <a:gd name="connsiteX4" fmla="*/ 2160210 w 2448077"/>
              <a:gd name="connsiteY4" fmla="*/ 1676400 h 1981200"/>
              <a:gd name="connsiteX5" fmla="*/ 2448077 w 2448077"/>
              <a:gd name="connsiteY5" fmla="*/ 1981200 h 1981200"/>
              <a:gd name="connsiteX0" fmla="*/ 0 w 2448077"/>
              <a:gd name="connsiteY0" fmla="*/ 39150 h 1958355"/>
              <a:gd name="connsiteX1" fmla="*/ 414044 w 2448077"/>
              <a:gd name="connsiteY1" fmla="*/ 40467 h 1958355"/>
              <a:gd name="connsiteX2" fmla="*/ 856343 w 2448077"/>
              <a:gd name="connsiteY2" fmla="*/ 281955 h 1958355"/>
              <a:gd name="connsiteX3" fmla="*/ 1516743 w 2448077"/>
              <a:gd name="connsiteY3" fmla="*/ 942355 h 1958355"/>
              <a:gd name="connsiteX4" fmla="*/ 2160210 w 2448077"/>
              <a:gd name="connsiteY4" fmla="*/ 1653555 h 1958355"/>
              <a:gd name="connsiteX5" fmla="*/ 2448077 w 2448077"/>
              <a:gd name="connsiteY5" fmla="*/ 1958355 h 195835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448077"/>
              <a:gd name="connsiteY0" fmla="*/ 0 h 1919205"/>
              <a:gd name="connsiteX1" fmla="*/ 425753 w 2448077"/>
              <a:gd name="connsiteY1" fmla="*/ 61996 h 1919205"/>
              <a:gd name="connsiteX2" fmla="*/ 856343 w 2448077"/>
              <a:gd name="connsiteY2" fmla="*/ 242805 h 1919205"/>
              <a:gd name="connsiteX3" fmla="*/ 1516743 w 2448077"/>
              <a:gd name="connsiteY3" fmla="*/ 903205 h 1919205"/>
              <a:gd name="connsiteX4" fmla="*/ 2160210 w 2448077"/>
              <a:gd name="connsiteY4" fmla="*/ 1614405 h 1919205"/>
              <a:gd name="connsiteX5" fmla="*/ 2448077 w 2448077"/>
              <a:gd name="connsiteY5" fmla="*/ 1919205 h 1919205"/>
              <a:gd name="connsiteX0" fmla="*/ 0 w 2341639"/>
              <a:gd name="connsiteY0" fmla="*/ 0 h 1919204"/>
              <a:gd name="connsiteX1" fmla="*/ 319315 w 2341639"/>
              <a:gd name="connsiteY1" fmla="*/ 61995 h 1919204"/>
              <a:gd name="connsiteX2" fmla="*/ 749905 w 2341639"/>
              <a:gd name="connsiteY2" fmla="*/ 242804 h 1919204"/>
              <a:gd name="connsiteX3" fmla="*/ 1410305 w 2341639"/>
              <a:gd name="connsiteY3" fmla="*/ 903204 h 1919204"/>
              <a:gd name="connsiteX4" fmla="*/ 2053772 w 2341639"/>
              <a:gd name="connsiteY4" fmla="*/ 1614404 h 1919204"/>
              <a:gd name="connsiteX5" fmla="*/ 2341639 w 2341639"/>
              <a:gd name="connsiteY5" fmla="*/ 1919204 h 19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639" h="1919204">
                <a:moveTo>
                  <a:pt x="0" y="0"/>
                </a:moveTo>
                <a:cubicBezTo>
                  <a:pt x="116417" y="14111"/>
                  <a:pt x="194331" y="21528"/>
                  <a:pt x="319315" y="61995"/>
                </a:cubicBezTo>
                <a:cubicBezTo>
                  <a:pt x="444299" y="102462"/>
                  <a:pt x="568073" y="102603"/>
                  <a:pt x="749905" y="242804"/>
                </a:cubicBezTo>
                <a:cubicBezTo>
                  <a:pt x="931737" y="383006"/>
                  <a:pt x="1192994" y="674604"/>
                  <a:pt x="1410305" y="903204"/>
                </a:cubicBezTo>
                <a:cubicBezTo>
                  <a:pt x="1627616" y="1131804"/>
                  <a:pt x="1898550" y="1445071"/>
                  <a:pt x="2053772" y="1614404"/>
                </a:cubicBezTo>
                <a:cubicBezTo>
                  <a:pt x="2208994" y="1783737"/>
                  <a:pt x="2275316" y="1851470"/>
                  <a:pt x="2341639" y="1919204"/>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0" y="3505200"/>
            <a:ext cx="2959608" cy="523220"/>
            <a:chOff x="0" y="3505200"/>
            <a:chExt cx="2959608" cy="523220"/>
          </a:xfrm>
        </p:grpSpPr>
        <p:sp>
          <p:nvSpPr>
            <p:cNvPr id="16" name="Right Arrow 15"/>
            <p:cNvSpPr/>
            <p:nvPr/>
          </p:nvSpPr>
          <p:spPr>
            <a:xfrm>
              <a:off x="1981200" y="3505200"/>
              <a:ext cx="978408" cy="484632"/>
            </a:xfrm>
            <a:prstGeom prst="rightArrow">
              <a:avLst/>
            </a:prstGeom>
            <a:solidFill>
              <a:srgbClr val="C00000"/>
            </a:solid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0" y="3505200"/>
              <a:ext cx="2743200" cy="523220"/>
            </a:xfrm>
            <a:prstGeom prst="rect">
              <a:avLst/>
            </a:prstGeom>
            <a:solidFill>
              <a:srgbClr val="C00000"/>
            </a:solidFill>
          </p:spPr>
          <p:txBody>
            <a:bodyPr wrap="square" rtlCol="0">
              <a:spAutoFit/>
            </a:bodyPr>
            <a:lstStyle/>
            <a:p>
              <a:r>
                <a:rPr lang="en-US" sz="2800" b="1" dirty="0" err="1">
                  <a:solidFill>
                    <a:schemeClr val="bg1"/>
                  </a:solidFill>
                  <a:latin typeface="Arial" pitchFamily="34" charset="0"/>
                  <a:cs typeface="Arial" pitchFamily="34" charset="0"/>
                </a:rPr>
                <a:t>Phillipine</a:t>
              </a:r>
              <a:r>
                <a:rPr lang="en-US" sz="2800" b="1" dirty="0">
                  <a:solidFill>
                    <a:schemeClr val="bg1"/>
                  </a:solidFill>
                  <a:latin typeface="Arial" pitchFamily="34" charset="0"/>
                  <a:cs typeface="Arial" pitchFamily="34" charset="0"/>
                </a:rPr>
                <a:t> Plate</a:t>
              </a:r>
            </a:p>
          </p:txBody>
        </p:sp>
      </p:grpSp>
      <p:grpSp>
        <p:nvGrpSpPr>
          <p:cNvPr id="19" name="Group 18"/>
          <p:cNvGrpSpPr/>
          <p:nvPr/>
        </p:nvGrpSpPr>
        <p:grpSpPr>
          <a:xfrm>
            <a:off x="3200400" y="3505199"/>
            <a:ext cx="2502408" cy="533400"/>
            <a:chOff x="3669792" y="3505199"/>
            <a:chExt cx="2502408" cy="533400"/>
          </a:xfrm>
        </p:grpSpPr>
        <p:sp>
          <p:nvSpPr>
            <p:cNvPr id="18" name="Right Arrow 17"/>
            <p:cNvSpPr/>
            <p:nvPr/>
          </p:nvSpPr>
          <p:spPr>
            <a:xfrm rot="10800000">
              <a:off x="3669792" y="3505199"/>
              <a:ext cx="978408" cy="533400"/>
            </a:xfrm>
            <a:prstGeom prst="rightArrow">
              <a:avLst/>
            </a:prstGeom>
            <a:solidFill>
              <a:srgbClr val="C00000"/>
            </a:solid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886200" y="3505200"/>
              <a:ext cx="2286000" cy="523220"/>
            </a:xfrm>
            <a:prstGeom prst="rect">
              <a:avLst/>
            </a:prstGeom>
            <a:solidFill>
              <a:srgbClr val="C00000"/>
            </a:solidFill>
          </p:spPr>
          <p:txBody>
            <a:bodyPr wrap="square" rtlCol="0">
              <a:spAutoFit/>
            </a:bodyPr>
            <a:lstStyle/>
            <a:p>
              <a:r>
                <a:rPr lang="en-US" sz="2800" b="1" dirty="0">
                  <a:solidFill>
                    <a:schemeClr val="bg1"/>
                  </a:solidFill>
                  <a:latin typeface="Arial" pitchFamily="34" charset="0"/>
                  <a:cs typeface="Arial" pitchFamily="34" charset="0"/>
                </a:rPr>
                <a:t>Pacific Plate</a:t>
              </a:r>
            </a:p>
          </p:txBody>
        </p:sp>
      </p:grpSp>
      <p:sp>
        <p:nvSpPr>
          <p:cNvPr id="20" name="TextBox 19"/>
          <p:cNvSpPr txBox="1"/>
          <p:nvPr/>
        </p:nvSpPr>
        <p:spPr>
          <a:xfrm rot="20139738">
            <a:off x="5507848" y="5366232"/>
            <a:ext cx="25146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EXAMPLE</a:t>
            </a:r>
          </a:p>
        </p:txBody>
      </p:sp>
      <p:sp>
        <p:nvSpPr>
          <p:cNvPr id="30" name="TextBox 29">
            <a:extLst>
              <a:ext uri="{FF2B5EF4-FFF2-40B4-BE49-F238E27FC236}">
                <a16:creationId xmlns:a16="http://schemas.microsoft.com/office/drawing/2014/main" id="{0BA89A13-CC93-64A4-F202-F5596D15018E}"/>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8" name="TextBox 7">
            <a:extLst>
              <a:ext uri="{FF2B5EF4-FFF2-40B4-BE49-F238E27FC236}">
                <a16:creationId xmlns:a16="http://schemas.microsoft.com/office/drawing/2014/main" id="{53CDD9B0-881A-30FA-77EC-B52E4F3E33A8}"/>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childTnLst>
                          </p:cTn>
                        </p:par>
                        <p:par>
                          <p:cTn id="19" fill="hold">
                            <p:stCondLst>
                              <p:cond delay="1000"/>
                            </p:stCondLst>
                            <p:childTnLst>
                              <p:par>
                                <p:cTn id="20" presetID="53"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C7DE6-E3DF-6732-D45B-ED23421881D6}"/>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7347483-B121-1C66-3714-0F0DDA15C272}"/>
              </a:ext>
            </a:extLst>
          </p:cNvPr>
          <p:cNvGrpSpPr/>
          <p:nvPr/>
        </p:nvGrpSpPr>
        <p:grpSpPr>
          <a:xfrm>
            <a:off x="0" y="1545336"/>
            <a:ext cx="9144000" cy="5340096"/>
            <a:chOff x="0" y="1545336"/>
            <a:chExt cx="9144000" cy="5340096"/>
          </a:xfrm>
        </p:grpSpPr>
        <p:pic>
          <p:nvPicPr>
            <p:cNvPr id="6" name="Picture 5" descr="A map of the world&#10;&#10;Description automatically generated">
              <a:extLst>
                <a:ext uri="{FF2B5EF4-FFF2-40B4-BE49-F238E27FC236}">
                  <a16:creationId xmlns:a16="http://schemas.microsoft.com/office/drawing/2014/main" id="{1B49EB8F-AE81-3A89-750D-997EE1E6E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7" name="Rectangle 6">
              <a:extLst>
                <a:ext uri="{FF2B5EF4-FFF2-40B4-BE49-F238E27FC236}">
                  <a16:creationId xmlns:a16="http://schemas.microsoft.com/office/drawing/2014/main" id="{8846E1B8-2287-E116-9BBA-151819260237}"/>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grpSp>
        <p:nvGrpSpPr>
          <p:cNvPr id="33" name="Group 32"/>
          <p:cNvGrpSpPr/>
          <p:nvPr/>
        </p:nvGrpSpPr>
        <p:grpSpPr>
          <a:xfrm>
            <a:off x="5867400" y="2711482"/>
            <a:ext cx="3276600" cy="3846183"/>
            <a:chOff x="5867400" y="2711482"/>
            <a:chExt cx="3276600" cy="3846183"/>
          </a:xfrm>
        </p:grpSpPr>
        <p:sp>
          <p:nvSpPr>
            <p:cNvPr id="43" name="Oval 42"/>
            <p:cNvSpPr/>
            <p:nvPr/>
          </p:nvSpPr>
          <p:spPr>
            <a:xfrm rot="4827776">
              <a:off x="7185426" y="3016733"/>
              <a:ext cx="1251877" cy="64137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5"/>
            <p:cNvGrpSpPr/>
            <p:nvPr/>
          </p:nvGrpSpPr>
          <p:grpSpPr>
            <a:xfrm>
              <a:off x="6267450" y="3426178"/>
              <a:ext cx="2876550" cy="2841273"/>
              <a:chOff x="6267450" y="3426178"/>
              <a:chExt cx="2876550" cy="2841273"/>
            </a:xfrm>
          </p:grpSpPr>
          <p:pic>
            <p:nvPicPr>
              <p:cNvPr id="242692" name="Picture 4" descr="Oceanic-Oceanic Converging Plates"/>
              <p:cNvPicPr>
                <a:picLocks noChangeAspect="1" noChangeArrowheads="1"/>
              </p:cNvPicPr>
              <p:nvPr/>
            </p:nvPicPr>
            <p:blipFill>
              <a:blip r:embed="rId4" cstate="print"/>
              <a:srcRect/>
              <a:stretch>
                <a:fillRect/>
              </a:stretch>
            </p:blipFill>
            <p:spPr bwMode="auto">
              <a:xfrm>
                <a:off x="6267450" y="4572000"/>
                <a:ext cx="2876550" cy="1695451"/>
              </a:xfrm>
              <a:prstGeom prst="rect">
                <a:avLst/>
              </a:prstGeom>
              <a:noFill/>
            </p:spPr>
          </p:pic>
          <p:sp>
            <p:nvSpPr>
              <p:cNvPr id="45" name="Freeform 44"/>
              <p:cNvSpPr/>
              <p:nvPr/>
            </p:nvSpPr>
            <p:spPr>
              <a:xfrm>
                <a:off x="8161867" y="3426178"/>
                <a:ext cx="440266" cy="1179689"/>
              </a:xfrm>
              <a:custGeom>
                <a:avLst/>
                <a:gdLst>
                  <a:gd name="connsiteX0" fmla="*/ 0 w 440266"/>
                  <a:gd name="connsiteY0" fmla="*/ 11289 h 1179689"/>
                  <a:gd name="connsiteX1" fmla="*/ 237066 w 440266"/>
                  <a:gd name="connsiteY1" fmla="*/ 112889 h 1179689"/>
                  <a:gd name="connsiteX2" fmla="*/ 389466 w 440266"/>
                  <a:gd name="connsiteY2" fmla="*/ 688622 h 1179689"/>
                  <a:gd name="connsiteX3" fmla="*/ 440266 w 440266"/>
                  <a:gd name="connsiteY3" fmla="*/ 1179689 h 1179689"/>
                </a:gdLst>
                <a:ahLst/>
                <a:cxnLst>
                  <a:cxn ang="0">
                    <a:pos x="connsiteX0" y="connsiteY0"/>
                  </a:cxn>
                  <a:cxn ang="0">
                    <a:pos x="connsiteX1" y="connsiteY1"/>
                  </a:cxn>
                  <a:cxn ang="0">
                    <a:pos x="connsiteX2" y="connsiteY2"/>
                  </a:cxn>
                  <a:cxn ang="0">
                    <a:pos x="connsiteX3" y="connsiteY3"/>
                  </a:cxn>
                </a:cxnLst>
                <a:rect l="l" t="t" r="r" b="b"/>
                <a:pathLst>
                  <a:path w="440266" h="1179689">
                    <a:moveTo>
                      <a:pt x="0" y="11289"/>
                    </a:moveTo>
                    <a:cubicBezTo>
                      <a:pt x="86077" y="5644"/>
                      <a:pt x="172155" y="0"/>
                      <a:pt x="237066" y="112889"/>
                    </a:cubicBezTo>
                    <a:cubicBezTo>
                      <a:pt x="301977" y="225778"/>
                      <a:pt x="355599" y="510822"/>
                      <a:pt x="389466" y="688622"/>
                    </a:cubicBezTo>
                    <a:cubicBezTo>
                      <a:pt x="423333" y="866422"/>
                      <a:pt x="437444" y="1106311"/>
                      <a:pt x="440266" y="1179689"/>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TextBox 50"/>
            <p:cNvSpPr txBox="1"/>
            <p:nvPr/>
          </p:nvSpPr>
          <p:spPr>
            <a:xfrm>
              <a:off x="6248400" y="6096000"/>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ocean</a:t>
              </a:r>
            </a:p>
          </p:txBody>
        </p:sp>
        <p:cxnSp>
          <p:nvCxnSpPr>
            <p:cNvPr id="26" name="Straight Connector 25"/>
            <p:cNvCxnSpPr/>
            <p:nvPr/>
          </p:nvCxnSpPr>
          <p:spPr>
            <a:xfrm flipH="1">
              <a:off x="5867400" y="3505200"/>
              <a:ext cx="16764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2694" name="Picture 6" descr="Continental-Continental Converging Plates"/>
          <p:cNvPicPr>
            <a:picLocks noChangeAspect="1" noChangeArrowheads="1"/>
          </p:cNvPicPr>
          <p:nvPr/>
        </p:nvPicPr>
        <p:blipFill>
          <a:blip r:embed="rId5" cstate="print"/>
          <a:srcRect/>
          <a:stretch>
            <a:fillRect/>
          </a:stretch>
        </p:blipFill>
        <p:spPr bwMode="auto">
          <a:xfrm>
            <a:off x="4598670" y="704980"/>
            <a:ext cx="2876550" cy="1695451"/>
          </a:xfrm>
          <a:prstGeom prst="rect">
            <a:avLst/>
          </a:prstGeom>
          <a:noFill/>
        </p:spPr>
      </p:pic>
      <p:grpSp>
        <p:nvGrpSpPr>
          <p:cNvPr id="37" name="Group 36"/>
          <p:cNvGrpSpPr/>
          <p:nvPr/>
        </p:nvGrpSpPr>
        <p:grpSpPr>
          <a:xfrm>
            <a:off x="4572000" y="2216198"/>
            <a:ext cx="2971800" cy="2355802"/>
            <a:chOff x="5334000" y="2286000"/>
            <a:chExt cx="2971800" cy="2355802"/>
          </a:xfrm>
        </p:grpSpPr>
        <p:sp>
          <p:nvSpPr>
            <p:cNvPr id="44" name="Oval 43"/>
            <p:cNvSpPr/>
            <p:nvPr/>
          </p:nvSpPr>
          <p:spPr>
            <a:xfrm rot="762137">
              <a:off x="6590806" y="2903756"/>
              <a:ext cx="1258150" cy="73366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rot="16200000">
              <a:off x="5962116" y="2556455"/>
              <a:ext cx="553564" cy="781006"/>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a:cxnSpLocks/>
            </p:cNvCxnSpPr>
            <p:nvPr/>
          </p:nvCxnSpPr>
          <p:spPr>
            <a:xfrm flipH="1">
              <a:off x="6153194" y="3575002"/>
              <a:ext cx="781006"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334000" y="2286000"/>
              <a:ext cx="2971800"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grpSp>
      <p:pic>
        <p:nvPicPr>
          <p:cNvPr id="28" name="Picture 6" descr="Continental-Continental Converging Plates"/>
          <p:cNvPicPr>
            <a:picLocks noChangeAspect="1" noChangeArrowheads="1"/>
          </p:cNvPicPr>
          <p:nvPr/>
        </p:nvPicPr>
        <p:blipFill>
          <a:blip r:embed="rId5" cstate="print"/>
          <a:srcRect/>
          <a:stretch>
            <a:fillRect/>
          </a:stretch>
        </p:blipFill>
        <p:spPr bwMode="auto">
          <a:xfrm>
            <a:off x="0" y="1472184"/>
            <a:ext cx="9144000" cy="5389513"/>
          </a:xfrm>
          <a:prstGeom prst="rect">
            <a:avLst/>
          </a:prstGeom>
          <a:noFill/>
        </p:spPr>
      </p:pic>
      <p:sp>
        <p:nvSpPr>
          <p:cNvPr id="4" name="TextBox 3">
            <a:extLst>
              <a:ext uri="{FF2B5EF4-FFF2-40B4-BE49-F238E27FC236}">
                <a16:creationId xmlns:a16="http://schemas.microsoft.com/office/drawing/2014/main" id="{2CAEFB6C-4963-7D6B-CCB2-D8EF850F21FC}"/>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8" name="TextBox 7">
            <a:extLst>
              <a:ext uri="{FF2B5EF4-FFF2-40B4-BE49-F238E27FC236}">
                <a16:creationId xmlns:a16="http://schemas.microsoft.com/office/drawing/2014/main" id="{3440DC35-401C-11C5-0A07-15B22F2B3EEA}"/>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242694"/>
                                        </p:tgtEl>
                                        <p:attrNameLst>
                                          <p:attrName>style.visibility</p:attrName>
                                        </p:attrNameLst>
                                      </p:cBhvr>
                                      <p:to>
                                        <p:strVal val="visible"/>
                                      </p:to>
                                    </p:set>
                                    <p:animEffect transition="in" filter="fade">
                                      <p:cBhvr>
                                        <p:cTn id="14" dur="1000"/>
                                        <p:tgtEl>
                                          <p:spTgt spid="24269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242694"/>
                                        </p:tgtEl>
                                      </p:cBhvr>
                                      <p:by x="300000" y="300000"/>
                                    </p:animScale>
                                  </p:childTnLst>
                                </p:cTn>
                              </p:par>
                              <p:par>
                                <p:cTn id="19" presetID="42" presetClass="path" presetSubtype="0" accel="50000" decel="50000" fill="hold" nodeType="withEffect">
                                  <p:stCondLst>
                                    <p:cond delay="0"/>
                                  </p:stCondLst>
                                  <p:childTnLst>
                                    <p:animMotion origin="layout" path="M -3.05556E-6 1.11111E-6 L -0.26562 0.33194 " pathEditMode="relative" rAng="0" ptsTypes="AA">
                                      <p:cBhvr>
                                        <p:cTn id="20" dur="1000" fill="hold"/>
                                        <p:tgtEl>
                                          <p:spTgt spid="242694"/>
                                        </p:tgtEl>
                                        <p:attrNameLst>
                                          <p:attrName>ppt_x</p:attrName>
                                          <p:attrName>ppt_y</p:attrName>
                                        </p:attrNameLst>
                                      </p:cBhvr>
                                      <p:rCtr x="-13281" y="16597"/>
                                    </p:animMotion>
                                  </p:childTnLst>
                                </p:cTn>
                              </p:par>
                              <p:par>
                                <p:cTn id="21" presetID="1" presetClass="exit"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0" presetClass="entr" presetSubtype="0" fill="hold" nodeType="with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par>
                                <p:cTn id="28" presetID="10" presetClass="exit" presetSubtype="0" fill="hold" nodeType="withEffect">
                                  <p:stCondLst>
                                    <p:cond delay="500"/>
                                  </p:stCondLst>
                                  <p:childTnLst>
                                    <p:animEffect transition="out" filter="fade">
                                      <p:cBhvr>
                                        <p:cTn id="29" dur="1000"/>
                                        <p:tgtEl>
                                          <p:spTgt spid="242694"/>
                                        </p:tgtEl>
                                      </p:cBhvr>
                                    </p:animEffect>
                                    <p:set>
                                      <p:cBhvr>
                                        <p:cTn id="30" dur="1" fill="hold">
                                          <p:stCondLst>
                                            <p:cond delay="999"/>
                                          </p:stCondLst>
                                        </p:cTn>
                                        <p:tgtEl>
                                          <p:spTgt spid="2426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14B387-11E8-579F-B4F8-4B3B6E465544}"/>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Plate tectonic maps Keller 96"/>
          <p:cNvPicPr>
            <a:picLocks noChangeAspect="1" noChangeArrowheads="1"/>
          </p:cNvPicPr>
          <p:nvPr/>
        </p:nvPicPr>
        <p:blipFill>
          <a:blip r:embed="rId3" cstate="print">
            <a:lum/>
          </a:blip>
          <a:srcRect l="5882" t="12109" r="6863" b="50853"/>
          <a:stretch>
            <a:fillRect/>
          </a:stretch>
        </p:blipFill>
        <p:spPr bwMode="auto">
          <a:xfrm>
            <a:off x="0" y="1516063"/>
            <a:ext cx="9144000" cy="5341937"/>
          </a:xfrm>
          <a:prstGeom prst="rect">
            <a:avLst/>
          </a:prstGeom>
          <a:noFill/>
          <a:ln w="9525">
            <a:noFill/>
            <a:miter lim="800000"/>
            <a:headEnd/>
            <a:tailEnd/>
          </a:ln>
        </p:spPr>
      </p:pic>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grpSp>
        <p:nvGrpSpPr>
          <p:cNvPr id="2" name="Group 32"/>
          <p:cNvGrpSpPr/>
          <p:nvPr/>
        </p:nvGrpSpPr>
        <p:grpSpPr>
          <a:xfrm>
            <a:off x="5867400" y="2711482"/>
            <a:ext cx="3276600" cy="3846183"/>
            <a:chOff x="5867400" y="2711482"/>
            <a:chExt cx="3276600" cy="3846183"/>
          </a:xfrm>
        </p:grpSpPr>
        <p:sp>
          <p:nvSpPr>
            <p:cNvPr id="43" name="Oval 42"/>
            <p:cNvSpPr/>
            <p:nvPr/>
          </p:nvSpPr>
          <p:spPr>
            <a:xfrm rot="4827776">
              <a:off x="7185426" y="3016733"/>
              <a:ext cx="1251877" cy="641375"/>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5"/>
            <p:cNvGrpSpPr/>
            <p:nvPr/>
          </p:nvGrpSpPr>
          <p:grpSpPr>
            <a:xfrm>
              <a:off x="6267450" y="3426178"/>
              <a:ext cx="2876550" cy="2841273"/>
              <a:chOff x="6267450" y="3426178"/>
              <a:chExt cx="2876550" cy="2841273"/>
            </a:xfrm>
          </p:grpSpPr>
          <p:pic>
            <p:nvPicPr>
              <p:cNvPr id="242692" name="Picture 4" descr="Oceanic-Oceanic Converging Plates"/>
              <p:cNvPicPr>
                <a:picLocks noChangeAspect="1" noChangeArrowheads="1"/>
              </p:cNvPicPr>
              <p:nvPr/>
            </p:nvPicPr>
            <p:blipFill>
              <a:blip r:embed="rId4" cstate="print"/>
              <a:srcRect/>
              <a:stretch>
                <a:fillRect/>
              </a:stretch>
            </p:blipFill>
            <p:spPr bwMode="auto">
              <a:xfrm>
                <a:off x="6267450" y="4572000"/>
                <a:ext cx="2876550" cy="1695451"/>
              </a:xfrm>
              <a:prstGeom prst="rect">
                <a:avLst/>
              </a:prstGeom>
              <a:noFill/>
            </p:spPr>
          </p:pic>
          <p:sp>
            <p:nvSpPr>
              <p:cNvPr id="45" name="Freeform 44"/>
              <p:cNvSpPr/>
              <p:nvPr/>
            </p:nvSpPr>
            <p:spPr>
              <a:xfrm>
                <a:off x="8161867" y="3426178"/>
                <a:ext cx="440266" cy="1179689"/>
              </a:xfrm>
              <a:custGeom>
                <a:avLst/>
                <a:gdLst>
                  <a:gd name="connsiteX0" fmla="*/ 0 w 440266"/>
                  <a:gd name="connsiteY0" fmla="*/ 11289 h 1179689"/>
                  <a:gd name="connsiteX1" fmla="*/ 237066 w 440266"/>
                  <a:gd name="connsiteY1" fmla="*/ 112889 h 1179689"/>
                  <a:gd name="connsiteX2" fmla="*/ 389466 w 440266"/>
                  <a:gd name="connsiteY2" fmla="*/ 688622 h 1179689"/>
                  <a:gd name="connsiteX3" fmla="*/ 440266 w 440266"/>
                  <a:gd name="connsiteY3" fmla="*/ 1179689 h 1179689"/>
                </a:gdLst>
                <a:ahLst/>
                <a:cxnLst>
                  <a:cxn ang="0">
                    <a:pos x="connsiteX0" y="connsiteY0"/>
                  </a:cxn>
                  <a:cxn ang="0">
                    <a:pos x="connsiteX1" y="connsiteY1"/>
                  </a:cxn>
                  <a:cxn ang="0">
                    <a:pos x="connsiteX2" y="connsiteY2"/>
                  </a:cxn>
                  <a:cxn ang="0">
                    <a:pos x="connsiteX3" y="connsiteY3"/>
                  </a:cxn>
                </a:cxnLst>
                <a:rect l="l" t="t" r="r" b="b"/>
                <a:pathLst>
                  <a:path w="440266" h="1179689">
                    <a:moveTo>
                      <a:pt x="0" y="11289"/>
                    </a:moveTo>
                    <a:cubicBezTo>
                      <a:pt x="86077" y="5644"/>
                      <a:pt x="172155" y="0"/>
                      <a:pt x="237066" y="112889"/>
                    </a:cubicBezTo>
                    <a:cubicBezTo>
                      <a:pt x="301977" y="225778"/>
                      <a:pt x="355599" y="510822"/>
                      <a:pt x="389466" y="688622"/>
                    </a:cubicBezTo>
                    <a:cubicBezTo>
                      <a:pt x="423333" y="866422"/>
                      <a:pt x="437444" y="1106311"/>
                      <a:pt x="440266" y="1179689"/>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TextBox 50"/>
            <p:cNvSpPr txBox="1"/>
            <p:nvPr/>
          </p:nvSpPr>
          <p:spPr>
            <a:xfrm>
              <a:off x="6248400" y="6096000"/>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ocean</a:t>
              </a:r>
            </a:p>
          </p:txBody>
        </p:sp>
        <p:cxnSp>
          <p:nvCxnSpPr>
            <p:cNvPr id="26" name="Straight Connector 25"/>
            <p:cNvCxnSpPr/>
            <p:nvPr/>
          </p:nvCxnSpPr>
          <p:spPr>
            <a:xfrm flipH="1">
              <a:off x="5867400" y="3505200"/>
              <a:ext cx="16764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6"/>
          <p:cNvGrpSpPr/>
          <p:nvPr/>
        </p:nvGrpSpPr>
        <p:grpSpPr>
          <a:xfrm>
            <a:off x="4724400" y="1735667"/>
            <a:ext cx="3657600" cy="2836333"/>
            <a:chOff x="4724400" y="1735667"/>
            <a:chExt cx="3657600" cy="2836333"/>
          </a:xfrm>
        </p:grpSpPr>
        <p:sp>
          <p:nvSpPr>
            <p:cNvPr id="44" name="Oval 43"/>
            <p:cNvSpPr/>
            <p:nvPr/>
          </p:nvSpPr>
          <p:spPr>
            <a:xfrm rot="762137">
              <a:off x="4975795" y="2811080"/>
              <a:ext cx="1258150" cy="73366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119511" y="1735667"/>
              <a:ext cx="299156" cy="1086555"/>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p:nvPr/>
          </p:nvCxnSpPr>
          <p:spPr>
            <a:xfrm flipH="1">
              <a:off x="4724400" y="3505200"/>
              <a:ext cx="60960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334000" y="2286000"/>
              <a:ext cx="3048000"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grpSp>
      <p:pic>
        <p:nvPicPr>
          <p:cNvPr id="28" name="Picture 6" descr="Continental-Continental Converging Plates"/>
          <p:cNvPicPr>
            <a:picLocks noChangeAspect="1" noChangeArrowheads="1"/>
          </p:cNvPicPr>
          <p:nvPr/>
        </p:nvPicPr>
        <p:blipFill>
          <a:blip r:embed="rId5" cstate="print"/>
          <a:srcRect/>
          <a:stretch>
            <a:fillRect/>
          </a:stretch>
        </p:blipFill>
        <p:spPr bwMode="auto">
          <a:xfrm>
            <a:off x="0" y="1468487"/>
            <a:ext cx="9144000" cy="5389513"/>
          </a:xfrm>
          <a:prstGeom prst="rect">
            <a:avLst/>
          </a:prstGeom>
          <a:noFill/>
        </p:spPr>
      </p:pic>
      <p:sp>
        <p:nvSpPr>
          <p:cNvPr id="62" name="Freeform 61"/>
          <p:cNvSpPr/>
          <p:nvPr/>
        </p:nvSpPr>
        <p:spPr>
          <a:xfrm>
            <a:off x="2057400" y="3352800"/>
            <a:ext cx="8477955" cy="829733"/>
          </a:xfrm>
          <a:custGeom>
            <a:avLst/>
            <a:gdLst>
              <a:gd name="connsiteX0" fmla="*/ 6858000 w 7106355"/>
              <a:gd name="connsiteY0" fmla="*/ 87489 h 829733"/>
              <a:gd name="connsiteX1" fmla="*/ 5266267 w 7106355"/>
              <a:gd name="connsiteY1" fmla="*/ 104422 h 829733"/>
              <a:gd name="connsiteX2" fmla="*/ 1930400 w 7106355"/>
              <a:gd name="connsiteY2" fmla="*/ 70555 h 829733"/>
              <a:gd name="connsiteX3" fmla="*/ 694267 w 7106355"/>
              <a:gd name="connsiteY3" fmla="*/ 70555 h 829733"/>
              <a:gd name="connsiteX4" fmla="*/ 135467 w 7106355"/>
              <a:gd name="connsiteY4" fmla="*/ 138289 h 829733"/>
              <a:gd name="connsiteX5" fmla="*/ 16933 w 7106355"/>
              <a:gd name="connsiteY5" fmla="*/ 239889 h 829733"/>
              <a:gd name="connsiteX6" fmla="*/ 33867 w 7106355"/>
              <a:gd name="connsiteY6" fmla="*/ 595489 h 829733"/>
              <a:gd name="connsiteX7" fmla="*/ 67733 w 7106355"/>
              <a:gd name="connsiteY7" fmla="*/ 747889 h 829733"/>
              <a:gd name="connsiteX8" fmla="*/ 355600 w 7106355"/>
              <a:gd name="connsiteY8" fmla="*/ 815622 h 829733"/>
              <a:gd name="connsiteX9" fmla="*/ 1659467 w 7106355"/>
              <a:gd name="connsiteY9" fmla="*/ 815622 h 829733"/>
              <a:gd name="connsiteX10" fmla="*/ 3318933 w 7106355"/>
              <a:gd name="connsiteY10" fmla="*/ 781755 h 829733"/>
              <a:gd name="connsiteX11" fmla="*/ 5012267 w 7106355"/>
              <a:gd name="connsiteY11" fmla="*/ 747889 h 829733"/>
              <a:gd name="connsiteX12" fmla="*/ 6434667 w 7106355"/>
              <a:gd name="connsiteY12" fmla="*/ 697089 h 829733"/>
              <a:gd name="connsiteX13" fmla="*/ 6993467 w 7106355"/>
              <a:gd name="connsiteY13" fmla="*/ 730955 h 829733"/>
              <a:gd name="connsiteX14" fmla="*/ 7078133 w 7106355"/>
              <a:gd name="connsiteY14" fmla="*/ 104422 h 829733"/>
              <a:gd name="connsiteX15" fmla="*/ 6858000 w 7106355"/>
              <a:gd name="connsiteY15" fmla="*/ 87489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6355" h="829733">
                <a:moveTo>
                  <a:pt x="6858000" y="87489"/>
                </a:moveTo>
                <a:cubicBezTo>
                  <a:pt x="6472767" y="97366"/>
                  <a:pt x="5266267" y="104422"/>
                  <a:pt x="5266267" y="104422"/>
                </a:cubicBezTo>
                <a:lnTo>
                  <a:pt x="1930400" y="70555"/>
                </a:lnTo>
                <a:cubicBezTo>
                  <a:pt x="1168400" y="64911"/>
                  <a:pt x="993422" y="59266"/>
                  <a:pt x="694267" y="70555"/>
                </a:cubicBezTo>
                <a:cubicBezTo>
                  <a:pt x="395112" y="81844"/>
                  <a:pt x="248356" y="110067"/>
                  <a:pt x="135467" y="138289"/>
                </a:cubicBezTo>
                <a:cubicBezTo>
                  <a:pt x="22578" y="166511"/>
                  <a:pt x="33866" y="163689"/>
                  <a:pt x="16933" y="239889"/>
                </a:cubicBezTo>
                <a:cubicBezTo>
                  <a:pt x="0" y="316089"/>
                  <a:pt x="25400" y="510822"/>
                  <a:pt x="33867" y="595489"/>
                </a:cubicBezTo>
                <a:cubicBezTo>
                  <a:pt x="42334" y="680156"/>
                  <a:pt x="14111" y="711200"/>
                  <a:pt x="67733" y="747889"/>
                </a:cubicBezTo>
                <a:cubicBezTo>
                  <a:pt x="121355" y="784578"/>
                  <a:pt x="90311" y="804333"/>
                  <a:pt x="355600" y="815622"/>
                </a:cubicBezTo>
                <a:cubicBezTo>
                  <a:pt x="620889" y="826911"/>
                  <a:pt x="1659467" y="815622"/>
                  <a:pt x="1659467" y="815622"/>
                </a:cubicBezTo>
                <a:lnTo>
                  <a:pt x="3318933" y="781755"/>
                </a:lnTo>
                <a:lnTo>
                  <a:pt x="5012267" y="747889"/>
                </a:lnTo>
                <a:lnTo>
                  <a:pt x="6434667" y="697089"/>
                </a:lnTo>
                <a:cubicBezTo>
                  <a:pt x="6764867" y="694267"/>
                  <a:pt x="6886223" y="829733"/>
                  <a:pt x="6993467" y="730955"/>
                </a:cubicBezTo>
                <a:cubicBezTo>
                  <a:pt x="7100711" y="632177"/>
                  <a:pt x="7106355" y="208844"/>
                  <a:pt x="7078133" y="104422"/>
                </a:cubicBezTo>
                <a:cubicBezTo>
                  <a:pt x="7049911" y="0"/>
                  <a:pt x="6937022" y="52211"/>
                  <a:pt x="6858000" y="87489"/>
                </a:cubicBezTo>
                <a:close/>
              </a:path>
            </a:pathLst>
          </a:custGeom>
          <a:blipFill>
            <a:blip r:embed="rId6"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Continental crust</a:t>
            </a:r>
          </a:p>
        </p:txBody>
      </p:sp>
      <p:sp>
        <p:nvSpPr>
          <p:cNvPr id="61" name="Freeform 60"/>
          <p:cNvSpPr/>
          <p:nvPr/>
        </p:nvSpPr>
        <p:spPr>
          <a:xfrm>
            <a:off x="-609600" y="3434645"/>
            <a:ext cx="2757311" cy="942622"/>
          </a:xfrm>
          <a:custGeom>
            <a:avLst/>
            <a:gdLst>
              <a:gd name="connsiteX0" fmla="*/ 79022 w 2159000"/>
              <a:gd name="connsiteY0" fmla="*/ 104422 h 942622"/>
              <a:gd name="connsiteX1" fmla="*/ 129822 w 2159000"/>
              <a:gd name="connsiteY1" fmla="*/ 104422 h 942622"/>
              <a:gd name="connsiteX2" fmla="*/ 1840089 w 2159000"/>
              <a:gd name="connsiteY2" fmla="*/ 70555 h 942622"/>
              <a:gd name="connsiteX3" fmla="*/ 2043289 w 2159000"/>
              <a:gd name="connsiteY3" fmla="*/ 239888 h 942622"/>
              <a:gd name="connsiteX4" fmla="*/ 2009422 w 2159000"/>
              <a:gd name="connsiteY4" fmla="*/ 697088 h 942622"/>
              <a:gd name="connsiteX5" fmla="*/ 1450622 w 2159000"/>
              <a:gd name="connsiteY5" fmla="*/ 900288 h 942622"/>
              <a:gd name="connsiteX6" fmla="*/ 654756 w 2159000"/>
              <a:gd name="connsiteY6" fmla="*/ 866422 h 942622"/>
              <a:gd name="connsiteX7" fmla="*/ 197556 w 2159000"/>
              <a:gd name="connsiteY7" fmla="*/ 883355 h 942622"/>
              <a:gd name="connsiteX8" fmla="*/ 28222 w 2159000"/>
              <a:gd name="connsiteY8" fmla="*/ 917222 h 942622"/>
              <a:gd name="connsiteX9" fmla="*/ 28222 w 2159000"/>
              <a:gd name="connsiteY9" fmla="*/ 730955 h 942622"/>
              <a:gd name="connsiteX10" fmla="*/ 79022 w 2159000"/>
              <a:gd name="connsiteY10" fmla="*/ 104422 h 9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0" h="942622">
                <a:moveTo>
                  <a:pt x="79022" y="104422"/>
                </a:moveTo>
                <a:cubicBezTo>
                  <a:pt x="95955" y="0"/>
                  <a:pt x="129822" y="104422"/>
                  <a:pt x="129822" y="104422"/>
                </a:cubicBezTo>
                <a:cubicBezTo>
                  <a:pt x="423333" y="98778"/>
                  <a:pt x="1521178" y="47977"/>
                  <a:pt x="1840089" y="70555"/>
                </a:cubicBezTo>
                <a:cubicBezTo>
                  <a:pt x="2159000" y="93133"/>
                  <a:pt x="2015067" y="135466"/>
                  <a:pt x="2043289" y="239888"/>
                </a:cubicBezTo>
                <a:cubicBezTo>
                  <a:pt x="2071511" y="344310"/>
                  <a:pt x="2108200" y="587021"/>
                  <a:pt x="2009422" y="697088"/>
                </a:cubicBezTo>
                <a:cubicBezTo>
                  <a:pt x="1910644" y="807155"/>
                  <a:pt x="1676400" y="872066"/>
                  <a:pt x="1450622" y="900288"/>
                </a:cubicBezTo>
                <a:cubicBezTo>
                  <a:pt x="1224844" y="928510"/>
                  <a:pt x="863600" y="869244"/>
                  <a:pt x="654756" y="866422"/>
                </a:cubicBezTo>
                <a:cubicBezTo>
                  <a:pt x="445912" y="863600"/>
                  <a:pt x="301978" y="874888"/>
                  <a:pt x="197556" y="883355"/>
                </a:cubicBezTo>
                <a:cubicBezTo>
                  <a:pt x="93134" y="891822"/>
                  <a:pt x="56444" y="942622"/>
                  <a:pt x="28222" y="917222"/>
                </a:cubicBezTo>
                <a:cubicBezTo>
                  <a:pt x="0" y="891822"/>
                  <a:pt x="19755" y="869244"/>
                  <a:pt x="28222" y="730955"/>
                </a:cubicBezTo>
                <a:cubicBezTo>
                  <a:pt x="36689" y="592666"/>
                  <a:pt x="62089" y="208844"/>
                  <a:pt x="79022" y="104422"/>
                </a:cubicBezTo>
                <a:close/>
              </a:path>
            </a:pathLst>
          </a:custGeom>
          <a:blipFill>
            <a:blip r:embed="rId6"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Continental </a:t>
            </a:r>
          </a:p>
          <a:p>
            <a:pPr algn="ctr"/>
            <a:r>
              <a:rPr lang="en-US" sz="2400" b="1" dirty="0">
                <a:solidFill>
                  <a:schemeClr val="bg1"/>
                </a:solidFill>
                <a:effectLst>
                  <a:outerShdw blurRad="38100" dist="38100" dir="2700000" algn="tl">
                    <a:srgbClr val="000000">
                      <a:alpha val="43137"/>
                    </a:srgbClr>
                  </a:outerShdw>
                </a:effectLst>
              </a:rPr>
              <a:t>crust</a:t>
            </a:r>
          </a:p>
        </p:txBody>
      </p:sp>
      <p:grpSp>
        <p:nvGrpSpPr>
          <p:cNvPr id="5" name="Group 37"/>
          <p:cNvGrpSpPr/>
          <p:nvPr/>
        </p:nvGrpSpPr>
        <p:grpSpPr>
          <a:xfrm rot="20315485">
            <a:off x="581677" y="2219835"/>
            <a:ext cx="2743200" cy="1999749"/>
            <a:chOff x="1080018" y="1754438"/>
            <a:chExt cx="2743200" cy="1999749"/>
          </a:xfrm>
        </p:grpSpPr>
        <p:cxnSp>
          <p:nvCxnSpPr>
            <p:cNvPr id="39" name="Straight Connector 38"/>
            <p:cNvCxnSpPr/>
            <p:nvPr/>
          </p:nvCxnSpPr>
          <p:spPr>
            <a:xfrm rot="1284515">
              <a:off x="2492162" y="2153988"/>
              <a:ext cx="1" cy="1600199"/>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80018" y="1754438"/>
              <a:ext cx="2743200"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plate boundary</a:t>
              </a:r>
            </a:p>
          </p:txBody>
        </p:sp>
      </p:grpSp>
      <p:grpSp>
        <p:nvGrpSpPr>
          <p:cNvPr id="72" name="Group 71"/>
          <p:cNvGrpSpPr/>
          <p:nvPr/>
        </p:nvGrpSpPr>
        <p:grpSpPr>
          <a:xfrm>
            <a:off x="2620078" y="1539079"/>
            <a:ext cx="3625314" cy="1955488"/>
            <a:chOff x="2620078" y="1539079"/>
            <a:chExt cx="3625314" cy="1955488"/>
          </a:xfrm>
          <a:blipFill>
            <a:blip r:embed="rId6"/>
            <a:tile tx="0" ty="0" sx="100000" sy="100000" flip="none" algn="tl"/>
          </a:blipFill>
        </p:grpSpPr>
        <p:grpSp>
          <p:nvGrpSpPr>
            <p:cNvPr id="53" name="Group 52"/>
            <p:cNvGrpSpPr/>
            <p:nvPr/>
          </p:nvGrpSpPr>
          <p:grpSpPr>
            <a:xfrm>
              <a:off x="3366547" y="1539079"/>
              <a:ext cx="2559804" cy="1499571"/>
              <a:chOff x="1113091" y="2735959"/>
              <a:chExt cx="2819121" cy="1672686"/>
            </a:xfrm>
            <a:grpFill/>
          </p:grpSpPr>
          <p:grpSp>
            <p:nvGrpSpPr>
              <p:cNvPr id="54" name="Group 32"/>
              <p:cNvGrpSpPr/>
              <p:nvPr/>
            </p:nvGrpSpPr>
            <p:grpSpPr>
              <a:xfrm>
                <a:off x="1113091" y="2735959"/>
                <a:ext cx="2819121" cy="1421518"/>
                <a:chOff x="1113091" y="2735959"/>
                <a:chExt cx="2819121" cy="1421518"/>
              </a:xfrm>
              <a:grpFill/>
            </p:grpSpPr>
            <p:sp>
              <p:nvSpPr>
                <p:cNvPr id="58" name="Right Triangle 57"/>
                <p:cNvSpPr/>
                <p:nvPr/>
              </p:nvSpPr>
              <p:spPr>
                <a:xfrm rot="8117373">
                  <a:off x="2291754" y="3139523"/>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Triangle 58"/>
                <p:cNvSpPr/>
                <p:nvPr/>
              </p:nvSpPr>
              <p:spPr>
                <a:xfrm rot="8117373">
                  <a:off x="2539721" y="2820957"/>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ight Triangle 63"/>
                <p:cNvSpPr/>
                <p:nvPr/>
              </p:nvSpPr>
              <p:spPr>
                <a:xfrm rot="8117373">
                  <a:off x="3043237" y="2735959"/>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ight Triangle 64"/>
                <p:cNvSpPr/>
                <p:nvPr/>
              </p:nvSpPr>
              <p:spPr>
                <a:xfrm rot="8117373">
                  <a:off x="3365343" y="3132803"/>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Triangle 65"/>
                <p:cNvSpPr/>
                <p:nvPr/>
              </p:nvSpPr>
              <p:spPr>
                <a:xfrm rot="8117373">
                  <a:off x="1113091" y="3670922"/>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Triangle 66"/>
                <p:cNvSpPr/>
                <p:nvPr/>
              </p:nvSpPr>
              <p:spPr>
                <a:xfrm rot="8117373">
                  <a:off x="1784447" y="3585926"/>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ight Triangle 67"/>
                <p:cNvSpPr/>
                <p:nvPr/>
              </p:nvSpPr>
              <p:spPr>
                <a:xfrm rot="8117373">
                  <a:off x="2873707" y="319875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ight Triangle 68"/>
                <p:cNvSpPr/>
                <p:nvPr/>
              </p:nvSpPr>
              <p:spPr>
                <a:xfrm rot="8117373">
                  <a:off x="2204043" y="34159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Right Triangle 54"/>
              <p:cNvSpPr/>
              <p:nvPr/>
            </p:nvSpPr>
            <p:spPr>
              <a:xfrm rot="8117373">
                <a:off x="1872156" y="3819495"/>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0" name="Right Triangle 69"/>
            <p:cNvSpPr/>
            <p:nvPr/>
          </p:nvSpPr>
          <p:spPr>
            <a:xfrm rot="8117373">
              <a:off x="5576348" y="1539079"/>
              <a:ext cx="438880" cy="43619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ight Triangle 70"/>
            <p:cNvSpPr/>
            <p:nvPr/>
          </p:nvSpPr>
          <p:spPr>
            <a:xfrm rot="8117373">
              <a:off x="5806512" y="1690836"/>
              <a:ext cx="438880" cy="44064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2620078" y="2184719"/>
              <a:ext cx="3450892" cy="1309848"/>
              <a:chOff x="2620078" y="2184719"/>
              <a:chExt cx="3450892" cy="1309848"/>
            </a:xfrm>
            <a:grpFill/>
          </p:grpSpPr>
          <p:grpSp>
            <p:nvGrpSpPr>
              <p:cNvPr id="33" name="Group 32"/>
              <p:cNvGrpSpPr/>
              <p:nvPr/>
            </p:nvGrpSpPr>
            <p:grpSpPr>
              <a:xfrm>
                <a:off x="3377830" y="2184719"/>
                <a:ext cx="2693140" cy="1297070"/>
                <a:chOff x="3377830" y="2184719"/>
                <a:chExt cx="2693140" cy="1297070"/>
              </a:xfrm>
              <a:grpFill/>
            </p:grpSpPr>
            <p:sp>
              <p:nvSpPr>
                <p:cNvPr id="36" name="Right Triangle 35"/>
                <p:cNvSpPr/>
                <p:nvPr/>
              </p:nvSpPr>
              <p:spPr>
                <a:xfrm rot="8117373">
                  <a:off x="4601277" y="2639125"/>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Triangle 36"/>
                <p:cNvSpPr/>
                <p:nvPr/>
              </p:nvSpPr>
              <p:spPr>
                <a:xfrm rot="8117373">
                  <a:off x="5359030" y="2995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Triangle 37"/>
                <p:cNvSpPr/>
                <p:nvPr/>
              </p:nvSpPr>
              <p:spPr>
                <a:xfrm rot="8117373">
                  <a:off x="5206628" y="2614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ight Triangle 39"/>
                <p:cNvSpPr/>
                <p:nvPr/>
              </p:nvSpPr>
              <p:spPr>
                <a:xfrm rot="8117373">
                  <a:off x="4707665" y="2184719"/>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ight Triangle 41"/>
                <p:cNvSpPr/>
                <p:nvPr/>
              </p:nvSpPr>
              <p:spPr>
                <a:xfrm rot="8117373">
                  <a:off x="5587630" y="22332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Triangle 45"/>
                <p:cNvSpPr/>
                <p:nvPr/>
              </p:nvSpPr>
              <p:spPr>
                <a:xfrm rot="8117373">
                  <a:off x="3606429" y="25380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Triangle 48"/>
                <p:cNvSpPr/>
                <p:nvPr/>
              </p:nvSpPr>
              <p:spPr>
                <a:xfrm rot="8117373">
                  <a:off x="3377830" y="27666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Triangle 51"/>
                <p:cNvSpPr/>
                <p:nvPr/>
              </p:nvSpPr>
              <p:spPr>
                <a:xfrm rot="8117373">
                  <a:off x="4901830" y="28428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Right Triangle 33"/>
              <p:cNvSpPr/>
              <p:nvPr/>
            </p:nvSpPr>
            <p:spPr>
              <a:xfrm rot="8117373">
                <a:off x="2620078" y="2905417"/>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25B1D9F8-FF97-B01B-EFBD-560469A0A872}"/>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8" name="TextBox 7">
            <a:extLst>
              <a:ext uri="{FF2B5EF4-FFF2-40B4-BE49-F238E27FC236}">
                <a16:creationId xmlns:a16="http://schemas.microsoft.com/office/drawing/2014/main" id="{D8EA1BC3-5188-2E8D-CA79-991B7CAF925F}"/>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9" name="Freeform: Shape 8">
            <a:extLst>
              <a:ext uri="{FF2B5EF4-FFF2-40B4-BE49-F238E27FC236}">
                <a16:creationId xmlns:a16="http://schemas.microsoft.com/office/drawing/2014/main" id="{00FE7E2B-92B9-2746-5D83-0E3160A0520A}"/>
              </a:ext>
            </a:extLst>
          </p:cNvPr>
          <p:cNvSpPr/>
          <p:nvPr/>
        </p:nvSpPr>
        <p:spPr>
          <a:xfrm rot="346559">
            <a:off x="2328435" y="4461035"/>
            <a:ext cx="1946581" cy="1571474"/>
          </a:xfrm>
          <a:custGeom>
            <a:avLst/>
            <a:gdLst>
              <a:gd name="connsiteX0" fmla="*/ 0 w 2354580"/>
              <a:gd name="connsiteY0" fmla="*/ 0 h 1668780"/>
              <a:gd name="connsiteX1" fmla="*/ 571500 w 2354580"/>
              <a:gd name="connsiteY1" fmla="*/ 160020 h 1668780"/>
              <a:gd name="connsiteX2" fmla="*/ 1543050 w 2354580"/>
              <a:gd name="connsiteY2" fmla="*/ 800100 h 1668780"/>
              <a:gd name="connsiteX3" fmla="*/ 2354580 w 2354580"/>
              <a:gd name="connsiteY3" fmla="*/ 1668780 h 1668780"/>
            </a:gdLst>
            <a:ahLst/>
            <a:cxnLst>
              <a:cxn ang="0">
                <a:pos x="connsiteX0" y="connsiteY0"/>
              </a:cxn>
              <a:cxn ang="0">
                <a:pos x="connsiteX1" y="connsiteY1"/>
              </a:cxn>
              <a:cxn ang="0">
                <a:pos x="connsiteX2" y="connsiteY2"/>
              </a:cxn>
              <a:cxn ang="0">
                <a:pos x="connsiteX3" y="connsiteY3"/>
              </a:cxn>
            </a:cxnLst>
            <a:rect l="l" t="t" r="r" b="b"/>
            <a:pathLst>
              <a:path w="2354580" h="1668780">
                <a:moveTo>
                  <a:pt x="0" y="0"/>
                </a:moveTo>
                <a:cubicBezTo>
                  <a:pt x="157162" y="13335"/>
                  <a:pt x="314325" y="26670"/>
                  <a:pt x="571500" y="160020"/>
                </a:cubicBezTo>
                <a:cubicBezTo>
                  <a:pt x="828675" y="293370"/>
                  <a:pt x="1245870" y="548640"/>
                  <a:pt x="1543050" y="800100"/>
                </a:cubicBezTo>
                <a:cubicBezTo>
                  <a:pt x="1840230" y="1051560"/>
                  <a:pt x="2097405" y="1360170"/>
                  <a:pt x="2354580" y="1668780"/>
                </a:cubicBezTo>
              </a:path>
            </a:pathLst>
          </a:custGeom>
          <a:noFill/>
          <a:ln w="254000">
            <a:solidFill>
              <a:schemeClr val="bg2">
                <a:lumMod val="25000"/>
                <a:alpha val="79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127000" y="2805289"/>
            <a:ext cx="9299222" cy="1772356"/>
          </a:xfrm>
          <a:custGeom>
            <a:avLst/>
            <a:gdLst>
              <a:gd name="connsiteX0" fmla="*/ 1938867 w 9299222"/>
              <a:gd name="connsiteY0" fmla="*/ 649111 h 1772356"/>
              <a:gd name="connsiteX1" fmla="*/ 2599267 w 9299222"/>
              <a:gd name="connsiteY1" fmla="*/ 513644 h 1772356"/>
              <a:gd name="connsiteX2" fmla="*/ 3395133 w 9299222"/>
              <a:gd name="connsiteY2" fmla="*/ 395111 h 1772356"/>
              <a:gd name="connsiteX3" fmla="*/ 3937000 w 9299222"/>
              <a:gd name="connsiteY3" fmla="*/ 208844 h 1772356"/>
              <a:gd name="connsiteX4" fmla="*/ 4258733 w 9299222"/>
              <a:gd name="connsiteY4" fmla="*/ 22578 h 1772356"/>
              <a:gd name="connsiteX5" fmla="*/ 4512733 w 9299222"/>
              <a:gd name="connsiteY5" fmla="*/ 73378 h 1772356"/>
              <a:gd name="connsiteX6" fmla="*/ 4715933 w 9299222"/>
              <a:gd name="connsiteY6" fmla="*/ 22578 h 1772356"/>
              <a:gd name="connsiteX7" fmla="*/ 4715933 w 9299222"/>
              <a:gd name="connsiteY7" fmla="*/ 56444 h 1772356"/>
              <a:gd name="connsiteX8" fmla="*/ 5088467 w 9299222"/>
              <a:gd name="connsiteY8" fmla="*/ 327378 h 1772356"/>
              <a:gd name="connsiteX9" fmla="*/ 5782733 w 9299222"/>
              <a:gd name="connsiteY9" fmla="*/ 428978 h 1772356"/>
              <a:gd name="connsiteX10" fmla="*/ 6510867 w 9299222"/>
              <a:gd name="connsiteY10" fmla="*/ 462844 h 1772356"/>
              <a:gd name="connsiteX11" fmla="*/ 6815667 w 9299222"/>
              <a:gd name="connsiteY11" fmla="*/ 530578 h 1772356"/>
              <a:gd name="connsiteX12" fmla="*/ 7374467 w 9299222"/>
              <a:gd name="connsiteY12" fmla="*/ 581378 h 1772356"/>
              <a:gd name="connsiteX13" fmla="*/ 7814733 w 9299222"/>
              <a:gd name="connsiteY13" fmla="*/ 666044 h 1772356"/>
              <a:gd name="connsiteX14" fmla="*/ 8170333 w 9299222"/>
              <a:gd name="connsiteY14" fmla="*/ 632178 h 1772356"/>
              <a:gd name="connsiteX15" fmla="*/ 8441267 w 9299222"/>
              <a:gd name="connsiteY15" fmla="*/ 649111 h 1772356"/>
              <a:gd name="connsiteX16" fmla="*/ 9118600 w 9299222"/>
              <a:gd name="connsiteY16" fmla="*/ 682978 h 1772356"/>
              <a:gd name="connsiteX17" fmla="*/ 9118600 w 9299222"/>
              <a:gd name="connsiteY17" fmla="*/ 682978 h 1772356"/>
              <a:gd name="connsiteX18" fmla="*/ 9186333 w 9299222"/>
              <a:gd name="connsiteY18" fmla="*/ 682978 h 1772356"/>
              <a:gd name="connsiteX19" fmla="*/ 9254067 w 9299222"/>
              <a:gd name="connsiteY19" fmla="*/ 1021644 h 1772356"/>
              <a:gd name="connsiteX20" fmla="*/ 9237133 w 9299222"/>
              <a:gd name="connsiteY20" fmla="*/ 1292578 h 1772356"/>
              <a:gd name="connsiteX21" fmla="*/ 8881533 w 9299222"/>
              <a:gd name="connsiteY21" fmla="*/ 1326444 h 1772356"/>
              <a:gd name="connsiteX22" fmla="*/ 7899400 w 9299222"/>
              <a:gd name="connsiteY22" fmla="*/ 1326444 h 1772356"/>
              <a:gd name="connsiteX23" fmla="*/ 6697133 w 9299222"/>
              <a:gd name="connsiteY23" fmla="*/ 1292578 h 1772356"/>
              <a:gd name="connsiteX24" fmla="*/ 5935133 w 9299222"/>
              <a:gd name="connsiteY24" fmla="*/ 1360311 h 1772356"/>
              <a:gd name="connsiteX25" fmla="*/ 5494867 w 9299222"/>
              <a:gd name="connsiteY25" fmla="*/ 1394178 h 1772356"/>
              <a:gd name="connsiteX26" fmla="*/ 4766733 w 9299222"/>
              <a:gd name="connsiteY26" fmla="*/ 1631244 h 1772356"/>
              <a:gd name="connsiteX27" fmla="*/ 4241800 w 9299222"/>
              <a:gd name="connsiteY27" fmla="*/ 1529644 h 1772356"/>
              <a:gd name="connsiteX28" fmla="*/ 3937000 w 9299222"/>
              <a:gd name="connsiteY28" fmla="*/ 1411111 h 1772356"/>
              <a:gd name="connsiteX29" fmla="*/ 3649133 w 9299222"/>
              <a:gd name="connsiteY29" fmla="*/ 1292578 h 1772356"/>
              <a:gd name="connsiteX30" fmla="*/ 3767667 w 9299222"/>
              <a:gd name="connsiteY30" fmla="*/ 1461911 h 1772356"/>
              <a:gd name="connsiteX31" fmla="*/ 3716867 w 9299222"/>
              <a:gd name="connsiteY31" fmla="*/ 1715911 h 1772356"/>
              <a:gd name="connsiteX32" fmla="*/ 3158067 w 9299222"/>
              <a:gd name="connsiteY32" fmla="*/ 1749778 h 1772356"/>
              <a:gd name="connsiteX33" fmla="*/ 1905000 w 9299222"/>
              <a:gd name="connsiteY33" fmla="*/ 1580444 h 1772356"/>
              <a:gd name="connsiteX34" fmla="*/ 1329267 w 9299222"/>
              <a:gd name="connsiteY34" fmla="*/ 1512711 h 1772356"/>
              <a:gd name="connsiteX35" fmla="*/ 601133 w 9299222"/>
              <a:gd name="connsiteY35" fmla="*/ 1495778 h 1772356"/>
              <a:gd name="connsiteX36" fmla="*/ 194733 w 9299222"/>
              <a:gd name="connsiteY36" fmla="*/ 1580444 h 1772356"/>
              <a:gd name="connsiteX37" fmla="*/ 127000 w 9299222"/>
              <a:gd name="connsiteY37" fmla="*/ 1597378 h 1772356"/>
              <a:gd name="connsiteX38" fmla="*/ 110067 w 9299222"/>
              <a:gd name="connsiteY38" fmla="*/ 1343378 h 1772356"/>
              <a:gd name="connsiteX39" fmla="*/ 160867 w 9299222"/>
              <a:gd name="connsiteY39" fmla="*/ 818444 h 1772356"/>
              <a:gd name="connsiteX40" fmla="*/ 143933 w 9299222"/>
              <a:gd name="connsiteY40" fmla="*/ 733778 h 1772356"/>
              <a:gd name="connsiteX41" fmla="*/ 1024467 w 9299222"/>
              <a:gd name="connsiteY41" fmla="*/ 733778 h 1772356"/>
              <a:gd name="connsiteX42" fmla="*/ 1701800 w 9299222"/>
              <a:gd name="connsiteY42" fmla="*/ 666044 h 1772356"/>
              <a:gd name="connsiteX43" fmla="*/ 1938867 w 9299222"/>
              <a:gd name="connsiteY43" fmla="*/ 649111 h 177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299222" h="1772356">
                <a:moveTo>
                  <a:pt x="1938867" y="649111"/>
                </a:moveTo>
                <a:cubicBezTo>
                  <a:pt x="2088445" y="623711"/>
                  <a:pt x="2356556" y="555977"/>
                  <a:pt x="2599267" y="513644"/>
                </a:cubicBezTo>
                <a:cubicBezTo>
                  <a:pt x="2841978" y="471311"/>
                  <a:pt x="3172178" y="445911"/>
                  <a:pt x="3395133" y="395111"/>
                </a:cubicBezTo>
                <a:cubicBezTo>
                  <a:pt x="3618088" y="344311"/>
                  <a:pt x="3793067" y="270933"/>
                  <a:pt x="3937000" y="208844"/>
                </a:cubicBezTo>
                <a:cubicBezTo>
                  <a:pt x="4080933" y="146755"/>
                  <a:pt x="4162778" y="45156"/>
                  <a:pt x="4258733" y="22578"/>
                </a:cubicBezTo>
                <a:cubicBezTo>
                  <a:pt x="4354689" y="0"/>
                  <a:pt x="4436533" y="73378"/>
                  <a:pt x="4512733" y="73378"/>
                </a:cubicBezTo>
                <a:cubicBezTo>
                  <a:pt x="4588933" y="73378"/>
                  <a:pt x="4682066" y="25400"/>
                  <a:pt x="4715933" y="22578"/>
                </a:cubicBezTo>
                <a:cubicBezTo>
                  <a:pt x="4749800" y="19756"/>
                  <a:pt x="4653844" y="5644"/>
                  <a:pt x="4715933" y="56444"/>
                </a:cubicBezTo>
                <a:cubicBezTo>
                  <a:pt x="4778022" y="107244"/>
                  <a:pt x="4910667" y="265289"/>
                  <a:pt x="5088467" y="327378"/>
                </a:cubicBezTo>
                <a:cubicBezTo>
                  <a:pt x="5266267" y="389467"/>
                  <a:pt x="5545666" y="406400"/>
                  <a:pt x="5782733" y="428978"/>
                </a:cubicBezTo>
                <a:cubicBezTo>
                  <a:pt x="6019800" y="451556"/>
                  <a:pt x="6338711" y="445911"/>
                  <a:pt x="6510867" y="462844"/>
                </a:cubicBezTo>
                <a:cubicBezTo>
                  <a:pt x="6683023" y="479777"/>
                  <a:pt x="6671734" y="510822"/>
                  <a:pt x="6815667" y="530578"/>
                </a:cubicBezTo>
                <a:cubicBezTo>
                  <a:pt x="6959600" y="550334"/>
                  <a:pt x="7207956" y="558800"/>
                  <a:pt x="7374467" y="581378"/>
                </a:cubicBezTo>
                <a:cubicBezTo>
                  <a:pt x="7540978" y="603956"/>
                  <a:pt x="7682089" y="657577"/>
                  <a:pt x="7814733" y="666044"/>
                </a:cubicBezTo>
                <a:cubicBezTo>
                  <a:pt x="7947377" y="674511"/>
                  <a:pt x="8065911" y="635000"/>
                  <a:pt x="8170333" y="632178"/>
                </a:cubicBezTo>
                <a:cubicBezTo>
                  <a:pt x="8274755" y="629356"/>
                  <a:pt x="8441267" y="649111"/>
                  <a:pt x="8441267" y="649111"/>
                </a:cubicBezTo>
                <a:lnTo>
                  <a:pt x="9118600" y="682978"/>
                </a:lnTo>
                <a:lnTo>
                  <a:pt x="9118600" y="682978"/>
                </a:lnTo>
                <a:cubicBezTo>
                  <a:pt x="9129889" y="682978"/>
                  <a:pt x="9163755" y="626534"/>
                  <a:pt x="9186333" y="682978"/>
                </a:cubicBezTo>
                <a:cubicBezTo>
                  <a:pt x="9208911" y="739422"/>
                  <a:pt x="9245600" y="920044"/>
                  <a:pt x="9254067" y="1021644"/>
                </a:cubicBezTo>
                <a:cubicBezTo>
                  <a:pt x="9262534" y="1123244"/>
                  <a:pt x="9299222" y="1241778"/>
                  <a:pt x="9237133" y="1292578"/>
                </a:cubicBezTo>
                <a:cubicBezTo>
                  <a:pt x="9175044" y="1343378"/>
                  <a:pt x="9104488" y="1320800"/>
                  <a:pt x="8881533" y="1326444"/>
                </a:cubicBezTo>
                <a:cubicBezTo>
                  <a:pt x="8658578" y="1332088"/>
                  <a:pt x="8263467" y="1332088"/>
                  <a:pt x="7899400" y="1326444"/>
                </a:cubicBezTo>
                <a:cubicBezTo>
                  <a:pt x="7535333" y="1320800"/>
                  <a:pt x="7024511" y="1286934"/>
                  <a:pt x="6697133" y="1292578"/>
                </a:cubicBezTo>
                <a:cubicBezTo>
                  <a:pt x="6369755" y="1298222"/>
                  <a:pt x="5935133" y="1360311"/>
                  <a:pt x="5935133" y="1360311"/>
                </a:cubicBezTo>
                <a:cubicBezTo>
                  <a:pt x="5734755" y="1377244"/>
                  <a:pt x="5689600" y="1349023"/>
                  <a:pt x="5494867" y="1394178"/>
                </a:cubicBezTo>
                <a:cubicBezTo>
                  <a:pt x="5300134" y="1439334"/>
                  <a:pt x="4975578" y="1608666"/>
                  <a:pt x="4766733" y="1631244"/>
                </a:cubicBezTo>
                <a:cubicBezTo>
                  <a:pt x="4557889" y="1653822"/>
                  <a:pt x="4380089" y="1566333"/>
                  <a:pt x="4241800" y="1529644"/>
                </a:cubicBezTo>
                <a:cubicBezTo>
                  <a:pt x="4103511" y="1492955"/>
                  <a:pt x="4035778" y="1450622"/>
                  <a:pt x="3937000" y="1411111"/>
                </a:cubicBezTo>
                <a:cubicBezTo>
                  <a:pt x="3838222" y="1371600"/>
                  <a:pt x="3677355" y="1284111"/>
                  <a:pt x="3649133" y="1292578"/>
                </a:cubicBezTo>
                <a:cubicBezTo>
                  <a:pt x="3620911" y="1301045"/>
                  <a:pt x="3756378" y="1391356"/>
                  <a:pt x="3767667" y="1461911"/>
                </a:cubicBezTo>
                <a:cubicBezTo>
                  <a:pt x="3778956" y="1532466"/>
                  <a:pt x="3818467" y="1667933"/>
                  <a:pt x="3716867" y="1715911"/>
                </a:cubicBezTo>
                <a:cubicBezTo>
                  <a:pt x="3615267" y="1763889"/>
                  <a:pt x="3460045" y="1772356"/>
                  <a:pt x="3158067" y="1749778"/>
                </a:cubicBezTo>
                <a:cubicBezTo>
                  <a:pt x="2856089" y="1727200"/>
                  <a:pt x="2209800" y="1619955"/>
                  <a:pt x="1905000" y="1580444"/>
                </a:cubicBezTo>
                <a:cubicBezTo>
                  <a:pt x="1600200" y="1540933"/>
                  <a:pt x="1546578" y="1526822"/>
                  <a:pt x="1329267" y="1512711"/>
                </a:cubicBezTo>
                <a:cubicBezTo>
                  <a:pt x="1111956" y="1498600"/>
                  <a:pt x="790222" y="1484489"/>
                  <a:pt x="601133" y="1495778"/>
                </a:cubicBezTo>
                <a:cubicBezTo>
                  <a:pt x="412044" y="1507067"/>
                  <a:pt x="273755" y="1563511"/>
                  <a:pt x="194733" y="1580444"/>
                </a:cubicBezTo>
                <a:cubicBezTo>
                  <a:pt x="115711" y="1597377"/>
                  <a:pt x="141111" y="1636889"/>
                  <a:pt x="127000" y="1597378"/>
                </a:cubicBezTo>
                <a:cubicBezTo>
                  <a:pt x="112889" y="1557867"/>
                  <a:pt x="104423" y="1473200"/>
                  <a:pt x="110067" y="1343378"/>
                </a:cubicBezTo>
                <a:cubicBezTo>
                  <a:pt x="115711" y="1213556"/>
                  <a:pt x="155223" y="920044"/>
                  <a:pt x="160867" y="818444"/>
                </a:cubicBezTo>
                <a:cubicBezTo>
                  <a:pt x="166511" y="716844"/>
                  <a:pt x="0" y="747889"/>
                  <a:pt x="143933" y="733778"/>
                </a:cubicBezTo>
                <a:cubicBezTo>
                  <a:pt x="287866" y="719667"/>
                  <a:pt x="764823" y="745067"/>
                  <a:pt x="1024467" y="733778"/>
                </a:cubicBezTo>
                <a:cubicBezTo>
                  <a:pt x="1284111" y="722489"/>
                  <a:pt x="1546578" y="680155"/>
                  <a:pt x="1701800" y="666044"/>
                </a:cubicBezTo>
                <a:cubicBezTo>
                  <a:pt x="1857022" y="651933"/>
                  <a:pt x="1789289" y="674511"/>
                  <a:pt x="1938867" y="649111"/>
                </a:cubicBezTo>
                <a:close/>
              </a:path>
            </a:pathLst>
          </a:custGeom>
          <a:blipFill>
            <a:blip r:embed="rId6" cstate="print"/>
            <a:tile tx="0" ty="0" sx="100000" sy="100000" flip="none" algn="tl"/>
          </a:blip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2000"/>
                                        <p:tgtEl>
                                          <p:spTgt spid="6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right)">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2" nodeType="clickEffect">
                                  <p:stCondLst>
                                    <p:cond delay="0"/>
                                  </p:stCondLst>
                                  <p:childTnLst>
                                    <p:animMotion origin="layout" path="M 0.0743 -0.00277 L 0.00764 -0.00277 " pathEditMode="relative" rAng="0" ptsTypes="AA">
                                      <p:cBhvr>
                                        <p:cTn id="24" dur="2000" spd="-100000" fill="hold"/>
                                        <p:tgtEl>
                                          <p:spTgt spid="61"/>
                                        </p:tgtEl>
                                        <p:attrNameLst>
                                          <p:attrName>ppt_x</p:attrName>
                                          <p:attrName>ppt_y</p:attrName>
                                        </p:attrNameLst>
                                      </p:cBhvr>
                                      <p:rCtr x="-33" y="0"/>
                                    </p:animMotion>
                                  </p:childTnLst>
                                </p:cTn>
                              </p:par>
                              <p:par>
                                <p:cTn id="25" presetID="10" presetClass="exit" presetSubtype="0" fill="hold" grpId="1" nodeType="withEffect">
                                  <p:stCondLst>
                                    <p:cond delay="0"/>
                                  </p:stCondLst>
                                  <p:childTnLst>
                                    <p:animEffect transition="out" filter="fade">
                                      <p:cBhvr>
                                        <p:cTn id="26" dur="2000"/>
                                        <p:tgtEl>
                                          <p:spTgt spid="61"/>
                                        </p:tgtEl>
                                      </p:cBhvr>
                                    </p:animEffect>
                                    <p:set>
                                      <p:cBhvr>
                                        <p:cTn id="27" dur="1" fill="hold">
                                          <p:stCondLst>
                                            <p:cond delay="1999"/>
                                          </p:stCondLst>
                                        </p:cTn>
                                        <p:tgtEl>
                                          <p:spTgt spid="61"/>
                                        </p:tgtEl>
                                        <p:attrNameLst>
                                          <p:attrName>style.visibility</p:attrName>
                                        </p:attrNameLst>
                                      </p:cBhvr>
                                      <p:to>
                                        <p:strVal val="hidden"/>
                                      </p:to>
                                    </p:set>
                                  </p:childTnLst>
                                </p:cTn>
                              </p:par>
                              <p:par>
                                <p:cTn id="28" presetID="35" presetClass="path" presetSubtype="0" accel="50000" decel="50000" fill="hold" grpId="2" nodeType="withEffect">
                                  <p:stCondLst>
                                    <p:cond delay="0"/>
                                  </p:stCondLst>
                                  <p:childTnLst>
                                    <p:animMotion origin="layout" path="M 1.66667E-6 4.44444E-6 L -0.15313 -0.00487 " pathEditMode="relative" rAng="0" ptsTypes="AA">
                                      <p:cBhvr>
                                        <p:cTn id="29" dur="2000" fill="hold"/>
                                        <p:tgtEl>
                                          <p:spTgt spid="62"/>
                                        </p:tgtEl>
                                        <p:attrNameLst>
                                          <p:attrName>ppt_x</p:attrName>
                                          <p:attrName>ppt_y</p:attrName>
                                        </p:attrNameLst>
                                      </p:cBhvr>
                                      <p:rCtr x="-77" y="-3"/>
                                    </p:animMotion>
                                  </p:childTnLst>
                                </p:cTn>
                              </p:par>
                              <p:par>
                                <p:cTn id="30" presetID="10" presetClass="exit" presetSubtype="0" fill="hold" grpId="1" nodeType="withEffect">
                                  <p:stCondLst>
                                    <p:cond delay="0"/>
                                  </p:stCondLst>
                                  <p:childTnLst>
                                    <p:animEffect transition="out" filter="fade">
                                      <p:cBhvr>
                                        <p:cTn id="31" dur="2000"/>
                                        <p:tgtEl>
                                          <p:spTgt spid="62"/>
                                        </p:tgtEl>
                                      </p:cBhvr>
                                    </p:animEffect>
                                    <p:set>
                                      <p:cBhvr>
                                        <p:cTn id="32" dur="1" fill="hold">
                                          <p:stCondLst>
                                            <p:cond delay="1999"/>
                                          </p:stCondLst>
                                        </p:cTn>
                                        <p:tgtEl>
                                          <p:spTgt spid="62"/>
                                        </p:tgtEl>
                                        <p:attrNameLst>
                                          <p:attrName>style.visibility</p:attrName>
                                        </p:attrNameLst>
                                      </p:cBhvr>
                                      <p:to>
                                        <p:strVal val="hidden"/>
                                      </p:to>
                                    </p:set>
                                  </p:childTnLst>
                                </p:cTn>
                              </p:par>
                              <p:par>
                                <p:cTn id="33" presetID="55"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2000" fill="hold"/>
                                        <p:tgtEl>
                                          <p:spTgt spid="63"/>
                                        </p:tgtEl>
                                        <p:attrNameLst>
                                          <p:attrName>ppt_w</p:attrName>
                                        </p:attrNameLst>
                                      </p:cBhvr>
                                      <p:tavLst>
                                        <p:tav tm="0">
                                          <p:val>
                                            <p:strVal val="#ppt_w*0.70"/>
                                          </p:val>
                                        </p:tav>
                                        <p:tav tm="100000">
                                          <p:val>
                                            <p:strVal val="#ppt_w"/>
                                          </p:val>
                                        </p:tav>
                                      </p:tavLst>
                                    </p:anim>
                                    <p:anim calcmode="lin" valueType="num">
                                      <p:cBhvr>
                                        <p:cTn id="36" dur="2000" fill="hold"/>
                                        <p:tgtEl>
                                          <p:spTgt spid="63"/>
                                        </p:tgtEl>
                                        <p:attrNameLst>
                                          <p:attrName>ppt_h</p:attrName>
                                        </p:attrNameLst>
                                      </p:cBhvr>
                                      <p:tavLst>
                                        <p:tav tm="0">
                                          <p:val>
                                            <p:strVal val="#ppt_h"/>
                                          </p:val>
                                        </p:tav>
                                        <p:tav tm="100000">
                                          <p:val>
                                            <p:strVal val="#ppt_h"/>
                                          </p:val>
                                        </p:tav>
                                      </p:tavLst>
                                    </p:anim>
                                    <p:animEffect transition="in" filter="fade">
                                      <p:cBhvr>
                                        <p:cTn id="37" dur="2000"/>
                                        <p:tgtEl>
                                          <p:spTgt spid="63"/>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2000"/>
                                        <p:tgtEl>
                                          <p:spTgt spid="9"/>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down)">
                                      <p:cBhvr>
                                        <p:cTn id="44" dur="2000"/>
                                        <p:tgtEl>
                                          <p:spTgt spid="72"/>
                                        </p:tgtEl>
                                      </p:cBhvr>
                                    </p:animEffect>
                                  </p:childTnLst>
                                </p:cTn>
                              </p:par>
                              <p:par>
                                <p:cTn id="45" presetID="6" presetClass="emph" presetSubtype="0" fill="hold" nodeType="withEffect">
                                  <p:stCondLst>
                                    <p:cond delay="1000"/>
                                  </p:stCondLst>
                                  <p:childTnLst>
                                    <p:animScale>
                                      <p:cBhvr>
                                        <p:cTn id="46" dur="5000" fill="hold"/>
                                        <p:tgtEl>
                                          <p:spTgt spid="72"/>
                                        </p:tgtEl>
                                      </p:cBhvr>
                                      <p:by x="150000" y="150000"/>
                                    </p:animScale>
                                  </p:childTnLst>
                                </p:cTn>
                              </p:par>
                              <p:par>
                                <p:cTn id="47" presetID="6" presetClass="emph" presetSubtype="0" fill="hold" grpId="1" nodeType="withEffect">
                                  <p:stCondLst>
                                    <p:cond delay="0"/>
                                  </p:stCondLst>
                                  <p:childTnLst>
                                    <p:animScale>
                                      <p:cBhvr>
                                        <p:cTn id="48" dur="5000" fill="hold"/>
                                        <p:tgtEl>
                                          <p:spTgt spid="6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61" grpId="0" animBg="1"/>
      <p:bldP spid="61" grpId="1" animBg="1"/>
      <p:bldP spid="61" grpId="2" animBg="1"/>
      <p:bldP spid="9" grpId="0" animBg="1"/>
      <p:bldP spid="63" grpId="0" animBg="1"/>
      <p:bldP spid="6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2C0EB7-2ABD-5C3A-2F41-9AC2E2BED053}"/>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6" descr="Continental-Continental Converging Plates"/>
          <p:cNvPicPr>
            <a:picLocks noChangeAspect="1" noChangeArrowheads="1"/>
          </p:cNvPicPr>
          <p:nvPr/>
        </p:nvPicPr>
        <p:blipFill>
          <a:blip r:embed="rId3" cstate="print"/>
          <a:srcRect/>
          <a:stretch>
            <a:fillRect/>
          </a:stretch>
        </p:blipFill>
        <p:spPr bwMode="auto">
          <a:xfrm>
            <a:off x="0" y="1468487"/>
            <a:ext cx="9144000" cy="5389513"/>
          </a:xfrm>
          <a:prstGeom prst="rect">
            <a:avLst/>
          </a:prstGeom>
          <a:noFill/>
        </p:spPr>
      </p:pic>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56" name="TextBox 55"/>
          <p:cNvSpPr txBox="1"/>
          <p:nvPr/>
        </p:nvSpPr>
        <p:spPr>
          <a:xfrm>
            <a:off x="0" y="1447800"/>
            <a:ext cx="4572000" cy="492443"/>
          </a:xfrm>
          <a:prstGeom prst="rect">
            <a:avLst/>
          </a:prstGeom>
          <a:solidFill>
            <a:schemeClr val="bg1"/>
          </a:solidFill>
        </p:spPr>
        <p:txBody>
          <a:bodyPr wrap="square" rtlCol="0">
            <a:spAutoFit/>
          </a:bodyPr>
          <a:lstStyle/>
          <a:p>
            <a:r>
              <a:rPr lang="en-US" sz="2600" b="1" dirty="0">
                <a:latin typeface="Arial" pitchFamily="34" charset="0"/>
                <a:cs typeface="Arial" pitchFamily="34" charset="0"/>
              </a:rPr>
              <a:t>- crusts buckle &amp; crumple</a:t>
            </a:r>
          </a:p>
        </p:txBody>
      </p:sp>
      <p:sp>
        <p:nvSpPr>
          <p:cNvPr id="60" name="TextBox 59"/>
          <p:cNvSpPr txBox="1"/>
          <p:nvPr/>
        </p:nvSpPr>
        <p:spPr>
          <a:xfrm>
            <a:off x="0" y="6349425"/>
            <a:ext cx="9144000" cy="523220"/>
          </a:xfrm>
          <a:prstGeom prst="rect">
            <a:avLst/>
          </a:prstGeom>
          <a:solidFill>
            <a:schemeClr val="bg1"/>
          </a:solidFill>
        </p:spPr>
        <p:txBody>
          <a:bodyPr wrap="square" rtlCol="0">
            <a:spAutoFit/>
          </a:bodyPr>
          <a:lstStyle/>
          <a:p>
            <a:pPr algn="ctr"/>
            <a:r>
              <a:rPr lang="en-US" sz="2800" b="1" dirty="0">
                <a:solidFill>
                  <a:srgbClr val="FF0000"/>
                </a:solidFill>
                <a:effectLst>
                  <a:outerShdw dist="50800" dir="7200000" algn="ctr" rotWithShape="0">
                    <a:schemeClr val="tx1"/>
                  </a:outerShdw>
                </a:effectLst>
                <a:latin typeface="Arial" pitchFamily="34" charset="0"/>
                <a:cs typeface="Arial" pitchFamily="34" charset="0"/>
              </a:rPr>
              <a:t>continental crust to continental crust convergence</a:t>
            </a:r>
          </a:p>
        </p:txBody>
      </p:sp>
      <p:sp>
        <p:nvSpPr>
          <p:cNvPr id="62" name="Freeform 61"/>
          <p:cNvSpPr/>
          <p:nvPr/>
        </p:nvSpPr>
        <p:spPr>
          <a:xfrm>
            <a:off x="2057400" y="3352800"/>
            <a:ext cx="8477955" cy="829733"/>
          </a:xfrm>
          <a:custGeom>
            <a:avLst/>
            <a:gdLst>
              <a:gd name="connsiteX0" fmla="*/ 6858000 w 7106355"/>
              <a:gd name="connsiteY0" fmla="*/ 87489 h 829733"/>
              <a:gd name="connsiteX1" fmla="*/ 5266267 w 7106355"/>
              <a:gd name="connsiteY1" fmla="*/ 104422 h 829733"/>
              <a:gd name="connsiteX2" fmla="*/ 1930400 w 7106355"/>
              <a:gd name="connsiteY2" fmla="*/ 70555 h 829733"/>
              <a:gd name="connsiteX3" fmla="*/ 694267 w 7106355"/>
              <a:gd name="connsiteY3" fmla="*/ 70555 h 829733"/>
              <a:gd name="connsiteX4" fmla="*/ 135467 w 7106355"/>
              <a:gd name="connsiteY4" fmla="*/ 138289 h 829733"/>
              <a:gd name="connsiteX5" fmla="*/ 16933 w 7106355"/>
              <a:gd name="connsiteY5" fmla="*/ 239889 h 829733"/>
              <a:gd name="connsiteX6" fmla="*/ 33867 w 7106355"/>
              <a:gd name="connsiteY6" fmla="*/ 595489 h 829733"/>
              <a:gd name="connsiteX7" fmla="*/ 67733 w 7106355"/>
              <a:gd name="connsiteY7" fmla="*/ 747889 h 829733"/>
              <a:gd name="connsiteX8" fmla="*/ 355600 w 7106355"/>
              <a:gd name="connsiteY8" fmla="*/ 815622 h 829733"/>
              <a:gd name="connsiteX9" fmla="*/ 1659467 w 7106355"/>
              <a:gd name="connsiteY9" fmla="*/ 815622 h 829733"/>
              <a:gd name="connsiteX10" fmla="*/ 3318933 w 7106355"/>
              <a:gd name="connsiteY10" fmla="*/ 781755 h 829733"/>
              <a:gd name="connsiteX11" fmla="*/ 5012267 w 7106355"/>
              <a:gd name="connsiteY11" fmla="*/ 747889 h 829733"/>
              <a:gd name="connsiteX12" fmla="*/ 6434667 w 7106355"/>
              <a:gd name="connsiteY12" fmla="*/ 697089 h 829733"/>
              <a:gd name="connsiteX13" fmla="*/ 6993467 w 7106355"/>
              <a:gd name="connsiteY13" fmla="*/ 730955 h 829733"/>
              <a:gd name="connsiteX14" fmla="*/ 7078133 w 7106355"/>
              <a:gd name="connsiteY14" fmla="*/ 104422 h 829733"/>
              <a:gd name="connsiteX15" fmla="*/ 6858000 w 7106355"/>
              <a:gd name="connsiteY15" fmla="*/ 87489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6355" h="829733">
                <a:moveTo>
                  <a:pt x="6858000" y="87489"/>
                </a:moveTo>
                <a:cubicBezTo>
                  <a:pt x="6472767" y="97366"/>
                  <a:pt x="5266267" y="104422"/>
                  <a:pt x="5266267" y="104422"/>
                </a:cubicBezTo>
                <a:lnTo>
                  <a:pt x="1930400" y="70555"/>
                </a:lnTo>
                <a:cubicBezTo>
                  <a:pt x="1168400" y="64911"/>
                  <a:pt x="993422" y="59266"/>
                  <a:pt x="694267" y="70555"/>
                </a:cubicBezTo>
                <a:cubicBezTo>
                  <a:pt x="395112" y="81844"/>
                  <a:pt x="248356" y="110067"/>
                  <a:pt x="135467" y="138289"/>
                </a:cubicBezTo>
                <a:cubicBezTo>
                  <a:pt x="22578" y="166511"/>
                  <a:pt x="33866" y="163689"/>
                  <a:pt x="16933" y="239889"/>
                </a:cubicBezTo>
                <a:cubicBezTo>
                  <a:pt x="0" y="316089"/>
                  <a:pt x="25400" y="510822"/>
                  <a:pt x="33867" y="595489"/>
                </a:cubicBezTo>
                <a:cubicBezTo>
                  <a:pt x="42334" y="680156"/>
                  <a:pt x="14111" y="711200"/>
                  <a:pt x="67733" y="747889"/>
                </a:cubicBezTo>
                <a:cubicBezTo>
                  <a:pt x="121355" y="784578"/>
                  <a:pt x="90311" y="804333"/>
                  <a:pt x="355600" y="815622"/>
                </a:cubicBezTo>
                <a:cubicBezTo>
                  <a:pt x="620889" y="826911"/>
                  <a:pt x="1659467" y="815622"/>
                  <a:pt x="1659467" y="815622"/>
                </a:cubicBezTo>
                <a:lnTo>
                  <a:pt x="3318933" y="781755"/>
                </a:lnTo>
                <a:lnTo>
                  <a:pt x="5012267" y="747889"/>
                </a:lnTo>
                <a:lnTo>
                  <a:pt x="6434667" y="697089"/>
                </a:lnTo>
                <a:cubicBezTo>
                  <a:pt x="6764867" y="694267"/>
                  <a:pt x="6886223" y="829733"/>
                  <a:pt x="6993467" y="730955"/>
                </a:cubicBezTo>
                <a:cubicBezTo>
                  <a:pt x="7100711" y="632177"/>
                  <a:pt x="7106355" y="208844"/>
                  <a:pt x="7078133" y="104422"/>
                </a:cubicBezTo>
                <a:cubicBezTo>
                  <a:pt x="7049911" y="0"/>
                  <a:pt x="6937022" y="52211"/>
                  <a:pt x="6858000" y="87489"/>
                </a:cubicBezTo>
                <a:close/>
              </a:path>
            </a:pathLst>
          </a:custGeom>
          <a:blipFill>
            <a:blip r:embed="rId4"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Continental crust</a:t>
            </a:r>
          </a:p>
        </p:txBody>
      </p:sp>
      <p:sp>
        <p:nvSpPr>
          <p:cNvPr id="61" name="Freeform 60"/>
          <p:cNvSpPr/>
          <p:nvPr/>
        </p:nvSpPr>
        <p:spPr>
          <a:xfrm>
            <a:off x="-609600" y="3434645"/>
            <a:ext cx="2757311" cy="942622"/>
          </a:xfrm>
          <a:custGeom>
            <a:avLst/>
            <a:gdLst>
              <a:gd name="connsiteX0" fmla="*/ 79022 w 2159000"/>
              <a:gd name="connsiteY0" fmla="*/ 104422 h 942622"/>
              <a:gd name="connsiteX1" fmla="*/ 129822 w 2159000"/>
              <a:gd name="connsiteY1" fmla="*/ 104422 h 942622"/>
              <a:gd name="connsiteX2" fmla="*/ 1840089 w 2159000"/>
              <a:gd name="connsiteY2" fmla="*/ 70555 h 942622"/>
              <a:gd name="connsiteX3" fmla="*/ 2043289 w 2159000"/>
              <a:gd name="connsiteY3" fmla="*/ 239888 h 942622"/>
              <a:gd name="connsiteX4" fmla="*/ 2009422 w 2159000"/>
              <a:gd name="connsiteY4" fmla="*/ 697088 h 942622"/>
              <a:gd name="connsiteX5" fmla="*/ 1450622 w 2159000"/>
              <a:gd name="connsiteY5" fmla="*/ 900288 h 942622"/>
              <a:gd name="connsiteX6" fmla="*/ 654756 w 2159000"/>
              <a:gd name="connsiteY6" fmla="*/ 866422 h 942622"/>
              <a:gd name="connsiteX7" fmla="*/ 197556 w 2159000"/>
              <a:gd name="connsiteY7" fmla="*/ 883355 h 942622"/>
              <a:gd name="connsiteX8" fmla="*/ 28222 w 2159000"/>
              <a:gd name="connsiteY8" fmla="*/ 917222 h 942622"/>
              <a:gd name="connsiteX9" fmla="*/ 28222 w 2159000"/>
              <a:gd name="connsiteY9" fmla="*/ 730955 h 942622"/>
              <a:gd name="connsiteX10" fmla="*/ 79022 w 2159000"/>
              <a:gd name="connsiteY10" fmla="*/ 104422 h 9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0" h="942622">
                <a:moveTo>
                  <a:pt x="79022" y="104422"/>
                </a:moveTo>
                <a:cubicBezTo>
                  <a:pt x="95955" y="0"/>
                  <a:pt x="129822" y="104422"/>
                  <a:pt x="129822" y="104422"/>
                </a:cubicBezTo>
                <a:cubicBezTo>
                  <a:pt x="423333" y="98778"/>
                  <a:pt x="1521178" y="47977"/>
                  <a:pt x="1840089" y="70555"/>
                </a:cubicBezTo>
                <a:cubicBezTo>
                  <a:pt x="2159000" y="93133"/>
                  <a:pt x="2015067" y="135466"/>
                  <a:pt x="2043289" y="239888"/>
                </a:cubicBezTo>
                <a:cubicBezTo>
                  <a:pt x="2071511" y="344310"/>
                  <a:pt x="2108200" y="587021"/>
                  <a:pt x="2009422" y="697088"/>
                </a:cubicBezTo>
                <a:cubicBezTo>
                  <a:pt x="1910644" y="807155"/>
                  <a:pt x="1676400" y="872066"/>
                  <a:pt x="1450622" y="900288"/>
                </a:cubicBezTo>
                <a:cubicBezTo>
                  <a:pt x="1224844" y="928510"/>
                  <a:pt x="863600" y="869244"/>
                  <a:pt x="654756" y="866422"/>
                </a:cubicBezTo>
                <a:cubicBezTo>
                  <a:pt x="445912" y="863600"/>
                  <a:pt x="301978" y="874888"/>
                  <a:pt x="197556" y="883355"/>
                </a:cubicBezTo>
                <a:cubicBezTo>
                  <a:pt x="93134" y="891822"/>
                  <a:pt x="56444" y="942622"/>
                  <a:pt x="28222" y="917222"/>
                </a:cubicBezTo>
                <a:cubicBezTo>
                  <a:pt x="0" y="891822"/>
                  <a:pt x="19755" y="869244"/>
                  <a:pt x="28222" y="730955"/>
                </a:cubicBezTo>
                <a:cubicBezTo>
                  <a:pt x="36689" y="592666"/>
                  <a:pt x="62089" y="208844"/>
                  <a:pt x="79022" y="104422"/>
                </a:cubicBezTo>
                <a:close/>
              </a:path>
            </a:pathLst>
          </a:custGeom>
          <a:blipFill>
            <a:blip r:embed="rId4"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Continental </a:t>
            </a:r>
          </a:p>
          <a:p>
            <a:pPr algn="ctr"/>
            <a:r>
              <a:rPr lang="en-US" sz="2400" b="1" dirty="0">
                <a:solidFill>
                  <a:schemeClr val="bg1"/>
                </a:solidFill>
                <a:effectLst>
                  <a:outerShdw blurRad="38100" dist="38100" dir="2700000" algn="tl">
                    <a:srgbClr val="000000">
                      <a:alpha val="43137"/>
                    </a:srgbClr>
                  </a:outerShdw>
                </a:effectLst>
              </a:rPr>
              <a:t>crust</a:t>
            </a:r>
          </a:p>
        </p:txBody>
      </p:sp>
      <p:grpSp>
        <p:nvGrpSpPr>
          <p:cNvPr id="6" name="Group 71"/>
          <p:cNvGrpSpPr/>
          <p:nvPr/>
        </p:nvGrpSpPr>
        <p:grpSpPr>
          <a:xfrm>
            <a:off x="2620078" y="1539079"/>
            <a:ext cx="3625314" cy="1955488"/>
            <a:chOff x="2620078" y="1539079"/>
            <a:chExt cx="3625314" cy="1955488"/>
          </a:xfrm>
          <a:blipFill>
            <a:blip r:embed="rId4"/>
            <a:tile tx="0" ty="0" sx="100000" sy="100000" flip="none" algn="tl"/>
          </a:blipFill>
        </p:grpSpPr>
        <p:grpSp>
          <p:nvGrpSpPr>
            <p:cNvPr id="7" name="Group 52"/>
            <p:cNvGrpSpPr/>
            <p:nvPr/>
          </p:nvGrpSpPr>
          <p:grpSpPr>
            <a:xfrm>
              <a:off x="3366547" y="1539079"/>
              <a:ext cx="2559804" cy="1499571"/>
              <a:chOff x="1113091" y="2735959"/>
              <a:chExt cx="2819121" cy="1672686"/>
            </a:xfrm>
            <a:grpFill/>
          </p:grpSpPr>
          <p:grpSp>
            <p:nvGrpSpPr>
              <p:cNvPr id="8" name="Group 32"/>
              <p:cNvGrpSpPr/>
              <p:nvPr/>
            </p:nvGrpSpPr>
            <p:grpSpPr>
              <a:xfrm>
                <a:off x="1113091" y="2735959"/>
                <a:ext cx="2819121" cy="1421518"/>
                <a:chOff x="1113091" y="2735959"/>
                <a:chExt cx="2819121" cy="1421518"/>
              </a:xfrm>
              <a:grpFill/>
            </p:grpSpPr>
            <p:sp>
              <p:nvSpPr>
                <p:cNvPr id="58" name="Right Triangle 57"/>
                <p:cNvSpPr/>
                <p:nvPr/>
              </p:nvSpPr>
              <p:spPr>
                <a:xfrm rot="8117373">
                  <a:off x="2291754" y="3139523"/>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Triangle 58"/>
                <p:cNvSpPr/>
                <p:nvPr/>
              </p:nvSpPr>
              <p:spPr>
                <a:xfrm rot="8117373">
                  <a:off x="2539721" y="2820957"/>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ight Triangle 63"/>
                <p:cNvSpPr/>
                <p:nvPr/>
              </p:nvSpPr>
              <p:spPr>
                <a:xfrm rot="8117373">
                  <a:off x="3043237" y="2735959"/>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ight Triangle 64"/>
                <p:cNvSpPr/>
                <p:nvPr/>
              </p:nvSpPr>
              <p:spPr>
                <a:xfrm rot="8117373">
                  <a:off x="3365343" y="3132803"/>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Triangle 65"/>
                <p:cNvSpPr/>
                <p:nvPr/>
              </p:nvSpPr>
              <p:spPr>
                <a:xfrm rot="8117373">
                  <a:off x="1113091" y="3670922"/>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Triangle 66"/>
                <p:cNvSpPr/>
                <p:nvPr/>
              </p:nvSpPr>
              <p:spPr>
                <a:xfrm rot="8117373">
                  <a:off x="1784447" y="3585926"/>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ight Triangle 67"/>
                <p:cNvSpPr/>
                <p:nvPr/>
              </p:nvSpPr>
              <p:spPr>
                <a:xfrm rot="8117373">
                  <a:off x="2873707" y="319875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ight Triangle 68"/>
                <p:cNvSpPr/>
                <p:nvPr/>
              </p:nvSpPr>
              <p:spPr>
                <a:xfrm rot="8117373">
                  <a:off x="2204043" y="34159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Right Triangle 54"/>
              <p:cNvSpPr/>
              <p:nvPr/>
            </p:nvSpPr>
            <p:spPr>
              <a:xfrm rot="8117373">
                <a:off x="1872156" y="3819495"/>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0" name="Right Triangle 69"/>
            <p:cNvSpPr/>
            <p:nvPr/>
          </p:nvSpPr>
          <p:spPr>
            <a:xfrm rot="8117373">
              <a:off x="5576348" y="1539079"/>
              <a:ext cx="438880" cy="43619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ight Triangle 70"/>
            <p:cNvSpPr/>
            <p:nvPr/>
          </p:nvSpPr>
          <p:spPr>
            <a:xfrm rot="8117373">
              <a:off x="5806512" y="1690836"/>
              <a:ext cx="438880" cy="44064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31"/>
            <p:cNvGrpSpPr/>
            <p:nvPr/>
          </p:nvGrpSpPr>
          <p:grpSpPr>
            <a:xfrm>
              <a:off x="2620078" y="2184719"/>
              <a:ext cx="3450892" cy="1309848"/>
              <a:chOff x="2620078" y="2184719"/>
              <a:chExt cx="3450892" cy="1309848"/>
            </a:xfrm>
            <a:grpFill/>
          </p:grpSpPr>
          <p:grpSp>
            <p:nvGrpSpPr>
              <p:cNvPr id="10" name="Group 32"/>
              <p:cNvGrpSpPr/>
              <p:nvPr/>
            </p:nvGrpSpPr>
            <p:grpSpPr>
              <a:xfrm>
                <a:off x="3377830" y="2184719"/>
                <a:ext cx="2693140" cy="1297070"/>
                <a:chOff x="3377830" y="2184719"/>
                <a:chExt cx="2693140" cy="1297070"/>
              </a:xfrm>
              <a:grpFill/>
            </p:grpSpPr>
            <p:sp>
              <p:nvSpPr>
                <p:cNvPr id="36" name="Right Triangle 35"/>
                <p:cNvSpPr/>
                <p:nvPr/>
              </p:nvSpPr>
              <p:spPr>
                <a:xfrm rot="8117373">
                  <a:off x="4601277" y="2639125"/>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Triangle 36"/>
                <p:cNvSpPr/>
                <p:nvPr/>
              </p:nvSpPr>
              <p:spPr>
                <a:xfrm rot="8117373">
                  <a:off x="5359030" y="2995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Triangle 37"/>
                <p:cNvSpPr/>
                <p:nvPr/>
              </p:nvSpPr>
              <p:spPr>
                <a:xfrm rot="8117373">
                  <a:off x="5206628" y="2614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ight Triangle 39"/>
                <p:cNvSpPr/>
                <p:nvPr/>
              </p:nvSpPr>
              <p:spPr>
                <a:xfrm rot="8117373">
                  <a:off x="4707665" y="2184719"/>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ight Triangle 41"/>
                <p:cNvSpPr/>
                <p:nvPr/>
              </p:nvSpPr>
              <p:spPr>
                <a:xfrm rot="8117373">
                  <a:off x="5587630" y="22332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Triangle 45"/>
                <p:cNvSpPr/>
                <p:nvPr/>
              </p:nvSpPr>
              <p:spPr>
                <a:xfrm rot="8117373">
                  <a:off x="3606429" y="25380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Triangle 48"/>
                <p:cNvSpPr/>
                <p:nvPr/>
              </p:nvSpPr>
              <p:spPr>
                <a:xfrm rot="8117373">
                  <a:off x="3377830" y="27666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Triangle 51"/>
                <p:cNvSpPr/>
                <p:nvPr/>
              </p:nvSpPr>
              <p:spPr>
                <a:xfrm rot="8117373">
                  <a:off x="4901830" y="28428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Right Triangle 33"/>
              <p:cNvSpPr/>
              <p:nvPr/>
            </p:nvSpPr>
            <p:spPr>
              <a:xfrm rot="8117373">
                <a:off x="2620078" y="2905417"/>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3" name="Freeform 62"/>
          <p:cNvSpPr/>
          <p:nvPr/>
        </p:nvSpPr>
        <p:spPr>
          <a:xfrm>
            <a:off x="-127000" y="2805289"/>
            <a:ext cx="9299222" cy="1772356"/>
          </a:xfrm>
          <a:custGeom>
            <a:avLst/>
            <a:gdLst>
              <a:gd name="connsiteX0" fmla="*/ 1938867 w 9299222"/>
              <a:gd name="connsiteY0" fmla="*/ 649111 h 1772356"/>
              <a:gd name="connsiteX1" fmla="*/ 2599267 w 9299222"/>
              <a:gd name="connsiteY1" fmla="*/ 513644 h 1772356"/>
              <a:gd name="connsiteX2" fmla="*/ 3395133 w 9299222"/>
              <a:gd name="connsiteY2" fmla="*/ 395111 h 1772356"/>
              <a:gd name="connsiteX3" fmla="*/ 3937000 w 9299222"/>
              <a:gd name="connsiteY3" fmla="*/ 208844 h 1772356"/>
              <a:gd name="connsiteX4" fmla="*/ 4258733 w 9299222"/>
              <a:gd name="connsiteY4" fmla="*/ 22578 h 1772356"/>
              <a:gd name="connsiteX5" fmla="*/ 4512733 w 9299222"/>
              <a:gd name="connsiteY5" fmla="*/ 73378 h 1772356"/>
              <a:gd name="connsiteX6" fmla="*/ 4715933 w 9299222"/>
              <a:gd name="connsiteY6" fmla="*/ 22578 h 1772356"/>
              <a:gd name="connsiteX7" fmla="*/ 4715933 w 9299222"/>
              <a:gd name="connsiteY7" fmla="*/ 56444 h 1772356"/>
              <a:gd name="connsiteX8" fmla="*/ 5088467 w 9299222"/>
              <a:gd name="connsiteY8" fmla="*/ 327378 h 1772356"/>
              <a:gd name="connsiteX9" fmla="*/ 5782733 w 9299222"/>
              <a:gd name="connsiteY9" fmla="*/ 428978 h 1772356"/>
              <a:gd name="connsiteX10" fmla="*/ 6510867 w 9299222"/>
              <a:gd name="connsiteY10" fmla="*/ 462844 h 1772356"/>
              <a:gd name="connsiteX11" fmla="*/ 6815667 w 9299222"/>
              <a:gd name="connsiteY11" fmla="*/ 530578 h 1772356"/>
              <a:gd name="connsiteX12" fmla="*/ 7374467 w 9299222"/>
              <a:gd name="connsiteY12" fmla="*/ 581378 h 1772356"/>
              <a:gd name="connsiteX13" fmla="*/ 7814733 w 9299222"/>
              <a:gd name="connsiteY13" fmla="*/ 666044 h 1772356"/>
              <a:gd name="connsiteX14" fmla="*/ 8170333 w 9299222"/>
              <a:gd name="connsiteY14" fmla="*/ 632178 h 1772356"/>
              <a:gd name="connsiteX15" fmla="*/ 8441267 w 9299222"/>
              <a:gd name="connsiteY15" fmla="*/ 649111 h 1772356"/>
              <a:gd name="connsiteX16" fmla="*/ 9118600 w 9299222"/>
              <a:gd name="connsiteY16" fmla="*/ 682978 h 1772356"/>
              <a:gd name="connsiteX17" fmla="*/ 9118600 w 9299222"/>
              <a:gd name="connsiteY17" fmla="*/ 682978 h 1772356"/>
              <a:gd name="connsiteX18" fmla="*/ 9186333 w 9299222"/>
              <a:gd name="connsiteY18" fmla="*/ 682978 h 1772356"/>
              <a:gd name="connsiteX19" fmla="*/ 9254067 w 9299222"/>
              <a:gd name="connsiteY19" fmla="*/ 1021644 h 1772356"/>
              <a:gd name="connsiteX20" fmla="*/ 9237133 w 9299222"/>
              <a:gd name="connsiteY20" fmla="*/ 1292578 h 1772356"/>
              <a:gd name="connsiteX21" fmla="*/ 8881533 w 9299222"/>
              <a:gd name="connsiteY21" fmla="*/ 1326444 h 1772356"/>
              <a:gd name="connsiteX22" fmla="*/ 7899400 w 9299222"/>
              <a:gd name="connsiteY22" fmla="*/ 1326444 h 1772356"/>
              <a:gd name="connsiteX23" fmla="*/ 6697133 w 9299222"/>
              <a:gd name="connsiteY23" fmla="*/ 1292578 h 1772356"/>
              <a:gd name="connsiteX24" fmla="*/ 5935133 w 9299222"/>
              <a:gd name="connsiteY24" fmla="*/ 1360311 h 1772356"/>
              <a:gd name="connsiteX25" fmla="*/ 5494867 w 9299222"/>
              <a:gd name="connsiteY25" fmla="*/ 1394178 h 1772356"/>
              <a:gd name="connsiteX26" fmla="*/ 4766733 w 9299222"/>
              <a:gd name="connsiteY26" fmla="*/ 1631244 h 1772356"/>
              <a:gd name="connsiteX27" fmla="*/ 4241800 w 9299222"/>
              <a:gd name="connsiteY27" fmla="*/ 1529644 h 1772356"/>
              <a:gd name="connsiteX28" fmla="*/ 3937000 w 9299222"/>
              <a:gd name="connsiteY28" fmla="*/ 1411111 h 1772356"/>
              <a:gd name="connsiteX29" fmla="*/ 3649133 w 9299222"/>
              <a:gd name="connsiteY29" fmla="*/ 1292578 h 1772356"/>
              <a:gd name="connsiteX30" fmla="*/ 3767667 w 9299222"/>
              <a:gd name="connsiteY30" fmla="*/ 1461911 h 1772356"/>
              <a:gd name="connsiteX31" fmla="*/ 3716867 w 9299222"/>
              <a:gd name="connsiteY31" fmla="*/ 1715911 h 1772356"/>
              <a:gd name="connsiteX32" fmla="*/ 3158067 w 9299222"/>
              <a:gd name="connsiteY32" fmla="*/ 1749778 h 1772356"/>
              <a:gd name="connsiteX33" fmla="*/ 1905000 w 9299222"/>
              <a:gd name="connsiteY33" fmla="*/ 1580444 h 1772356"/>
              <a:gd name="connsiteX34" fmla="*/ 1329267 w 9299222"/>
              <a:gd name="connsiteY34" fmla="*/ 1512711 h 1772356"/>
              <a:gd name="connsiteX35" fmla="*/ 601133 w 9299222"/>
              <a:gd name="connsiteY35" fmla="*/ 1495778 h 1772356"/>
              <a:gd name="connsiteX36" fmla="*/ 194733 w 9299222"/>
              <a:gd name="connsiteY36" fmla="*/ 1580444 h 1772356"/>
              <a:gd name="connsiteX37" fmla="*/ 127000 w 9299222"/>
              <a:gd name="connsiteY37" fmla="*/ 1597378 h 1772356"/>
              <a:gd name="connsiteX38" fmla="*/ 110067 w 9299222"/>
              <a:gd name="connsiteY38" fmla="*/ 1343378 h 1772356"/>
              <a:gd name="connsiteX39" fmla="*/ 160867 w 9299222"/>
              <a:gd name="connsiteY39" fmla="*/ 818444 h 1772356"/>
              <a:gd name="connsiteX40" fmla="*/ 143933 w 9299222"/>
              <a:gd name="connsiteY40" fmla="*/ 733778 h 1772356"/>
              <a:gd name="connsiteX41" fmla="*/ 1024467 w 9299222"/>
              <a:gd name="connsiteY41" fmla="*/ 733778 h 1772356"/>
              <a:gd name="connsiteX42" fmla="*/ 1701800 w 9299222"/>
              <a:gd name="connsiteY42" fmla="*/ 666044 h 1772356"/>
              <a:gd name="connsiteX43" fmla="*/ 1938867 w 9299222"/>
              <a:gd name="connsiteY43" fmla="*/ 649111 h 177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299222" h="1772356">
                <a:moveTo>
                  <a:pt x="1938867" y="649111"/>
                </a:moveTo>
                <a:cubicBezTo>
                  <a:pt x="2088445" y="623711"/>
                  <a:pt x="2356556" y="555977"/>
                  <a:pt x="2599267" y="513644"/>
                </a:cubicBezTo>
                <a:cubicBezTo>
                  <a:pt x="2841978" y="471311"/>
                  <a:pt x="3172178" y="445911"/>
                  <a:pt x="3395133" y="395111"/>
                </a:cubicBezTo>
                <a:cubicBezTo>
                  <a:pt x="3618088" y="344311"/>
                  <a:pt x="3793067" y="270933"/>
                  <a:pt x="3937000" y="208844"/>
                </a:cubicBezTo>
                <a:cubicBezTo>
                  <a:pt x="4080933" y="146755"/>
                  <a:pt x="4162778" y="45156"/>
                  <a:pt x="4258733" y="22578"/>
                </a:cubicBezTo>
                <a:cubicBezTo>
                  <a:pt x="4354689" y="0"/>
                  <a:pt x="4436533" y="73378"/>
                  <a:pt x="4512733" y="73378"/>
                </a:cubicBezTo>
                <a:cubicBezTo>
                  <a:pt x="4588933" y="73378"/>
                  <a:pt x="4682066" y="25400"/>
                  <a:pt x="4715933" y="22578"/>
                </a:cubicBezTo>
                <a:cubicBezTo>
                  <a:pt x="4749800" y="19756"/>
                  <a:pt x="4653844" y="5644"/>
                  <a:pt x="4715933" y="56444"/>
                </a:cubicBezTo>
                <a:cubicBezTo>
                  <a:pt x="4778022" y="107244"/>
                  <a:pt x="4910667" y="265289"/>
                  <a:pt x="5088467" y="327378"/>
                </a:cubicBezTo>
                <a:cubicBezTo>
                  <a:pt x="5266267" y="389467"/>
                  <a:pt x="5545666" y="406400"/>
                  <a:pt x="5782733" y="428978"/>
                </a:cubicBezTo>
                <a:cubicBezTo>
                  <a:pt x="6019800" y="451556"/>
                  <a:pt x="6338711" y="445911"/>
                  <a:pt x="6510867" y="462844"/>
                </a:cubicBezTo>
                <a:cubicBezTo>
                  <a:pt x="6683023" y="479777"/>
                  <a:pt x="6671734" y="510822"/>
                  <a:pt x="6815667" y="530578"/>
                </a:cubicBezTo>
                <a:cubicBezTo>
                  <a:pt x="6959600" y="550334"/>
                  <a:pt x="7207956" y="558800"/>
                  <a:pt x="7374467" y="581378"/>
                </a:cubicBezTo>
                <a:cubicBezTo>
                  <a:pt x="7540978" y="603956"/>
                  <a:pt x="7682089" y="657577"/>
                  <a:pt x="7814733" y="666044"/>
                </a:cubicBezTo>
                <a:cubicBezTo>
                  <a:pt x="7947377" y="674511"/>
                  <a:pt x="8065911" y="635000"/>
                  <a:pt x="8170333" y="632178"/>
                </a:cubicBezTo>
                <a:cubicBezTo>
                  <a:pt x="8274755" y="629356"/>
                  <a:pt x="8441267" y="649111"/>
                  <a:pt x="8441267" y="649111"/>
                </a:cubicBezTo>
                <a:lnTo>
                  <a:pt x="9118600" y="682978"/>
                </a:lnTo>
                <a:lnTo>
                  <a:pt x="9118600" y="682978"/>
                </a:lnTo>
                <a:cubicBezTo>
                  <a:pt x="9129889" y="682978"/>
                  <a:pt x="9163755" y="626534"/>
                  <a:pt x="9186333" y="682978"/>
                </a:cubicBezTo>
                <a:cubicBezTo>
                  <a:pt x="9208911" y="739422"/>
                  <a:pt x="9245600" y="920044"/>
                  <a:pt x="9254067" y="1021644"/>
                </a:cubicBezTo>
                <a:cubicBezTo>
                  <a:pt x="9262534" y="1123244"/>
                  <a:pt x="9299222" y="1241778"/>
                  <a:pt x="9237133" y="1292578"/>
                </a:cubicBezTo>
                <a:cubicBezTo>
                  <a:pt x="9175044" y="1343378"/>
                  <a:pt x="9104488" y="1320800"/>
                  <a:pt x="8881533" y="1326444"/>
                </a:cubicBezTo>
                <a:cubicBezTo>
                  <a:pt x="8658578" y="1332088"/>
                  <a:pt x="8263467" y="1332088"/>
                  <a:pt x="7899400" y="1326444"/>
                </a:cubicBezTo>
                <a:cubicBezTo>
                  <a:pt x="7535333" y="1320800"/>
                  <a:pt x="7024511" y="1286934"/>
                  <a:pt x="6697133" y="1292578"/>
                </a:cubicBezTo>
                <a:cubicBezTo>
                  <a:pt x="6369755" y="1298222"/>
                  <a:pt x="5935133" y="1360311"/>
                  <a:pt x="5935133" y="1360311"/>
                </a:cubicBezTo>
                <a:cubicBezTo>
                  <a:pt x="5734755" y="1377244"/>
                  <a:pt x="5689600" y="1349023"/>
                  <a:pt x="5494867" y="1394178"/>
                </a:cubicBezTo>
                <a:cubicBezTo>
                  <a:pt x="5300134" y="1439334"/>
                  <a:pt x="4975578" y="1608666"/>
                  <a:pt x="4766733" y="1631244"/>
                </a:cubicBezTo>
                <a:cubicBezTo>
                  <a:pt x="4557889" y="1653822"/>
                  <a:pt x="4380089" y="1566333"/>
                  <a:pt x="4241800" y="1529644"/>
                </a:cubicBezTo>
                <a:cubicBezTo>
                  <a:pt x="4103511" y="1492955"/>
                  <a:pt x="4035778" y="1450622"/>
                  <a:pt x="3937000" y="1411111"/>
                </a:cubicBezTo>
                <a:cubicBezTo>
                  <a:pt x="3838222" y="1371600"/>
                  <a:pt x="3677355" y="1284111"/>
                  <a:pt x="3649133" y="1292578"/>
                </a:cubicBezTo>
                <a:cubicBezTo>
                  <a:pt x="3620911" y="1301045"/>
                  <a:pt x="3756378" y="1391356"/>
                  <a:pt x="3767667" y="1461911"/>
                </a:cubicBezTo>
                <a:cubicBezTo>
                  <a:pt x="3778956" y="1532466"/>
                  <a:pt x="3818467" y="1667933"/>
                  <a:pt x="3716867" y="1715911"/>
                </a:cubicBezTo>
                <a:cubicBezTo>
                  <a:pt x="3615267" y="1763889"/>
                  <a:pt x="3460045" y="1772356"/>
                  <a:pt x="3158067" y="1749778"/>
                </a:cubicBezTo>
                <a:cubicBezTo>
                  <a:pt x="2856089" y="1727200"/>
                  <a:pt x="2209800" y="1619955"/>
                  <a:pt x="1905000" y="1580444"/>
                </a:cubicBezTo>
                <a:cubicBezTo>
                  <a:pt x="1600200" y="1540933"/>
                  <a:pt x="1546578" y="1526822"/>
                  <a:pt x="1329267" y="1512711"/>
                </a:cubicBezTo>
                <a:cubicBezTo>
                  <a:pt x="1111956" y="1498600"/>
                  <a:pt x="790222" y="1484489"/>
                  <a:pt x="601133" y="1495778"/>
                </a:cubicBezTo>
                <a:cubicBezTo>
                  <a:pt x="412044" y="1507067"/>
                  <a:pt x="273755" y="1563511"/>
                  <a:pt x="194733" y="1580444"/>
                </a:cubicBezTo>
                <a:cubicBezTo>
                  <a:pt x="115711" y="1597377"/>
                  <a:pt x="141111" y="1636889"/>
                  <a:pt x="127000" y="1597378"/>
                </a:cubicBezTo>
                <a:cubicBezTo>
                  <a:pt x="112889" y="1557867"/>
                  <a:pt x="104423" y="1473200"/>
                  <a:pt x="110067" y="1343378"/>
                </a:cubicBezTo>
                <a:cubicBezTo>
                  <a:pt x="115711" y="1213556"/>
                  <a:pt x="155223" y="920044"/>
                  <a:pt x="160867" y="818444"/>
                </a:cubicBezTo>
                <a:cubicBezTo>
                  <a:pt x="166511" y="716844"/>
                  <a:pt x="0" y="747889"/>
                  <a:pt x="143933" y="733778"/>
                </a:cubicBezTo>
                <a:cubicBezTo>
                  <a:pt x="287866" y="719667"/>
                  <a:pt x="764823" y="745067"/>
                  <a:pt x="1024467" y="733778"/>
                </a:cubicBezTo>
                <a:cubicBezTo>
                  <a:pt x="1284111" y="722489"/>
                  <a:pt x="1546578" y="680155"/>
                  <a:pt x="1701800" y="666044"/>
                </a:cubicBezTo>
                <a:cubicBezTo>
                  <a:pt x="1857022" y="651933"/>
                  <a:pt x="1789289" y="674511"/>
                  <a:pt x="1938867" y="649111"/>
                </a:cubicBezTo>
                <a:close/>
              </a:path>
            </a:pathLst>
          </a:custGeom>
          <a:blipFill>
            <a:blip r:embed="rId4" cstate="print"/>
            <a:tile tx="0" ty="0" sx="100000" sy="100000" flip="none" algn="tl"/>
          </a:blip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TextBox 71"/>
          <p:cNvSpPr txBox="1"/>
          <p:nvPr/>
        </p:nvSpPr>
        <p:spPr>
          <a:xfrm rot="20139738">
            <a:off x="6193648" y="5290031"/>
            <a:ext cx="25146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EXAMPLE</a:t>
            </a:r>
          </a:p>
        </p:txBody>
      </p:sp>
      <p:sp>
        <p:nvSpPr>
          <p:cNvPr id="57" name="TextBox 56"/>
          <p:cNvSpPr txBox="1"/>
          <p:nvPr/>
        </p:nvSpPr>
        <p:spPr>
          <a:xfrm>
            <a:off x="2971800" y="4572000"/>
            <a:ext cx="6172200" cy="492443"/>
          </a:xfrm>
          <a:prstGeom prst="rect">
            <a:avLst/>
          </a:prstGeom>
          <a:solidFill>
            <a:schemeClr val="bg1"/>
          </a:solidFill>
        </p:spPr>
        <p:txBody>
          <a:bodyPr wrap="square" rtlCol="0">
            <a:spAutoFit/>
          </a:bodyPr>
          <a:lstStyle/>
          <a:p>
            <a:r>
              <a:rPr lang="en-US" sz="2600" b="1" dirty="0">
                <a:latin typeface="Arial" pitchFamily="34" charset="0"/>
                <a:cs typeface="Arial" pitchFamily="34" charset="0"/>
              </a:rPr>
              <a:t>- new mountains push upward &amp; grow</a:t>
            </a:r>
          </a:p>
        </p:txBody>
      </p:sp>
      <p:sp>
        <p:nvSpPr>
          <p:cNvPr id="73" name="TextBox 72"/>
          <p:cNvSpPr txBox="1"/>
          <p:nvPr/>
        </p:nvSpPr>
        <p:spPr>
          <a:xfrm>
            <a:off x="2971800" y="5029200"/>
            <a:ext cx="6172200" cy="492443"/>
          </a:xfrm>
          <a:prstGeom prst="rect">
            <a:avLst/>
          </a:prstGeom>
          <a:solidFill>
            <a:schemeClr val="bg1"/>
          </a:solidFill>
        </p:spPr>
        <p:txBody>
          <a:bodyPr wrap="square" rtlCol="0">
            <a:spAutoFit/>
          </a:bodyPr>
          <a:lstStyle/>
          <a:p>
            <a:r>
              <a:rPr lang="en-US" sz="2600" b="1" dirty="0">
                <a:latin typeface="Arial" pitchFamily="34" charset="0"/>
                <a:cs typeface="Arial" pitchFamily="34" charset="0"/>
              </a:rPr>
              <a:t>- this process is called </a:t>
            </a:r>
            <a:r>
              <a:rPr lang="en-US" sz="2600" b="1" dirty="0">
                <a:effectLst>
                  <a:outerShdw dist="38100" dir="7200000" algn="ctr" rotWithShape="0">
                    <a:srgbClr val="FF0000"/>
                  </a:outerShdw>
                </a:effectLst>
                <a:latin typeface="Arial" pitchFamily="34" charset="0"/>
                <a:cs typeface="Arial" pitchFamily="34" charset="0"/>
              </a:rPr>
              <a:t>Orogeny</a:t>
            </a:r>
          </a:p>
        </p:txBody>
      </p:sp>
      <p:grpSp>
        <p:nvGrpSpPr>
          <p:cNvPr id="79" name="Group 78"/>
          <p:cNvGrpSpPr/>
          <p:nvPr/>
        </p:nvGrpSpPr>
        <p:grpSpPr>
          <a:xfrm>
            <a:off x="1392225" y="2406208"/>
            <a:ext cx="6989775" cy="3244811"/>
            <a:chOff x="1392225" y="2406208"/>
            <a:chExt cx="6989775" cy="3244811"/>
          </a:xfrm>
        </p:grpSpPr>
        <p:sp>
          <p:nvSpPr>
            <p:cNvPr id="75" name="Oval 74"/>
            <p:cNvSpPr/>
            <p:nvPr/>
          </p:nvSpPr>
          <p:spPr>
            <a:xfrm>
              <a:off x="6553200" y="4975114"/>
              <a:ext cx="1828800" cy="675905"/>
            </a:xfrm>
            <a:prstGeom prst="ellipse">
              <a:avLst/>
            </a:prstGeom>
            <a:ln w="7620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7" name="Straight Connector 76"/>
            <p:cNvCxnSpPr>
              <a:cxnSpLocks/>
              <a:stCxn id="75" idx="1"/>
              <a:endCxn id="74" idx="2"/>
            </p:cNvCxnSpPr>
            <p:nvPr/>
          </p:nvCxnSpPr>
          <p:spPr>
            <a:xfrm flipH="1" flipV="1">
              <a:off x="4555136" y="3016992"/>
              <a:ext cx="2265886" cy="2057106"/>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rot="19972424">
              <a:off x="1392225" y="2406208"/>
              <a:ext cx="6031126" cy="646331"/>
            </a:xfrm>
            <a:prstGeom prst="rect">
              <a:avLst/>
            </a:prstGeom>
            <a:solidFill>
              <a:schemeClr val="bg1"/>
            </a:solidFill>
            <a:ln w="25400">
              <a:solidFill>
                <a:srgbClr val="00B050"/>
              </a:solidFill>
            </a:ln>
          </p:spPr>
          <p:txBody>
            <a:bodyPr wrap="square" rtlCol="0">
              <a:spAutoFit/>
            </a:bodyPr>
            <a:lstStyle/>
            <a:p>
              <a:r>
                <a:rPr lang="en-US" sz="3600" b="1" dirty="0">
                  <a:solidFill>
                    <a:srgbClr val="00B050"/>
                  </a:solidFill>
                  <a:effectLst>
                    <a:outerShdw dist="50800" dir="6600000" algn="ctr" rotWithShape="0">
                      <a:schemeClr val="tx1"/>
                    </a:outerShdw>
                  </a:effectLst>
                  <a:latin typeface="Arial" pitchFamily="34" charset="0"/>
                  <a:cs typeface="Arial" pitchFamily="34" charset="0"/>
                </a:rPr>
                <a:t>rebuilds continental crust!</a:t>
              </a:r>
            </a:p>
          </p:txBody>
        </p:sp>
      </p:grpSp>
      <p:sp>
        <p:nvSpPr>
          <p:cNvPr id="12" name="TextBox 11">
            <a:extLst>
              <a:ext uri="{FF2B5EF4-FFF2-40B4-BE49-F238E27FC236}">
                <a16:creationId xmlns:a16="http://schemas.microsoft.com/office/drawing/2014/main" id="{6D1356A4-88A5-8772-3568-C94CDE9C2AFD}"/>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13" name="TextBox 12">
            <a:extLst>
              <a:ext uri="{FF2B5EF4-FFF2-40B4-BE49-F238E27FC236}">
                <a16:creationId xmlns:a16="http://schemas.microsoft.com/office/drawing/2014/main" id="{CBC0F390-6425-F6AD-A85A-4C2F29D1515A}"/>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2" name="TextBox 1">
            <a:extLst>
              <a:ext uri="{FF2B5EF4-FFF2-40B4-BE49-F238E27FC236}">
                <a16:creationId xmlns:a16="http://schemas.microsoft.com/office/drawing/2014/main" id="{9726A681-95B5-F900-3346-37576030EA40}"/>
              </a:ext>
            </a:extLst>
          </p:cNvPr>
          <p:cNvSpPr txBox="1"/>
          <p:nvPr/>
        </p:nvSpPr>
        <p:spPr>
          <a:xfrm>
            <a:off x="6324600" y="4382869"/>
            <a:ext cx="28194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important!   </a:t>
            </a:r>
          </a:p>
        </p:txBody>
      </p:sp>
      <p:sp>
        <p:nvSpPr>
          <p:cNvPr id="3" name="Rectangle 2">
            <a:extLst>
              <a:ext uri="{FF2B5EF4-FFF2-40B4-BE49-F238E27FC236}">
                <a16:creationId xmlns:a16="http://schemas.microsoft.com/office/drawing/2014/main" id="{B9CFC3B3-B44F-00F5-5743-1D94C43EBE25}"/>
              </a:ext>
            </a:extLst>
          </p:cNvPr>
          <p:cNvSpPr/>
          <p:nvPr/>
        </p:nvSpPr>
        <p:spPr>
          <a:xfrm>
            <a:off x="6604891" y="5020239"/>
            <a:ext cx="1624709" cy="50931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37A4DB-83C1-13A8-1A64-745A4A587768}"/>
              </a:ext>
            </a:extLst>
          </p:cNvPr>
          <p:cNvSpPr txBox="1"/>
          <p:nvPr/>
        </p:nvSpPr>
        <p:spPr>
          <a:xfrm>
            <a:off x="4970891" y="3733800"/>
            <a:ext cx="418722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mountain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1000"/>
                                        <p:tgtEl>
                                          <p:spTgt spid="56"/>
                                        </p:tgtEl>
                                      </p:cBhvr>
                                    </p:animEffect>
                                  </p:childTnLst>
                                </p:cTn>
                              </p:par>
                            </p:childTnLst>
                          </p:cTn>
                        </p:par>
                        <p:par>
                          <p:cTn id="8" fill="hold">
                            <p:stCondLst>
                              <p:cond delay="1000"/>
                            </p:stCondLst>
                            <p:childTnLst>
                              <p:par>
                                <p:cTn id="9" presetID="35" presetClass="path" presetSubtype="0" accel="50000" decel="50000" fill="hold" grpId="1" nodeType="afterEffect">
                                  <p:stCondLst>
                                    <p:cond delay="0"/>
                                  </p:stCondLst>
                                  <p:childTnLst>
                                    <p:animMotion origin="layout" path="M 0.0743 -0.00277 L 0.00764 -0.00277 " pathEditMode="relative" rAng="0" ptsTypes="AA">
                                      <p:cBhvr>
                                        <p:cTn id="10" dur="2000" spd="-100000" fill="hold"/>
                                        <p:tgtEl>
                                          <p:spTgt spid="61"/>
                                        </p:tgtEl>
                                        <p:attrNameLst>
                                          <p:attrName>ppt_x</p:attrName>
                                          <p:attrName>ppt_y</p:attrName>
                                        </p:attrNameLst>
                                      </p:cBhvr>
                                      <p:rCtr x="-33" y="0"/>
                                    </p:animMotion>
                                  </p:childTnLst>
                                </p:cTn>
                              </p:par>
                              <p:par>
                                <p:cTn id="11" presetID="10" presetClass="exit" presetSubtype="0" fill="hold" grpId="0" nodeType="withEffect">
                                  <p:stCondLst>
                                    <p:cond delay="0"/>
                                  </p:stCondLst>
                                  <p:childTnLst>
                                    <p:animEffect transition="out" filter="fade">
                                      <p:cBhvr>
                                        <p:cTn id="12" dur="2000"/>
                                        <p:tgtEl>
                                          <p:spTgt spid="61"/>
                                        </p:tgtEl>
                                      </p:cBhvr>
                                    </p:animEffect>
                                    <p:set>
                                      <p:cBhvr>
                                        <p:cTn id="13" dur="1" fill="hold">
                                          <p:stCondLst>
                                            <p:cond delay="1999"/>
                                          </p:stCondLst>
                                        </p:cTn>
                                        <p:tgtEl>
                                          <p:spTgt spid="61"/>
                                        </p:tgtEl>
                                        <p:attrNameLst>
                                          <p:attrName>style.visibility</p:attrName>
                                        </p:attrNameLst>
                                      </p:cBhvr>
                                      <p:to>
                                        <p:strVal val="hidden"/>
                                      </p:to>
                                    </p:set>
                                  </p:childTnLst>
                                </p:cTn>
                              </p:par>
                              <p:par>
                                <p:cTn id="14" presetID="35" presetClass="path" presetSubtype="0" accel="50000" decel="50000" fill="hold" grpId="1" nodeType="withEffect">
                                  <p:stCondLst>
                                    <p:cond delay="0"/>
                                  </p:stCondLst>
                                  <p:childTnLst>
                                    <p:animMotion origin="layout" path="M 1.66667E-6 4.44444E-6 L -0.15313 -0.00487 " pathEditMode="relative" rAng="0" ptsTypes="AA">
                                      <p:cBhvr>
                                        <p:cTn id="15" dur="2000" fill="hold"/>
                                        <p:tgtEl>
                                          <p:spTgt spid="62"/>
                                        </p:tgtEl>
                                        <p:attrNameLst>
                                          <p:attrName>ppt_x</p:attrName>
                                          <p:attrName>ppt_y</p:attrName>
                                        </p:attrNameLst>
                                      </p:cBhvr>
                                      <p:rCtr x="-77" y="-3"/>
                                    </p:animMotion>
                                  </p:childTnLst>
                                </p:cTn>
                              </p:par>
                              <p:par>
                                <p:cTn id="16" presetID="10" presetClass="exit" presetSubtype="0" fill="hold" grpId="0" nodeType="withEffect">
                                  <p:stCondLst>
                                    <p:cond delay="0"/>
                                  </p:stCondLst>
                                  <p:childTnLst>
                                    <p:animEffect transition="out" filter="fade">
                                      <p:cBhvr>
                                        <p:cTn id="17" dur="2000"/>
                                        <p:tgtEl>
                                          <p:spTgt spid="62"/>
                                        </p:tgtEl>
                                      </p:cBhvr>
                                    </p:animEffect>
                                    <p:set>
                                      <p:cBhvr>
                                        <p:cTn id="18" dur="1" fill="hold">
                                          <p:stCondLst>
                                            <p:cond delay="1999"/>
                                          </p:stCondLst>
                                        </p:cTn>
                                        <p:tgtEl>
                                          <p:spTgt spid="62"/>
                                        </p:tgtEl>
                                        <p:attrNameLst>
                                          <p:attrName>style.visibility</p:attrName>
                                        </p:attrNameLst>
                                      </p:cBhvr>
                                      <p:to>
                                        <p:strVal val="hidden"/>
                                      </p:to>
                                    </p:set>
                                  </p:childTnLst>
                                </p:cTn>
                              </p:par>
                              <p:par>
                                <p:cTn id="19" presetID="55"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000" fill="hold"/>
                                        <p:tgtEl>
                                          <p:spTgt spid="63"/>
                                        </p:tgtEl>
                                        <p:attrNameLst>
                                          <p:attrName>ppt_w</p:attrName>
                                        </p:attrNameLst>
                                      </p:cBhvr>
                                      <p:tavLst>
                                        <p:tav tm="0">
                                          <p:val>
                                            <p:strVal val="#ppt_w*0.70"/>
                                          </p:val>
                                        </p:tav>
                                        <p:tav tm="100000">
                                          <p:val>
                                            <p:strVal val="#ppt_w"/>
                                          </p:val>
                                        </p:tav>
                                      </p:tavLst>
                                    </p:anim>
                                    <p:anim calcmode="lin" valueType="num">
                                      <p:cBhvr>
                                        <p:cTn id="22" dur="2000" fill="hold"/>
                                        <p:tgtEl>
                                          <p:spTgt spid="63"/>
                                        </p:tgtEl>
                                        <p:attrNameLst>
                                          <p:attrName>ppt_h</p:attrName>
                                        </p:attrNameLst>
                                      </p:cBhvr>
                                      <p:tavLst>
                                        <p:tav tm="0">
                                          <p:val>
                                            <p:strVal val="#ppt_h"/>
                                          </p:val>
                                        </p:tav>
                                        <p:tav tm="100000">
                                          <p:val>
                                            <p:strVal val="#ppt_h"/>
                                          </p:val>
                                        </p:tav>
                                      </p:tavLst>
                                    </p:anim>
                                    <p:animEffect transition="in" filter="fade">
                                      <p:cBhvr>
                                        <p:cTn id="23" dur="20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1000"/>
                                        <p:tgtEl>
                                          <p:spTgt spid="57"/>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2000"/>
                                        <p:tgtEl>
                                          <p:spTgt spid="6"/>
                                        </p:tgtEl>
                                      </p:cBhvr>
                                    </p:animEffect>
                                  </p:childTnLst>
                                </p:cTn>
                              </p:par>
                              <p:par>
                                <p:cTn id="32" presetID="6" presetClass="emph" presetSubtype="0" fill="hold" nodeType="withEffect">
                                  <p:stCondLst>
                                    <p:cond delay="1000"/>
                                  </p:stCondLst>
                                  <p:childTnLst>
                                    <p:animScale>
                                      <p:cBhvr>
                                        <p:cTn id="33" dur="5000" fill="hold"/>
                                        <p:tgtEl>
                                          <p:spTgt spid="6"/>
                                        </p:tgtEl>
                                      </p:cBhvr>
                                      <p:by x="150000" y="150000"/>
                                    </p:animScale>
                                  </p:childTnLst>
                                </p:cTn>
                              </p:par>
                              <p:par>
                                <p:cTn id="34" presetID="6" presetClass="emph" presetSubtype="0" fill="hold" grpId="2" nodeType="withEffect">
                                  <p:stCondLst>
                                    <p:cond delay="1000"/>
                                  </p:stCondLst>
                                  <p:childTnLst>
                                    <p:animScale>
                                      <p:cBhvr>
                                        <p:cTn id="35" dur="2000" fill="hold"/>
                                        <p:tgtEl>
                                          <p:spTgt spid="63"/>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10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57"/>
                                        </p:tgtEl>
                                      </p:cBhvr>
                                    </p:animEffect>
                                    <p:set>
                                      <p:cBhvr>
                                        <p:cTn id="45" dur="1" fill="hold">
                                          <p:stCondLst>
                                            <p:cond delay="999"/>
                                          </p:stCondLst>
                                        </p:cTn>
                                        <p:tgtEl>
                                          <p:spTgt spid="57"/>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1000"/>
                                        <p:tgtEl>
                                          <p:spTgt spid="3"/>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wipe(down)">
                                      <p:cBhvr>
                                        <p:cTn id="64" dur="1000"/>
                                        <p:tgtEl>
                                          <p:spTgt spid="79"/>
                                        </p:tgtEl>
                                      </p:cBhvr>
                                    </p:animEffect>
                                  </p:childTnLst>
                                </p:cTn>
                              </p:par>
                              <p:par>
                                <p:cTn id="65" presetID="10" presetClass="exit" presetSubtype="0" fill="hold" grpId="1" nodeType="withEffect">
                                  <p:stCondLst>
                                    <p:cond delay="0"/>
                                  </p:stCondLst>
                                  <p:childTnLst>
                                    <p:animEffect transition="out" filter="fade">
                                      <p:cBhvr>
                                        <p:cTn id="66" dur="1000"/>
                                        <p:tgtEl>
                                          <p:spTgt spid="3"/>
                                        </p:tgtEl>
                                      </p:cBhvr>
                                    </p:animEffect>
                                    <p:set>
                                      <p:cBhvr>
                                        <p:cTn id="67" dur="1" fill="hold">
                                          <p:stCondLst>
                                            <p:cond delay="9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2"/>
                                        </p:tgtEl>
                                      </p:cBhvr>
                                    </p:animEffect>
                                    <p:set>
                                      <p:cBhvr>
                                        <p:cTn id="70" dur="1" fill="hold">
                                          <p:stCondLst>
                                            <p:cond delay="9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
                                        </p:tgtEl>
                                      </p:cBhvr>
                                    </p:animEffect>
                                    <p:set>
                                      <p:cBhvr>
                                        <p:cTn id="73" dur="1" fill="hold">
                                          <p:stCondLst>
                                            <p:cond delay="999"/>
                                          </p:stCondLst>
                                        </p:cTn>
                                        <p:tgtEl>
                                          <p:spTgt spid="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73"/>
                                        </p:tgtEl>
                                      </p:cBhvr>
                                    </p:animEffect>
                                    <p:set>
                                      <p:cBhvr>
                                        <p:cTn id="78" dur="1" fill="hold">
                                          <p:stCondLst>
                                            <p:cond delay="999"/>
                                          </p:stCondLst>
                                        </p:cTn>
                                        <p:tgtEl>
                                          <p:spTgt spid="7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79"/>
                                        </p:tgtEl>
                                      </p:cBhvr>
                                    </p:animEffect>
                                    <p:set>
                                      <p:cBhvr>
                                        <p:cTn id="81" dur="1" fill="hold">
                                          <p:stCondLst>
                                            <p:cond delay="999"/>
                                          </p:stCondLst>
                                        </p:cTn>
                                        <p:tgtEl>
                                          <p:spTgt spid="79"/>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left)">
                                      <p:cBhvr>
                                        <p:cTn id="85" dur="1000"/>
                                        <p:tgtEl>
                                          <p:spTgt spid="6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56"/>
                                        </p:tgtEl>
                                      </p:cBhvr>
                                    </p:animEffect>
                                    <p:set>
                                      <p:cBhvr>
                                        <p:cTn id="90" dur="1" fill="hold">
                                          <p:stCondLst>
                                            <p:cond delay="999"/>
                                          </p:stCondLst>
                                        </p:cTn>
                                        <p:tgtEl>
                                          <p:spTgt spid="56"/>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1000"/>
                                        <p:tgtEl>
                                          <p:spTgt spid="61"/>
                                        </p:tgtEl>
                                      </p:cBhvr>
                                    </p:animEffect>
                                    <p:set>
                                      <p:cBhvr>
                                        <p:cTn id="93" dur="1" fill="hold">
                                          <p:stCondLst>
                                            <p:cond delay="999"/>
                                          </p:stCondLst>
                                        </p:cTn>
                                        <p:tgtEl>
                                          <p:spTgt spid="6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63"/>
                                        </p:tgtEl>
                                      </p:cBhvr>
                                    </p:animEffect>
                                    <p:set>
                                      <p:cBhvr>
                                        <p:cTn id="96" dur="1" fill="hold">
                                          <p:stCondLst>
                                            <p:cond delay="999"/>
                                          </p:stCondLst>
                                        </p:cTn>
                                        <p:tgtEl>
                                          <p:spTgt spid="6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000"/>
                                        <p:tgtEl>
                                          <p:spTgt spid="62"/>
                                        </p:tgtEl>
                                      </p:cBhvr>
                                    </p:animEffect>
                                    <p:set>
                                      <p:cBhvr>
                                        <p:cTn id="99" dur="1" fill="hold">
                                          <p:stCondLst>
                                            <p:cond delay="999"/>
                                          </p:stCondLst>
                                        </p:cTn>
                                        <p:tgtEl>
                                          <p:spTgt spid="6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6"/>
                                        </p:tgtEl>
                                      </p:cBhvr>
                                    </p:animEffect>
                                    <p:set>
                                      <p:cBhvr>
                                        <p:cTn id="102" dur="1" fill="hold">
                                          <p:stCondLst>
                                            <p:cond delay="999"/>
                                          </p:stCondLst>
                                        </p:cTn>
                                        <p:tgtEl>
                                          <p:spTgt spid="6"/>
                                        </p:tgtEl>
                                        <p:attrNameLst>
                                          <p:attrName>style.visibility</p:attrName>
                                        </p:attrNameLst>
                                      </p:cBhvr>
                                      <p:to>
                                        <p:strVal val="hidden"/>
                                      </p:to>
                                    </p:set>
                                  </p:childTnLst>
                                </p:cTn>
                              </p:par>
                            </p:childTnLst>
                          </p:cTn>
                        </p:par>
                        <p:par>
                          <p:cTn id="103" fill="hold">
                            <p:stCondLst>
                              <p:cond delay="1000"/>
                            </p:stCondLst>
                            <p:childTnLst>
                              <p:par>
                                <p:cTn id="104" presetID="53" presetClass="entr" presetSubtype="0" fill="hold" grpId="0" nodeType="afterEffect">
                                  <p:stCondLst>
                                    <p:cond delay="0"/>
                                  </p:stCondLst>
                                  <p:childTnLst>
                                    <p:set>
                                      <p:cBhvr>
                                        <p:cTn id="105" dur="1" fill="hold">
                                          <p:stCondLst>
                                            <p:cond delay="0"/>
                                          </p:stCondLst>
                                        </p:cTn>
                                        <p:tgtEl>
                                          <p:spTgt spid="72"/>
                                        </p:tgtEl>
                                        <p:attrNameLst>
                                          <p:attrName>style.visibility</p:attrName>
                                        </p:attrNameLst>
                                      </p:cBhvr>
                                      <p:to>
                                        <p:strVal val="visible"/>
                                      </p:to>
                                    </p:set>
                                    <p:anim calcmode="lin" valueType="num">
                                      <p:cBhvr>
                                        <p:cTn id="106" dur="1000" fill="hold"/>
                                        <p:tgtEl>
                                          <p:spTgt spid="72"/>
                                        </p:tgtEl>
                                        <p:attrNameLst>
                                          <p:attrName>ppt_w</p:attrName>
                                        </p:attrNameLst>
                                      </p:cBhvr>
                                      <p:tavLst>
                                        <p:tav tm="0">
                                          <p:val>
                                            <p:fltVal val="0"/>
                                          </p:val>
                                        </p:tav>
                                        <p:tav tm="100000">
                                          <p:val>
                                            <p:strVal val="#ppt_w"/>
                                          </p:val>
                                        </p:tav>
                                      </p:tavLst>
                                    </p:anim>
                                    <p:anim calcmode="lin" valueType="num">
                                      <p:cBhvr>
                                        <p:cTn id="107" dur="1000" fill="hold"/>
                                        <p:tgtEl>
                                          <p:spTgt spid="72"/>
                                        </p:tgtEl>
                                        <p:attrNameLst>
                                          <p:attrName>ppt_h</p:attrName>
                                        </p:attrNameLst>
                                      </p:cBhvr>
                                      <p:tavLst>
                                        <p:tav tm="0">
                                          <p:val>
                                            <p:fltVal val="0"/>
                                          </p:val>
                                        </p:tav>
                                        <p:tav tm="100000">
                                          <p:val>
                                            <p:strVal val="#ppt_h"/>
                                          </p:val>
                                        </p:tav>
                                      </p:tavLst>
                                    </p:anim>
                                    <p:animEffect transition="in" filter="fade">
                                      <p:cBhvr>
                                        <p:cTn id="10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60" grpId="0" animBg="1"/>
      <p:bldP spid="62" grpId="0" animBg="1"/>
      <p:bldP spid="62" grpId="1" animBg="1"/>
      <p:bldP spid="62" grpId="2" animBg="1"/>
      <p:bldP spid="61" grpId="0" animBg="1"/>
      <p:bldP spid="61" grpId="1" animBg="1"/>
      <p:bldP spid="61" grpId="2" animBg="1"/>
      <p:bldP spid="63" grpId="0" animBg="1"/>
      <p:bldP spid="63" grpId="1" animBg="1"/>
      <p:bldP spid="63" grpId="2" animBg="1"/>
      <p:bldP spid="72" grpId="0" animBg="1"/>
      <p:bldP spid="57" grpId="0" animBg="1"/>
      <p:bldP spid="57" grpId="1" animBg="1"/>
      <p:bldP spid="73" grpId="0" animBg="1"/>
      <p:bldP spid="73" grpId="1" animBg="1"/>
      <p:bldP spid="2" grpId="0" animBg="1"/>
      <p:bldP spid="2" grpId="1" animBg="1"/>
      <p:bldP spid="3" grpId="0" animBg="1"/>
      <p:bldP spid="3" grpId="1" animBg="1"/>
      <p:bldP spid="4" grpId="0" animBg="1"/>
      <p:bldP spid="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C6ECD887-D3ED-85BA-DFCB-EA9944A8CCD0}"/>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Continental-Continental Converging Plates"/>
          <p:cNvPicPr>
            <a:picLocks noChangeAspect="1" noChangeArrowheads="1"/>
          </p:cNvPicPr>
          <p:nvPr/>
        </p:nvPicPr>
        <p:blipFill>
          <a:blip r:embed="rId2" cstate="print"/>
          <a:srcRect/>
          <a:stretch>
            <a:fillRect/>
          </a:stretch>
        </p:blipFill>
        <p:spPr bwMode="auto">
          <a:xfrm>
            <a:off x="0" y="1468487"/>
            <a:ext cx="9144000" cy="5389513"/>
          </a:xfrm>
          <a:prstGeom prst="rect">
            <a:avLst/>
          </a:prstGeom>
          <a:noFill/>
        </p:spPr>
      </p:pic>
      <p:sp>
        <p:nvSpPr>
          <p:cNvPr id="39" name="Freeform: Shape 38">
            <a:extLst>
              <a:ext uri="{FF2B5EF4-FFF2-40B4-BE49-F238E27FC236}">
                <a16:creationId xmlns:a16="http://schemas.microsoft.com/office/drawing/2014/main" id="{7EBCD56D-FE3A-DCF3-696A-5B6ACD9B63C1}"/>
              </a:ext>
            </a:extLst>
          </p:cNvPr>
          <p:cNvSpPr/>
          <p:nvPr/>
        </p:nvSpPr>
        <p:spPr>
          <a:xfrm rot="346559">
            <a:off x="2328435" y="4461035"/>
            <a:ext cx="1946581" cy="1571474"/>
          </a:xfrm>
          <a:custGeom>
            <a:avLst/>
            <a:gdLst>
              <a:gd name="connsiteX0" fmla="*/ 0 w 2354580"/>
              <a:gd name="connsiteY0" fmla="*/ 0 h 1668780"/>
              <a:gd name="connsiteX1" fmla="*/ 571500 w 2354580"/>
              <a:gd name="connsiteY1" fmla="*/ 160020 h 1668780"/>
              <a:gd name="connsiteX2" fmla="*/ 1543050 w 2354580"/>
              <a:gd name="connsiteY2" fmla="*/ 800100 h 1668780"/>
              <a:gd name="connsiteX3" fmla="*/ 2354580 w 2354580"/>
              <a:gd name="connsiteY3" fmla="*/ 1668780 h 1668780"/>
            </a:gdLst>
            <a:ahLst/>
            <a:cxnLst>
              <a:cxn ang="0">
                <a:pos x="connsiteX0" y="connsiteY0"/>
              </a:cxn>
              <a:cxn ang="0">
                <a:pos x="connsiteX1" y="connsiteY1"/>
              </a:cxn>
              <a:cxn ang="0">
                <a:pos x="connsiteX2" y="connsiteY2"/>
              </a:cxn>
              <a:cxn ang="0">
                <a:pos x="connsiteX3" y="connsiteY3"/>
              </a:cxn>
            </a:cxnLst>
            <a:rect l="l" t="t" r="r" b="b"/>
            <a:pathLst>
              <a:path w="2354580" h="1668780">
                <a:moveTo>
                  <a:pt x="0" y="0"/>
                </a:moveTo>
                <a:cubicBezTo>
                  <a:pt x="157162" y="13335"/>
                  <a:pt x="314325" y="26670"/>
                  <a:pt x="571500" y="160020"/>
                </a:cubicBezTo>
                <a:cubicBezTo>
                  <a:pt x="828675" y="293370"/>
                  <a:pt x="1245870" y="548640"/>
                  <a:pt x="1543050" y="800100"/>
                </a:cubicBezTo>
                <a:cubicBezTo>
                  <a:pt x="1840230" y="1051560"/>
                  <a:pt x="2097405" y="1360170"/>
                  <a:pt x="2354580" y="1668780"/>
                </a:cubicBezTo>
              </a:path>
            </a:pathLst>
          </a:custGeom>
          <a:noFill/>
          <a:ln w="254000">
            <a:solidFill>
              <a:schemeClr val="bg2">
                <a:lumMod val="25000"/>
                <a:alpha val="79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349425"/>
            <a:ext cx="9144000" cy="523220"/>
          </a:xfrm>
          <a:prstGeom prst="rect">
            <a:avLst/>
          </a:prstGeom>
          <a:solidFill>
            <a:schemeClr val="bg1"/>
          </a:solidFill>
        </p:spPr>
        <p:txBody>
          <a:bodyPr wrap="square" rtlCol="0">
            <a:spAutoFit/>
          </a:bodyPr>
          <a:lstStyle/>
          <a:p>
            <a:pPr algn="ctr"/>
            <a:r>
              <a:rPr lang="en-US" sz="2800" b="1" dirty="0">
                <a:solidFill>
                  <a:srgbClr val="FF0000"/>
                </a:solidFill>
                <a:effectLst>
                  <a:outerShdw dist="50800" dir="7200000" algn="ctr" rotWithShape="0">
                    <a:schemeClr val="tx1"/>
                  </a:outerShdw>
                </a:effectLst>
                <a:latin typeface="Arial" pitchFamily="34" charset="0"/>
                <a:cs typeface="Arial" pitchFamily="34" charset="0"/>
              </a:rPr>
              <a:t>continental crust to continental crust convergence</a:t>
            </a:r>
          </a:p>
        </p:txBody>
      </p:sp>
      <p:sp>
        <p:nvSpPr>
          <p:cNvPr id="34" name="TextBox 33"/>
          <p:cNvSpPr txBox="1"/>
          <p:nvPr/>
        </p:nvSpPr>
        <p:spPr>
          <a:xfrm rot="20139738">
            <a:off x="6193648" y="5290031"/>
            <a:ext cx="25146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EXAMPLE</a:t>
            </a:r>
          </a:p>
        </p:txBody>
      </p:sp>
      <p:sp>
        <p:nvSpPr>
          <p:cNvPr id="35" name="TextBox 34"/>
          <p:cNvSpPr txBox="1"/>
          <p:nvPr/>
        </p:nvSpPr>
        <p:spPr>
          <a:xfrm rot="19422780">
            <a:off x="1408236" y="1926058"/>
            <a:ext cx="2306673" cy="1077218"/>
          </a:xfrm>
          <a:prstGeom prst="rect">
            <a:avLst/>
          </a:prstGeom>
          <a:solidFill>
            <a:srgbClr val="F8D99A">
              <a:alpha val="86667"/>
            </a:srgbClr>
          </a:solidFill>
        </p:spPr>
        <p:txBody>
          <a:bodyPr wrap="square" rtlCol="0">
            <a:spAutoFit/>
          </a:bodyPr>
          <a:lstStyle/>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rPr>
              <a:t>Himalayan</a:t>
            </a:r>
          </a:p>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latin typeface="Arial" pitchFamily="34" charset="0"/>
                <a:cs typeface="Arial" pitchFamily="34" charset="0"/>
              </a:rPr>
              <a:t>mountains</a:t>
            </a:r>
          </a:p>
        </p:txBody>
      </p:sp>
      <p:sp>
        <p:nvSpPr>
          <p:cNvPr id="36" name="TextBox 35"/>
          <p:cNvSpPr txBox="1"/>
          <p:nvPr/>
        </p:nvSpPr>
        <p:spPr>
          <a:xfrm rot="19422780">
            <a:off x="5810091" y="1873523"/>
            <a:ext cx="2306673" cy="1077218"/>
          </a:xfrm>
          <a:prstGeom prst="rect">
            <a:avLst/>
          </a:prstGeom>
          <a:solidFill>
            <a:srgbClr val="F8D99A">
              <a:alpha val="86667"/>
            </a:srgbClr>
          </a:solidFill>
        </p:spPr>
        <p:txBody>
          <a:bodyPr wrap="square" rtlCol="0">
            <a:spAutoFit/>
          </a:bodyPr>
          <a:lstStyle/>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rPr>
              <a:t>Himalayan</a:t>
            </a:r>
          </a:p>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latin typeface="Arial" pitchFamily="34" charset="0"/>
                <a:cs typeface="Arial" pitchFamily="34" charset="0"/>
              </a:rPr>
              <a:t>Plateau</a:t>
            </a:r>
          </a:p>
        </p:txBody>
      </p:sp>
      <p:sp>
        <p:nvSpPr>
          <p:cNvPr id="31" name="Freeform 30"/>
          <p:cNvSpPr/>
          <p:nvPr/>
        </p:nvSpPr>
        <p:spPr>
          <a:xfrm>
            <a:off x="-127000" y="2805289"/>
            <a:ext cx="9299222" cy="1772356"/>
          </a:xfrm>
          <a:custGeom>
            <a:avLst/>
            <a:gdLst>
              <a:gd name="connsiteX0" fmla="*/ 1938867 w 9299222"/>
              <a:gd name="connsiteY0" fmla="*/ 649111 h 1772356"/>
              <a:gd name="connsiteX1" fmla="*/ 2599267 w 9299222"/>
              <a:gd name="connsiteY1" fmla="*/ 513644 h 1772356"/>
              <a:gd name="connsiteX2" fmla="*/ 3395133 w 9299222"/>
              <a:gd name="connsiteY2" fmla="*/ 395111 h 1772356"/>
              <a:gd name="connsiteX3" fmla="*/ 3937000 w 9299222"/>
              <a:gd name="connsiteY3" fmla="*/ 208844 h 1772356"/>
              <a:gd name="connsiteX4" fmla="*/ 4258733 w 9299222"/>
              <a:gd name="connsiteY4" fmla="*/ 22578 h 1772356"/>
              <a:gd name="connsiteX5" fmla="*/ 4512733 w 9299222"/>
              <a:gd name="connsiteY5" fmla="*/ 73378 h 1772356"/>
              <a:gd name="connsiteX6" fmla="*/ 4715933 w 9299222"/>
              <a:gd name="connsiteY6" fmla="*/ 22578 h 1772356"/>
              <a:gd name="connsiteX7" fmla="*/ 4715933 w 9299222"/>
              <a:gd name="connsiteY7" fmla="*/ 56444 h 1772356"/>
              <a:gd name="connsiteX8" fmla="*/ 5088467 w 9299222"/>
              <a:gd name="connsiteY8" fmla="*/ 327378 h 1772356"/>
              <a:gd name="connsiteX9" fmla="*/ 5782733 w 9299222"/>
              <a:gd name="connsiteY9" fmla="*/ 428978 h 1772356"/>
              <a:gd name="connsiteX10" fmla="*/ 6510867 w 9299222"/>
              <a:gd name="connsiteY10" fmla="*/ 462844 h 1772356"/>
              <a:gd name="connsiteX11" fmla="*/ 6815667 w 9299222"/>
              <a:gd name="connsiteY11" fmla="*/ 530578 h 1772356"/>
              <a:gd name="connsiteX12" fmla="*/ 7374467 w 9299222"/>
              <a:gd name="connsiteY12" fmla="*/ 581378 h 1772356"/>
              <a:gd name="connsiteX13" fmla="*/ 7814733 w 9299222"/>
              <a:gd name="connsiteY13" fmla="*/ 666044 h 1772356"/>
              <a:gd name="connsiteX14" fmla="*/ 8170333 w 9299222"/>
              <a:gd name="connsiteY14" fmla="*/ 632178 h 1772356"/>
              <a:gd name="connsiteX15" fmla="*/ 8441267 w 9299222"/>
              <a:gd name="connsiteY15" fmla="*/ 649111 h 1772356"/>
              <a:gd name="connsiteX16" fmla="*/ 9118600 w 9299222"/>
              <a:gd name="connsiteY16" fmla="*/ 682978 h 1772356"/>
              <a:gd name="connsiteX17" fmla="*/ 9118600 w 9299222"/>
              <a:gd name="connsiteY17" fmla="*/ 682978 h 1772356"/>
              <a:gd name="connsiteX18" fmla="*/ 9186333 w 9299222"/>
              <a:gd name="connsiteY18" fmla="*/ 682978 h 1772356"/>
              <a:gd name="connsiteX19" fmla="*/ 9254067 w 9299222"/>
              <a:gd name="connsiteY19" fmla="*/ 1021644 h 1772356"/>
              <a:gd name="connsiteX20" fmla="*/ 9237133 w 9299222"/>
              <a:gd name="connsiteY20" fmla="*/ 1292578 h 1772356"/>
              <a:gd name="connsiteX21" fmla="*/ 8881533 w 9299222"/>
              <a:gd name="connsiteY21" fmla="*/ 1326444 h 1772356"/>
              <a:gd name="connsiteX22" fmla="*/ 7899400 w 9299222"/>
              <a:gd name="connsiteY22" fmla="*/ 1326444 h 1772356"/>
              <a:gd name="connsiteX23" fmla="*/ 6697133 w 9299222"/>
              <a:gd name="connsiteY23" fmla="*/ 1292578 h 1772356"/>
              <a:gd name="connsiteX24" fmla="*/ 5935133 w 9299222"/>
              <a:gd name="connsiteY24" fmla="*/ 1360311 h 1772356"/>
              <a:gd name="connsiteX25" fmla="*/ 5494867 w 9299222"/>
              <a:gd name="connsiteY25" fmla="*/ 1394178 h 1772356"/>
              <a:gd name="connsiteX26" fmla="*/ 4766733 w 9299222"/>
              <a:gd name="connsiteY26" fmla="*/ 1631244 h 1772356"/>
              <a:gd name="connsiteX27" fmla="*/ 4241800 w 9299222"/>
              <a:gd name="connsiteY27" fmla="*/ 1529644 h 1772356"/>
              <a:gd name="connsiteX28" fmla="*/ 3937000 w 9299222"/>
              <a:gd name="connsiteY28" fmla="*/ 1411111 h 1772356"/>
              <a:gd name="connsiteX29" fmla="*/ 3649133 w 9299222"/>
              <a:gd name="connsiteY29" fmla="*/ 1292578 h 1772356"/>
              <a:gd name="connsiteX30" fmla="*/ 3767667 w 9299222"/>
              <a:gd name="connsiteY30" fmla="*/ 1461911 h 1772356"/>
              <a:gd name="connsiteX31" fmla="*/ 3716867 w 9299222"/>
              <a:gd name="connsiteY31" fmla="*/ 1715911 h 1772356"/>
              <a:gd name="connsiteX32" fmla="*/ 3158067 w 9299222"/>
              <a:gd name="connsiteY32" fmla="*/ 1749778 h 1772356"/>
              <a:gd name="connsiteX33" fmla="*/ 1905000 w 9299222"/>
              <a:gd name="connsiteY33" fmla="*/ 1580444 h 1772356"/>
              <a:gd name="connsiteX34" fmla="*/ 1329267 w 9299222"/>
              <a:gd name="connsiteY34" fmla="*/ 1512711 h 1772356"/>
              <a:gd name="connsiteX35" fmla="*/ 601133 w 9299222"/>
              <a:gd name="connsiteY35" fmla="*/ 1495778 h 1772356"/>
              <a:gd name="connsiteX36" fmla="*/ 194733 w 9299222"/>
              <a:gd name="connsiteY36" fmla="*/ 1580444 h 1772356"/>
              <a:gd name="connsiteX37" fmla="*/ 127000 w 9299222"/>
              <a:gd name="connsiteY37" fmla="*/ 1597378 h 1772356"/>
              <a:gd name="connsiteX38" fmla="*/ 110067 w 9299222"/>
              <a:gd name="connsiteY38" fmla="*/ 1343378 h 1772356"/>
              <a:gd name="connsiteX39" fmla="*/ 160867 w 9299222"/>
              <a:gd name="connsiteY39" fmla="*/ 818444 h 1772356"/>
              <a:gd name="connsiteX40" fmla="*/ 143933 w 9299222"/>
              <a:gd name="connsiteY40" fmla="*/ 733778 h 1772356"/>
              <a:gd name="connsiteX41" fmla="*/ 1024467 w 9299222"/>
              <a:gd name="connsiteY41" fmla="*/ 733778 h 1772356"/>
              <a:gd name="connsiteX42" fmla="*/ 1701800 w 9299222"/>
              <a:gd name="connsiteY42" fmla="*/ 666044 h 1772356"/>
              <a:gd name="connsiteX43" fmla="*/ 1938867 w 9299222"/>
              <a:gd name="connsiteY43" fmla="*/ 649111 h 177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299222" h="1772356">
                <a:moveTo>
                  <a:pt x="1938867" y="649111"/>
                </a:moveTo>
                <a:cubicBezTo>
                  <a:pt x="2088445" y="623711"/>
                  <a:pt x="2356556" y="555977"/>
                  <a:pt x="2599267" y="513644"/>
                </a:cubicBezTo>
                <a:cubicBezTo>
                  <a:pt x="2841978" y="471311"/>
                  <a:pt x="3172178" y="445911"/>
                  <a:pt x="3395133" y="395111"/>
                </a:cubicBezTo>
                <a:cubicBezTo>
                  <a:pt x="3618088" y="344311"/>
                  <a:pt x="3793067" y="270933"/>
                  <a:pt x="3937000" y="208844"/>
                </a:cubicBezTo>
                <a:cubicBezTo>
                  <a:pt x="4080933" y="146755"/>
                  <a:pt x="4162778" y="45156"/>
                  <a:pt x="4258733" y="22578"/>
                </a:cubicBezTo>
                <a:cubicBezTo>
                  <a:pt x="4354689" y="0"/>
                  <a:pt x="4436533" y="73378"/>
                  <a:pt x="4512733" y="73378"/>
                </a:cubicBezTo>
                <a:cubicBezTo>
                  <a:pt x="4588933" y="73378"/>
                  <a:pt x="4682066" y="25400"/>
                  <a:pt x="4715933" y="22578"/>
                </a:cubicBezTo>
                <a:cubicBezTo>
                  <a:pt x="4749800" y="19756"/>
                  <a:pt x="4653844" y="5644"/>
                  <a:pt x="4715933" y="56444"/>
                </a:cubicBezTo>
                <a:cubicBezTo>
                  <a:pt x="4778022" y="107244"/>
                  <a:pt x="4910667" y="265289"/>
                  <a:pt x="5088467" y="327378"/>
                </a:cubicBezTo>
                <a:cubicBezTo>
                  <a:pt x="5266267" y="389467"/>
                  <a:pt x="5545666" y="406400"/>
                  <a:pt x="5782733" y="428978"/>
                </a:cubicBezTo>
                <a:cubicBezTo>
                  <a:pt x="6019800" y="451556"/>
                  <a:pt x="6338711" y="445911"/>
                  <a:pt x="6510867" y="462844"/>
                </a:cubicBezTo>
                <a:cubicBezTo>
                  <a:pt x="6683023" y="479777"/>
                  <a:pt x="6671734" y="510822"/>
                  <a:pt x="6815667" y="530578"/>
                </a:cubicBezTo>
                <a:cubicBezTo>
                  <a:pt x="6959600" y="550334"/>
                  <a:pt x="7207956" y="558800"/>
                  <a:pt x="7374467" y="581378"/>
                </a:cubicBezTo>
                <a:cubicBezTo>
                  <a:pt x="7540978" y="603956"/>
                  <a:pt x="7682089" y="657577"/>
                  <a:pt x="7814733" y="666044"/>
                </a:cubicBezTo>
                <a:cubicBezTo>
                  <a:pt x="7947377" y="674511"/>
                  <a:pt x="8065911" y="635000"/>
                  <a:pt x="8170333" y="632178"/>
                </a:cubicBezTo>
                <a:cubicBezTo>
                  <a:pt x="8274755" y="629356"/>
                  <a:pt x="8441267" y="649111"/>
                  <a:pt x="8441267" y="649111"/>
                </a:cubicBezTo>
                <a:lnTo>
                  <a:pt x="9118600" y="682978"/>
                </a:lnTo>
                <a:lnTo>
                  <a:pt x="9118600" y="682978"/>
                </a:lnTo>
                <a:cubicBezTo>
                  <a:pt x="9129889" y="682978"/>
                  <a:pt x="9163755" y="626534"/>
                  <a:pt x="9186333" y="682978"/>
                </a:cubicBezTo>
                <a:cubicBezTo>
                  <a:pt x="9208911" y="739422"/>
                  <a:pt x="9245600" y="920044"/>
                  <a:pt x="9254067" y="1021644"/>
                </a:cubicBezTo>
                <a:cubicBezTo>
                  <a:pt x="9262534" y="1123244"/>
                  <a:pt x="9299222" y="1241778"/>
                  <a:pt x="9237133" y="1292578"/>
                </a:cubicBezTo>
                <a:cubicBezTo>
                  <a:pt x="9175044" y="1343378"/>
                  <a:pt x="9104488" y="1320800"/>
                  <a:pt x="8881533" y="1326444"/>
                </a:cubicBezTo>
                <a:cubicBezTo>
                  <a:pt x="8658578" y="1332088"/>
                  <a:pt x="8263467" y="1332088"/>
                  <a:pt x="7899400" y="1326444"/>
                </a:cubicBezTo>
                <a:cubicBezTo>
                  <a:pt x="7535333" y="1320800"/>
                  <a:pt x="7024511" y="1286934"/>
                  <a:pt x="6697133" y="1292578"/>
                </a:cubicBezTo>
                <a:cubicBezTo>
                  <a:pt x="6369755" y="1298222"/>
                  <a:pt x="5935133" y="1360311"/>
                  <a:pt x="5935133" y="1360311"/>
                </a:cubicBezTo>
                <a:cubicBezTo>
                  <a:pt x="5734755" y="1377244"/>
                  <a:pt x="5689600" y="1349023"/>
                  <a:pt x="5494867" y="1394178"/>
                </a:cubicBezTo>
                <a:cubicBezTo>
                  <a:pt x="5300134" y="1439334"/>
                  <a:pt x="4975578" y="1608666"/>
                  <a:pt x="4766733" y="1631244"/>
                </a:cubicBezTo>
                <a:cubicBezTo>
                  <a:pt x="4557889" y="1653822"/>
                  <a:pt x="4380089" y="1566333"/>
                  <a:pt x="4241800" y="1529644"/>
                </a:cubicBezTo>
                <a:cubicBezTo>
                  <a:pt x="4103511" y="1492955"/>
                  <a:pt x="4035778" y="1450622"/>
                  <a:pt x="3937000" y="1411111"/>
                </a:cubicBezTo>
                <a:cubicBezTo>
                  <a:pt x="3838222" y="1371600"/>
                  <a:pt x="3677355" y="1284111"/>
                  <a:pt x="3649133" y="1292578"/>
                </a:cubicBezTo>
                <a:cubicBezTo>
                  <a:pt x="3620911" y="1301045"/>
                  <a:pt x="3756378" y="1391356"/>
                  <a:pt x="3767667" y="1461911"/>
                </a:cubicBezTo>
                <a:cubicBezTo>
                  <a:pt x="3778956" y="1532466"/>
                  <a:pt x="3818467" y="1667933"/>
                  <a:pt x="3716867" y="1715911"/>
                </a:cubicBezTo>
                <a:cubicBezTo>
                  <a:pt x="3615267" y="1763889"/>
                  <a:pt x="3460045" y="1772356"/>
                  <a:pt x="3158067" y="1749778"/>
                </a:cubicBezTo>
                <a:cubicBezTo>
                  <a:pt x="2856089" y="1727200"/>
                  <a:pt x="2209800" y="1619955"/>
                  <a:pt x="1905000" y="1580444"/>
                </a:cubicBezTo>
                <a:cubicBezTo>
                  <a:pt x="1600200" y="1540933"/>
                  <a:pt x="1546578" y="1526822"/>
                  <a:pt x="1329267" y="1512711"/>
                </a:cubicBezTo>
                <a:cubicBezTo>
                  <a:pt x="1111956" y="1498600"/>
                  <a:pt x="790222" y="1484489"/>
                  <a:pt x="601133" y="1495778"/>
                </a:cubicBezTo>
                <a:cubicBezTo>
                  <a:pt x="412044" y="1507067"/>
                  <a:pt x="273755" y="1563511"/>
                  <a:pt x="194733" y="1580444"/>
                </a:cubicBezTo>
                <a:cubicBezTo>
                  <a:pt x="115711" y="1597377"/>
                  <a:pt x="141111" y="1636889"/>
                  <a:pt x="127000" y="1597378"/>
                </a:cubicBezTo>
                <a:cubicBezTo>
                  <a:pt x="112889" y="1557867"/>
                  <a:pt x="104423" y="1473200"/>
                  <a:pt x="110067" y="1343378"/>
                </a:cubicBezTo>
                <a:cubicBezTo>
                  <a:pt x="115711" y="1213556"/>
                  <a:pt x="155223" y="920044"/>
                  <a:pt x="160867" y="818444"/>
                </a:cubicBezTo>
                <a:cubicBezTo>
                  <a:pt x="166511" y="716844"/>
                  <a:pt x="0" y="747889"/>
                  <a:pt x="143933" y="733778"/>
                </a:cubicBezTo>
                <a:cubicBezTo>
                  <a:pt x="287866" y="719667"/>
                  <a:pt x="764823" y="745067"/>
                  <a:pt x="1024467" y="733778"/>
                </a:cubicBezTo>
                <a:cubicBezTo>
                  <a:pt x="1284111" y="722489"/>
                  <a:pt x="1546578" y="680155"/>
                  <a:pt x="1701800" y="666044"/>
                </a:cubicBezTo>
                <a:cubicBezTo>
                  <a:pt x="1857022" y="651933"/>
                  <a:pt x="1789289" y="674511"/>
                  <a:pt x="1938867" y="649111"/>
                </a:cubicBezTo>
                <a:close/>
              </a:path>
            </a:pathLst>
          </a:custGeom>
          <a:blipFill>
            <a:blip r:embed="rId3" cstate="print"/>
            <a:tile tx="0" ty="0" sx="100000" sy="100000" flip="none" algn="tl"/>
          </a:blip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057400" y="3352800"/>
            <a:ext cx="8477955" cy="829733"/>
          </a:xfrm>
          <a:custGeom>
            <a:avLst/>
            <a:gdLst>
              <a:gd name="connsiteX0" fmla="*/ 6858000 w 7106355"/>
              <a:gd name="connsiteY0" fmla="*/ 87489 h 829733"/>
              <a:gd name="connsiteX1" fmla="*/ 5266267 w 7106355"/>
              <a:gd name="connsiteY1" fmla="*/ 104422 h 829733"/>
              <a:gd name="connsiteX2" fmla="*/ 1930400 w 7106355"/>
              <a:gd name="connsiteY2" fmla="*/ 70555 h 829733"/>
              <a:gd name="connsiteX3" fmla="*/ 694267 w 7106355"/>
              <a:gd name="connsiteY3" fmla="*/ 70555 h 829733"/>
              <a:gd name="connsiteX4" fmla="*/ 135467 w 7106355"/>
              <a:gd name="connsiteY4" fmla="*/ 138289 h 829733"/>
              <a:gd name="connsiteX5" fmla="*/ 16933 w 7106355"/>
              <a:gd name="connsiteY5" fmla="*/ 239889 h 829733"/>
              <a:gd name="connsiteX6" fmla="*/ 33867 w 7106355"/>
              <a:gd name="connsiteY6" fmla="*/ 595489 h 829733"/>
              <a:gd name="connsiteX7" fmla="*/ 67733 w 7106355"/>
              <a:gd name="connsiteY7" fmla="*/ 747889 h 829733"/>
              <a:gd name="connsiteX8" fmla="*/ 355600 w 7106355"/>
              <a:gd name="connsiteY8" fmla="*/ 815622 h 829733"/>
              <a:gd name="connsiteX9" fmla="*/ 1659467 w 7106355"/>
              <a:gd name="connsiteY9" fmla="*/ 815622 h 829733"/>
              <a:gd name="connsiteX10" fmla="*/ 3318933 w 7106355"/>
              <a:gd name="connsiteY10" fmla="*/ 781755 h 829733"/>
              <a:gd name="connsiteX11" fmla="*/ 5012267 w 7106355"/>
              <a:gd name="connsiteY11" fmla="*/ 747889 h 829733"/>
              <a:gd name="connsiteX12" fmla="*/ 6434667 w 7106355"/>
              <a:gd name="connsiteY12" fmla="*/ 697089 h 829733"/>
              <a:gd name="connsiteX13" fmla="*/ 6993467 w 7106355"/>
              <a:gd name="connsiteY13" fmla="*/ 730955 h 829733"/>
              <a:gd name="connsiteX14" fmla="*/ 7078133 w 7106355"/>
              <a:gd name="connsiteY14" fmla="*/ 104422 h 829733"/>
              <a:gd name="connsiteX15" fmla="*/ 6858000 w 7106355"/>
              <a:gd name="connsiteY15" fmla="*/ 87489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6355" h="829733">
                <a:moveTo>
                  <a:pt x="6858000" y="87489"/>
                </a:moveTo>
                <a:cubicBezTo>
                  <a:pt x="6472767" y="97366"/>
                  <a:pt x="5266267" y="104422"/>
                  <a:pt x="5266267" y="104422"/>
                </a:cubicBezTo>
                <a:lnTo>
                  <a:pt x="1930400" y="70555"/>
                </a:lnTo>
                <a:cubicBezTo>
                  <a:pt x="1168400" y="64911"/>
                  <a:pt x="993422" y="59266"/>
                  <a:pt x="694267" y="70555"/>
                </a:cubicBezTo>
                <a:cubicBezTo>
                  <a:pt x="395112" y="81844"/>
                  <a:pt x="248356" y="110067"/>
                  <a:pt x="135467" y="138289"/>
                </a:cubicBezTo>
                <a:cubicBezTo>
                  <a:pt x="22578" y="166511"/>
                  <a:pt x="33866" y="163689"/>
                  <a:pt x="16933" y="239889"/>
                </a:cubicBezTo>
                <a:cubicBezTo>
                  <a:pt x="0" y="316089"/>
                  <a:pt x="25400" y="510822"/>
                  <a:pt x="33867" y="595489"/>
                </a:cubicBezTo>
                <a:cubicBezTo>
                  <a:pt x="42334" y="680156"/>
                  <a:pt x="14111" y="711200"/>
                  <a:pt x="67733" y="747889"/>
                </a:cubicBezTo>
                <a:cubicBezTo>
                  <a:pt x="121355" y="784578"/>
                  <a:pt x="90311" y="804333"/>
                  <a:pt x="355600" y="815622"/>
                </a:cubicBezTo>
                <a:cubicBezTo>
                  <a:pt x="620889" y="826911"/>
                  <a:pt x="1659467" y="815622"/>
                  <a:pt x="1659467" y="815622"/>
                </a:cubicBezTo>
                <a:lnTo>
                  <a:pt x="3318933" y="781755"/>
                </a:lnTo>
                <a:lnTo>
                  <a:pt x="5012267" y="747889"/>
                </a:lnTo>
                <a:lnTo>
                  <a:pt x="6434667" y="697089"/>
                </a:lnTo>
                <a:cubicBezTo>
                  <a:pt x="6764867" y="694267"/>
                  <a:pt x="6886223" y="829733"/>
                  <a:pt x="6993467" y="730955"/>
                </a:cubicBezTo>
                <a:cubicBezTo>
                  <a:pt x="7100711" y="632177"/>
                  <a:pt x="7106355" y="208844"/>
                  <a:pt x="7078133" y="104422"/>
                </a:cubicBezTo>
                <a:cubicBezTo>
                  <a:pt x="7049911" y="0"/>
                  <a:pt x="6937022" y="52211"/>
                  <a:pt x="6858000" y="87489"/>
                </a:cubicBezTo>
                <a:close/>
              </a:path>
            </a:pathLst>
          </a:custGeom>
          <a:blipFill>
            <a:blip r:embed="rId3"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Eurasian Plate</a:t>
            </a:r>
          </a:p>
        </p:txBody>
      </p:sp>
      <p:sp>
        <p:nvSpPr>
          <p:cNvPr id="33" name="Freeform 32"/>
          <p:cNvSpPr/>
          <p:nvPr/>
        </p:nvSpPr>
        <p:spPr>
          <a:xfrm>
            <a:off x="-609600" y="3434645"/>
            <a:ext cx="2757311" cy="942622"/>
          </a:xfrm>
          <a:custGeom>
            <a:avLst/>
            <a:gdLst>
              <a:gd name="connsiteX0" fmla="*/ 79022 w 2159000"/>
              <a:gd name="connsiteY0" fmla="*/ 104422 h 942622"/>
              <a:gd name="connsiteX1" fmla="*/ 129822 w 2159000"/>
              <a:gd name="connsiteY1" fmla="*/ 104422 h 942622"/>
              <a:gd name="connsiteX2" fmla="*/ 1840089 w 2159000"/>
              <a:gd name="connsiteY2" fmla="*/ 70555 h 942622"/>
              <a:gd name="connsiteX3" fmla="*/ 2043289 w 2159000"/>
              <a:gd name="connsiteY3" fmla="*/ 239888 h 942622"/>
              <a:gd name="connsiteX4" fmla="*/ 2009422 w 2159000"/>
              <a:gd name="connsiteY4" fmla="*/ 697088 h 942622"/>
              <a:gd name="connsiteX5" fmla="*/ 1450622 w 2159000"/>
              <a:gd name="connsiteY5" fmla="*/ 900288 h 942622"/>
              <a:gd name="connsiteX6" fmla="*/ 654756 w 2159000"/>
              <a:gd name="connsiteY6" fmla="*/ 866422 h 942622"/>
              <a:gd name="connsiteX7" fmla="*/ 197556 w 2159000"/>
              <a:gd name="connsiteY7" fmla="*/ 883355 h 942622"/>
              <a:gd name="connsiteX8" fmla="*/ 28222 w 2159000"/>
              <a:gd name="connsiteY8" fmla="*/ 917222 h 942622"/>
              <a:gd name="connsiteX9" fmla="*/ 28222 w 2159000"/>
              <a:gd name="connsiteY9" fmla="*/ 730955 h 942622"/>
              <a:gd name="connsiteX10" fmla="*/ 79022 w 2159000"/>
              <a:gd name="connsiteY10" fmla="*/ 104422 h 9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0" h="942622">
                <a:moveTo>
                  <a:pt x="79022" y="104422"/>
                </a:moveTo>
                <a:cubicBezTo>
                  <a:pt x="95955" y="0"/>
                  <a:pt x="129822" y="104422"/>
                  <a:pt x="129822" y="104422"/>
                </a:cubicBezTo>
                <a:cubicBezTo>
                  <a:pt x="423333" y="98778"/>
                  <a:pt x="1521178" y="47977"/>
                  <a:pt x="1840089" y="70555"/>
                </a:cubicBezTo>
                <a:cubicBezTo>
                  <a:pt x="2159000" y="93133"/>
                  <a:pt x="2015067" y="135466"/>
                  <a:pt x="2043289" y="239888"/>
                </a:cubicBezTo>
                <a:cubicBezTo>
                  <a:pt x="2071511" y="344310"/>
                  <a:pt x="2108200" y="587021"/>
                  <a:pt x="2009422" y="697088"/>
                </a:cubicBezTo>
                <a:cubicBezTo>
                  <a:pt x="1910644" y="807155"/>
                  <a:pt x="1676400" y="872066"/>
                  <a:pt x="1450622" y="900288"/>
                </a:cubicBezTo>
                <a:cubicBezTo>
                  <a:pt x="1224844" y="928510"/>
                  <a:pt x="863600" y="869244"/>
                  <a:pt x="654756" y="866422"/>
                </a:cubicBezTo>
                <a:cubicBezTo>
                  <a:pt x="445912" y="863600"/>
                  <a:pt x="301978" y="874888"/>
                  <a:pt x="197556" y="883355"/>
                </a:cubicBezTo>
                <a:cubicBezTo>
                  <a:pt x="93134" y="891822"/>
                  <a:pt x="56444" y="942622"/>
                  <a:pt x="28222" y="917222"/>
                </a:cubicBezTo>
                <a:cubicBezTo>
                  <a:pt x="0" y="891822"/>
                  <a:pt x="19755" y="869244"/>
                  <a:pt x="28222" y="730955"/>
                </a:cubicBezTo>
                <a:cubicBezTo>
                  <a:pt x="36689" y="592666"/>
                  <a:pt x="62089" y="208844"/>
                  <a:pt x="79022" y="104422"/>
                </a:cubicBezTo>
                <a:close/>
              </a:path>
            </a:pathLst>
          </a:custGeom>
          <a:blipFill>
            <a:blip r:embed="rId3" cstate="print"/>
            <a:tile tx="0" ty="0" sx="100000" sy="100000" flip="none" algn="tl"/>
          </a:blip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Indian</a:t>
            </a:r>
          </a:p>
          <a:p>
            <a:pPr algn="ctr"/>
            <a:r>
              <a:rPr lang="en-US" sz="3200" b="1" dirty="0">
                <a:solidFill>
                  <a:schemeClr val="bg1"/>
                </a:solidFill>
                <a:effectLst>
                  <a:outerShdw blurRad="38100" dist="38100" dir="2700000" algn="tl">
                    <a:srgbClr val="000000">
                      <a:alpha val="43137"/>
                    </a:srgbClr>
                  </a:outerShdw>
                </a:effectLst>
              </a:rPr>
              <a:t> Plate</a:t>
            </a:r>
          </a:p>
        </p:txBody>
      </p:sp>
      <p:grpSp>
        <p:nvGrpSpPr>
          <p:cNvPr id="6" name="Group 71"/>
          <p:cNvGrpSpPr/>
          <p:nvPr/>
        </p:nvGrpSpPr>
        <p:grpSpPr>
          <a:xfrm>
            <a:off x="2620078" y="1539079"/>
            <a:ext cx="3625314" cy="1955488"/>
            <a:chOff x="2620078" y="1539079"/>
            <a:chExt cx="3625314" cy="1955488"/>
          </a:xfrm>
          <a:blipFill>
            <a:blip r:embed="rId3"/>
            <a:tile tx="0" ty="0" sx="100000" sy="100000" flip="none" algn="tl"/>
          </a:blipFill>
        </p:grpSpPr>
        <p:grpSp>
          <p:nvGrpSpPr>
            <p:cNvPr id="7" name="Group 52"/>
            <p:cNvGrpSpPr/>
            <p:nvPr/>
          </p:nvGrpSpPr>
          <p:grpSpPr>
            <a:xfrm>
              <a:off x="3366547" y="1539079"/>
              <a:ext cx="2559804" cy="1499571"/>
              <a:chOff x="1113091" y="2735959"/>
              <a:chExt cx="2819121" cy="1672686"/>
            </a:xfrm>
            <a:grpFill/>
          </p:grpSpPr>
          <p:grpSp>
            <p:nvGrpSpPr>
              <p:cNvPr id="21" name="Group 32"/>
              <p:cNvGrpSpPr/>
              <p:nvPr/>
            </p:nvGrpSpPr>
            <p:grpSpPr>
              <a:xfrm>
                <a:off x="1113091" y="2735959"/>
                <a:ext cx="2819121" cy="1421518"/>
                <a:chOff x="1113091" y="2735959"/>
                <a:chExt cx="2819121" cy="1421518"/>
              </a:xfrm>
              <a:grpFill/>
            </p:grpSpPr>
            <p:sp>
              <p:nvSpPr>
                <p:cNvPr id="23" name="Right Triangle 22"/>
                <p:cNvSpPr/>
                <p:nvPr/>
              </p:nvSpPr>
              <p:spPr>
                <a:xfrm rot="8117373">
                  <a:off x="2291754" y="3139523"/>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Triangle 23"/>
                <p:cNvSpPr/>
                <p:nvPr/>
              </p:nvSpPr>
              <p:spPr>
                <a:xfrm rot="8117373">
                  <a:off x="2539721" y="2820957"/>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Triangle 24"/>
                <p:cNvSpPr/>
                <p:nvPr/>
              </p:nvSpPr>
              <p:spPr>
                <a:xfrm rot="8117373">
                  <a:off x="3043237" y="2735959"/>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Triangle 25"/>
                <p:cNvSpPr/>
                <p:nvPr/>
              </p:nvSpPr>
              <p:spPr>
                <a:xfrm rot="8117373">
                  <a:off x="3365343" y="3132803"/>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Triangle 26"/>
                <p:cNvSpPr/>
                <p:nvPr/>
              </p:nvSpPr>
              <p:spPr>
                <a:xfrm rot="8117373">
                  <a:off x="1113091" y="3670922"/>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Triangle 27"/>
                <p:cNvSpPr/>
                <p:nvPr/>
              </p:nvSpPr>
              <p:spPr>
                <a:xfrm rot="8117373">
                  <a:off x="1784447" y="3585926"/>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Triangle 28"/>
                <p:cNvSpPr/>
                <p:nvPr/>
              </p:nvSpPr>
              <p:spPr>
                <a:xfrm rot="8117373">
                  <a:off x="2873707" y="319875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Triangle 29"/>
                <p:cNvSpPr/>
                <p:nvPr/>
              </p:nvSpPr>
              <p:spPr>
                <a:xfrm rot="8117373">
                  <a:off x="2204043" y="34159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Right Triangle 21"/>
              <p:cNvSpPr/>
              <p:nvPr/>
            </p:nvSpPr>
            <p:spPr>
              <a:xfrm rot="8117373">
                <a:off x="1872156" y="3819495"/>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Right Triangle 7"/>
            <p:cNvSpPr/>
            <p:nvPr/>
          </p:nvSpPr>
          <p:spPr>
            <a:xfrm rot="8117373">
              <a:off x="5576348" y="1539079"/>
              <a:ext cx="438880" cy="43619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Triangle 8"/>
            <p:cNvSpPr/>
            <p:nvPr/>
          </p:nvSpPr>
          <p:spPr>
            <a:xfrm rot="8117373">
              <a:off x="5806512" y="1690836"/>
              <a:ext cx="438880" cy="440649"/>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31"/>
            <p:cNvGrpSpPr/>
            <p:nvPr/>
          </p:nvGrpSpPr>
          <p:grpSpPr>
            <a:xfrm>
              <a:off x="2620078" y="2184719"/>
              <a:ext cx="3450892" cy="1309848"/>
              <a:chOff x="2620078" y="2184719"/>
              <a:chExt cx="3450892" cy="1309848"/>
            </a:xfrm>
            <a:grpFill/>
          </p:grpSpPr>
          <p:grpSp>
            <p:nvGrpSpPr>
              <p:cNvPr id="11" name="Group 32"/>
              <p:cNvGrpSpPr/>
              <p:nvPr/>
            </p:nvGrpSpPr>
            <p:grpSpPr>
              <a:xfrm>
                <a:off x="3377830" y="2184719"/>
                <a:ext cx="2693140" cy="1297070"/>
                <a:chOff x="3377830" y="2184719"/>
                <a:chExt cx="2693140" cy="1297070"/>
              </a:xfrm>
              <a:grpFill/>
            </p:grpSpPr>
            <p:sp>
              <p:nvSpPr>
                <p:cNvPr id="13" name="Right Triangle 12"/>
                <p:cNvSpPr/>
                <p:nvPr/>
              </p:nvSpPr>
              <p:spPr>
                <a:xfrm rot="8117373">
                  <a:off x="4601277" y="2639125"/>
                  <a:ext cx="703445"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Triangle 13"/>
                <p:cNvSpPr/>
                <p:nvPr/>
              </p:nvSpPr>
              <p:spPr>
                <a:xfrm rot="8117373">
                  <a:off x="5359030" y="2995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Triangle 14"/>
                <p:cNvSpPr/>
                <p:nvPr/>
              </p:nvSpPr>
              <p:spPr>
                <a:xfrm rot="8117373">
                  <a:off x="5206628" y="26142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Triangle 15"/>
                <p:cNvSpPr/>
                <p:nvPr/>
              </p:nvSpPr>
              <p:spPr>
                <a:xfrm rot="8117373">
                  <a:off x="4707665" y="2184719"/>
                  <a:ext cx="566869" cy="618802"/>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Triangle 16"/>
                <p:cNvSpPr/>
                <p:nvPr/>
              </p:nvSpPr>
              <p:spPr>
                <a:xfrm rot="8117373">
                  <a:off x="5587630" y="22332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Triangle 17"/>
                <p:cNvSpPr/>
                <p:nvPr/>
              </p:nvSpPr>
              <p:spPr>
                <a:xfrm rot="8117373">
                  <a:off x="3606429" y="25380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Triangle 18"/>
                <p:cNvSpPr/>
                <p:nvPr/>
              </p:nvSpPr>
              <p:spPr>
                <a:xfrm rot="8117373">
                  <a:off x="3377830" y="2766634"/>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Triangle 19"/>
                <p:cNvSpPr/>
                <p:nvPr/>
              </p:nvSpPr>
              <p:spPr>
                <a:xfrm rot="8117373">
                  <a:off x="4901830" y="2842833"/>
                  <a:ext cx="483340" cy="486555"/>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Right Triangle 11"/>
              <p:cNvSpPr/>
              <p:nvPr/>
            </p:nvSpPr>
            <p:spPr>
              <a:xfrm rot="8117373">
                <a:off x="2620078" y="2905417"/>
                <a:ext cx="703446" cy="589150"/>
              </a:xfrm>
              <a:prstGeom prst="rtTriangle">
                <a:avLst/>
              </a:prstGeom>
              <a:grp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95BAE5D4-C834-09C2-1588-705561B4E6A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2" name="TextBox 1">
            <a:extLst>
              <a:ext uri="{FF2B5EF4-FFF2-40B4-BE49-F238E27FC236}">
                <a16:creationId xmlns:a16="http://schemas.microsoft.com/office/drawing/2014/main" id="{58C49A69-34F3-9710-B4A5-1B2557E7927C}"/>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2"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1000"/>
                                        <p:tgtEl>
                                          <p:spTgt spid="32"/>
                                        </p:tgtEl>
                                      </p:cBhvr>
                                    </p:animEffect>
                                  </p:childTnLst>
                                </p:cTn>
                              </p:par>
                              <p:par>
                                <p:cTn id="8" presetID="22" presetClass="entr" presetSubtype="8" fill="hold" grpId="2"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1" nodeType="clickEffect">
                                  <p:stCondLst>
                                    <p:cond delay="0"/>
                                  </p:stCondLst>
                                  <p:childTnLst>
                                    <p:animMotion origin="layout" path="M 0.0743 -0.00277 L 0.00764 -0.00277 " pathEditMode="relative" rAng="0" ptsTypes="AA">
                                      <p:cBhvr>
                                        <p:cTn id="14" dur="2000" spd="-100000" fill="hold"/>
                                        <p:tgtEl>
                                          <p:spTgt spid="33"/>
                                        </p:tgtEl>
                                        <p:attrNameLst>
                                          <p:attrName>ppt_x</p:attrName>
                                          <p:attrName>ppt_y</p:attrName>
                                        </p:attrNameLst>
                                      </p:cBhvr>
                                      <p:rCtr x="-33" y="0"/>
                                    </p:animMotion>
                                  </p:childTnLst>
                                </p:cTn>
                              </p:par>
                              <p:par>
                                <p:cTn id="15" presetID="10" presetClass="exit" presetSubtype="0" fill="hold" grpId="0" nodeType="withEffect">
                                  <p:stCondLst>
                                    <p:cond delay="0"/>
                                  </p:stCondLst>
                                  <p:childTnLst>
                                    <p:animEffect transition="out" filter="fade">
                                      <p:cBhvr>
                                        <p:cTn id="16" dur="2000"/>
                                        <p:tgtEl>
                                          <p:spTgt spid="33"/>
                                        </p:tgtEl>
                                      </p:cBhvr>
                                    </p:animEffect>
                                    <p:set>
                                      <p:cBhvr>
                                        <p:cTn id="17" dur="1" fill="hold">
                                          <p:stCondLst>
                                            <p:cond delay="1999"/>
                                          </p:stCondLst>
                                        </p:cTn>
                                        <p:tgtEl>
                                          <p:spTgt spid="33"/>
                                        </p:tgtEl>
                                        <p:attrNameLst>
                                          <p:attrName>style.visibility</p:attrName>
                                        </p:attrNameLst>
                                      </p:cBhvr>
                                      <p:to>
                                        <p:strVal val="hidden"/>
                                      </p:to>
                                    </p:set>
                                  </p:childTnLst>
                                </p:cTn>
                              </p:par>
                              <p:par>
                                <p:cTn id="18" presetID="35" presetClass="path" presetSubtype="0" accel="50000" decel="50000" fill="hold" grpId="1" nodeType="withEffect">
                                  <p:stCondLst>
                                    <p:cond delay="0"/>
                                  </p:stCondLst>
                                  <p:childTnLst>
                                    <p:animMotion origin="layout" path="M 1.66667E-6 4.44444E-6 L -0.15313 -0.00487 " pathEditMode="relative" rAng="0" ptsTypes="AA">
                                      <p:cBhvr>
                                        <p:cTn id="19" dur="2000" fill="hold"/>
                                        <p:tgtEl>
                                          <p:spTgt spid="32"/>
                                        </p:tgtEl>
                                        <p:attrNameLst>
                                          <p:attrName>ppt_x</p:attrName>
                                          <p:attrName>ppt_y</p:attrName>
                                        </p:attrNameLst>
                                      </p:cBhvr>
                                      <p:rCtr x="-77" y="-3"/>
                                    </p:animMotion>
                                  </p:childTnLst>
                                </p:cTn>
                              </p:par>
                              <p:par>
                                <p:cTn id="20" presetID="10" presetClass="exit" presetSubtype="0" fill="hold" grpId="0" nodeType="withEffect">
                                  <p:stCondLst>
                                    <p:cond delay="0"/>
                                  </p:stCondLst>
                                  <p:childTnLst>
                                    <p:animEffect transition="out" filter="fade">
                                      <p:cBhvr>
                                        <p:cTn id="21" dur="2000"/>
                                        <p:tgtEl>
                                          <p:spTgt spid="32"/>
                                        </p:tgtEl>
                                      </p:cBhvr>
                                    </p:animEffect>
                                    <p:set>
                                      <p:cBhvr>
                                        <p:cTn id="22" dur="1" fill="hold">
                                          <p:stCondLst>
                                            <p:cond delay="1999"/>
                                          </p:stCondLst>
                                        </p:cTn>
                                        <p:tgtEl>
                                          <p:spTgt spid="32"/>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2000" fill="hold"/>
                                        <p:tgtEl>
                                          <p:spTgt spid="31"/>
                                        </p:tgtEl>
                                        <p:attrNameLst>
                                          <p:attrName>ppt_w</p:attrName>
                                        </p:attrNameLst>
                                      </p:cBhvr>
                                      <p:tavLst>
                                        <p:tav tm="0">
                                          <p:val>
                                            <p:strVal val="#ppt_w*0.70"/>
                                          </p:val>
                                        </p:tav>
                                        <p:tav tm="100000">
                                          <p:val>
                                            <p:strVal val="#ppt_w"/>
                                          </p:val>
                                        </p:tav>
                                      </p:tavLst>
                                    </p:anim>
                                    <p:anim calcmode="lin" valueType="num">
                                      <p:cBhvr>
                                        <p:cTn id="26" dur="2000" fill="hold"/>
                                        <p:tgtEl>
                                          <p:spTgt spid="31"/>
                                        </p:tgtEl>
                                        <p:attrNameLst>
                                          <p:attrName>ppt_h</p:attrName>
                                        </p:attrNameLst>
                                      </p:cBhvr>
                                      <p:tavLst>
                                        <p:tav tm="0">
                                          <p:val>
                                            <p:strVal val="#ppt_h"/>
                                          </p:val>
                                        </p:tav>
                                        <p:tav tm="100000">
                                          <p:val>
                                            <p:strVal val="#ppt_h"/>
                                          </p:val>
                                        </p:tav>
                                      </p:tavLst>
                                    </p:anim>
                                    <p:animEffect transition="in" filter="fade">
                                      <p:cBhvr>
                                        <p:cTn id="27" dur="2000"/>
                                        <p:tgtEl>
                                          <p:spTgt spid="31"/>
                                        </p:tgtEl>
                                      </p:cBhvr>
                                    </p:animEffect>
                                  </p:childTnLst>
                                </p:cTn>
                              </p:par>
                              <p:par>
                                <p:cTn id="28" presetID="22" presetClass="entr" presetSubtype="4"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2000"/>
                                        <p:tgtEl>
                                          <p:spTgt spid="6"/>
                                        </p:tgtEl>
                                      </p:cBhvr>
                                    </p:animEffect>
                                  </p:childTnLst>
                                </p:cTn>
                              </p:par>
                              <p:par>
                                <p:cTn id="31" presetID="6" presetClass="emph" presetSubtype="0" fill="hold" nodeType="withEffect">
                                  <p:stCondLst>
                                    <p:cond delay="1000"/>
                                  </p:stCondLst>
                                  <p:childTnLst>
                                    <p:animScale>
                                      <p:cBhvr>
                                        <p:cTn id="32" dur="5000" fill="hold"/>
                                        <p:tgtEl>
                                          <p:spTgt spid="6"/>
                                        </p:tgtEl>
                                      </p:cBhvr>
                                      <p:by x="125000" y="125000"/>
                                    </p:animScale>
                                  </p:childTnLst>
                                </p:cTn>
                              </p:par>
                              <p:par>
                                <p:cTn id="33" presetID="22" presetClass="entr" presetSubtype="1" fill="hold" grpId="0" nodeType="withEffect">
                                  <p:stCondLst>
                                    <p:cond delay="100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2000"/>
                                        <p:tgtEl>
                                          <p:spTgt spid="39"/>
                                        </p:tgtEl>
                                      </p:cBhvr>
                                    </p:animEffect>
                                  </p:childTnLst>
                                </p:cTn>
                              </p:par>
                              <p:par>
                                <p:cTn id="36" presetID="6" presetClass="emph" presetSubtype="0" fill="hold" grpId="1" nodeType="withEffect">
                                  <p:stCondLst>
                                    <p:cond delay="1000"/>
                                  </p:stCondLst>
                                  <p:childTnLst>
                                    <p:animScale>
                                      <p:cBhvr>
                                        <p:cTn id="37" dur="5000" fill="hold"/>
                                        <p:tgtEl>
                                          <p:spTgt spid="31"/>
                                        </p:tgtEl>
                                      </p:cBhvr>
                                      <p:by x="110000" y="110000"/>
                                    </p:animScale>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fltVal val="0"/>
                                          </p:val>
                                        </p:tav>
                                        <p:tav tm="100000">
                                          <p:val>
                                            <p:strVal val="#ppt_w"/>
                                          </p:val>
                                        </p:tav>
                                      </p:tavLst>
                                    </p:anim>
                                    <p:anim calcmode="lin" valueType="num">
                                      <p:cBhvr>
                                        <p:cTn id="43" dur="1000" fill="hold"/>
                                        <p:tgtEl>
                                          <p:spTgt spid="35"/>
                                        </p:tgtEl>
                                        <p:attrNameLst>
                                          <p:attrName>ppt_h</p:attrName>
                                        </p:attrNameLst>
                                      </p:cBhvr>
                                      <p:tavLst>
                                        <p:tav tm="0">
                                          <p:val>
                                            <p:fltVal val="0"/>
                                          </p:val>
                                        </p:tav>
                                        <p:tav tm="100000">
                                          <p:val>
                                            <p:strVal val="#ppt_h"/>
                                          </p:val>
                                        </p:tav>
                                      </p:tavLst>
                                    </p:anim>
                                    <p:animEffect transition="in" filter="fade">
                                      <p:cBhvr>
                                        <p:cTn id="44" dur="1000"/>
                                        <p:tgtEl>
                                          <p:spTgt spid="35"/>
                                        </p:tgtEl>
                                      </p:cBhvr>
                                    </p:animEffect>
                                  </p:childTnLst>
                                </p:cTn>
                              </p:par>
                            </p:childTnLst>
                          </p:cTn>
                        </p:par>
                        <p:par>
                          <p:cTn id="45" fill="hold">
                            <p:stCondLst>
                              <p:cond delay="1000"/>
                            </p:stCondLst>
                            <p:childTnLst>
                              <p:par>
                                <p:cTn id="46" presetID="53"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Effect transition="in" filter="fade">
                                      <p:cBhvr>
                                        <p:cTn id="5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5" grpId="0" animBg="1"/>
      <p:bldP spid="36" grpId="0" animBg="1"/>
      <p:bldP spid="31" grpId="0" animBg="1"/>
      <p:bldP spid="31" grpId="1" animBg="1"/>
      <p:bldP spid="32" grpId="0" animBg="1"/>
      <p:bldP spid="32" grpId="1" animBg="1"/>
      <p:bldP spid="32" grpId="2" animBg="1"/>
      <p:bldP spid="33" grpId="0" animBg="1"/>
      <p:bldP spid="33" grpId="1" animBg="1"/>
      <p:bldP spid="3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pPr algn="ctr"/>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19"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pPr algn="ctr"/>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58" name="Oval 57"/>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40" name="TextBox 39"/>
          <p:cNvSpPr txBox="1"/>
          <p:nvPr/>
        </p:nvSpPr>
        <p:spPr>
          <a:xfrm>
            <a:off x="4800600" y="3886200"/>
            <a:ext cx="3389582" cy="646331"/>
          </a:xfrm>
          <a:prstGeom prst="rect">
            <a:avLst/>
          </a:prstGeom>
          <a:solidFill>
            <a:srgbClr val="FFCC29">
              <a:alpha val="75000"/>
            </a:srgbClr>
          </a:solidFill>
        </p:spPr>
        <p:txBody>
          <a:bodyPr wrap="none" rtlCol="0">
            <a:spAutoFit/>
          </a:bodyPr>
          <a:lstStyle/>
          <a:p>
            <a:r>
              <a:rPr lang="en-US" sz="3600" dirty="0">
                <a:solidFill>
                  <a:srgbClr val="FF0000"/>
                </a:solidFill>
                <a:effectLst>
                  <a:outerShdw dist="50800" dir="7200000" algn="ctr" rotWithShape="0">
                    <a:schemeClr val="tx1"/>
                  </a:outerShdw>
                </a:effectLst>
              </a:rPr>
              <a:t>Colorado Plateau</a:t>
            </a:r>
          </a:p>
        </p:txBody>
      </p:sp>
      <p:sp>
        <p:nvSpPr>
          <p:cNvPr id="27" name="Freeform 26"/>
          <p:cNvSpPr/>
          <p:nvPr/>
        </p:nvSpPr>
        <p:spPr>
          <a:xfrm flipH="1" flipV="1">
            <a:off x="8305800" y="3657600"/>
            <a:ext cx="624840" cy="23622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419600" y="76200"/>
            <a:ext cx="4549171" cy="3294773"/>
            <a:chOff x="4419600" y="76200"/>
            <a:chExt cx="4549171" cy="3294773"/>
          </a:xfrm>
        </p:grpSpPr>
        <p:sp>
          <p:nvSpPr>
            <p:cNvPr id="31" name="Freeform 30"/>
            <p:cNvSpPr/>
            <p:nvPr/>
          </p:nvSpPr>
          <p:spPr>
            <a:xfrm rot="21004234" flipH="1">
              <a:off x="7972446" y="368212"/>
              <a:ext cx="996325" cy="300276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419600" y="76200"/>
              <a:ext cx="3886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73888" y="2540712"/>
            <a:ext cx="5133126" cy="2649156"/>
            <a:chOff x="173888" y="2540712"/>
            <a:chExt cx="5133126" cy="2649156"/>
          </a:xfrm>
        </p:grpSpPr>
        <p:sp>
          <p:nvSpPr>
            <p:cNvPr id="42" name="TextBox 41"/>
            <p:cNvSpPr txBox="1"/>
            <p:nvPr/>
          </p:nvSpPr>
          <p:spPr>
            <a:xfrm rot="20451290">
              <a:off x="173888" y="4543960"/>
              <a:ext cx="2240678"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Grand Canyon</a:t>
              </a:r>
            </a:p>
          </p:txBody>
        </p:sp>
        <p:sp>
          <p:nvSpPr>
            <p:cNvPr id="43" name="TextBox 42"/>
            <p:cNvSpPr txBox="1"/>
            <p:nvPr/>
          </p:nvSpPr>
          <p:spPr>
            <a:xfrm rot="510182">
              <a:off x="1405814" y="3410033"/>
              <a:ext cx="813043"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Zion</a:t>
              </a:r>
            </a:p>
          </p:txBody>
        </p:sp>
        <p:sp>
          <p:nvSpPr>
            <p:cNvPr id="44" name="TextBox 43"/>
            <p:cNvSpPr txBox="1"/>
            <p:nvPr/>
          </p:nvSpPr>
          <p:spPr>
            <a:xfrm rot="1711600">
              <a:off x="679798" y="2540712"/>
              <a:ext cx="2157065"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Bryce Canyon</a:t>
              </a:r>
            </a:p>
          </p:txBody>
        </p:sp>
        <p:sp>
          <p:nvSpPr>
            <p:cNvPr id="45" name="TextBox 44"/>
            <p:cNvSpPr txBox="1"/>
            <p:nvPr/>
          </p:nvSpPr>
          <p:spPr>
            <a:xfrm rot="19474352">
              <a:off x="2934775" y="2675866"/>
              <a:ext cx="2038058" cy="523220"/>
            </a:xfrm>
            <a:prstGeom prst="rect">
              <a:avLst/>
            </a:prstGeom>
            <a:solidFill>
              <a:srgbClr val="FFCC29">
                <a:alpha val="85000"/>
              </a:srgbClr>
            </a:solidFill>
          </p:spPr>
          <p:txBody>
            <a:bodyPr wrap="none" rtlCol="0">
              <a:spAutoFit/>
            </a:bodyPr>
            <a:lstStyle/>
            <a:p>
              <a:r>
                <a:rPr lang="en-US" sz="2800" dirty="0" err="1">
                  <a:solidFill>
                    <a:srgbClr val="FF0000"/>
                  </a:solidFill>
                  <a:effectLst>
                    <a:outerShdw dist="38100" dir="7200000" algn="ctr" rotWithShape="0">
                      <a:schemeClr val="tx1"/>
                    </a:outerShdw>
                  </a:effectLst>
                </a:rPr>
                <a:t>Canyonlands</a:t>
              </a:r>
              <a:endParaRPr lang="en-US" sz="2800" dirty="0">
                <a:solidFill>
                  <a:srgbClr val="FF0000"/>
                </a:solidFill>
                <a:effectLst>
                  <a:outerShdw dist="38100" dir="7200000" algn="ctr" rotWithShape="0">
                    <a:schemeClr val="tx1"/>
                  </a:outerShdw>
                </a:effectLst>
              </a:endParaRPr>
            </a:p>
          </p:txBody>
        </p:sp>
        <p:sp>
          <p:nvSpPr>
            <p:cNvPr id="46" name="TextBox 45"/>
            <p:cNvSpPr txBox="1"/>
            <p:nvPr/>
          </p:nvSpPr>
          <p:spPr>
            <a:xfrm rot="20522250">
              <a:off x="3176286" y="3652016"/>
              <a:ext cx="1173270"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Arches</a:t>
              </a:r>
            </a:p>
          </p:txBody>
        </p:sp>
        <p:sp>
          <p:nvSpPr>
            <p:cNvPr id="47" name="TextBox 46"/>
            <p:cNvSpPr txBox="1"/>
            <p:nvPr/>
          </p:nvSpPr>
          <p:spPr>
            <a:xfrm rot="1046533">
              <a:off x="3069927" y="4666648"/>
              <a:ext cx="2237087"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Chaco Canyon</a:t>
              </a:r>
            </a:p>
          </p:txBody>
        </p:sp>
      </p:grpSp>
      <p:sp>
        <p:nvSpPr>
          <p:cNvPr id="39" name="Freeform 38"/>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3886200" y="841248"/>
            <a:ext cx="3429000" cy="923330"/>
            <a:chOff x="3505200" y="838200"/>
            <a:chExt cx="3429000" cy="923330"/>
          </a:xfrm>
        </p:grpSpPr>
        <p:sp>
          <p:nvSpPr>
            <p:cNvPr id="50" name="Oval 49"/>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rPr>
                <a:t>2022</a:t>
              </a:r>
            </a:p>
          </p:txBody>
        </p:sp>
      </p:grpSp>
      <p:sp>
        <p:nvSpPr>
          <p:cNvPr id="22" name="Rounded Rectangle 21"/>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76800" y="3055203"/>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2</a:t>
            </a:r>
          </a:p>
        </p:txBody>
      </p:sp>
      <p:sp>
        <p:nvSpPr>
          <p:cNvPr id="56" name="TextBox 55"/>
          <p:cNvSpPr txBox="1"/>
          <p:nvPr/>
        </p:nvSpPr>
        <p:spPr>
          <a:xfrm>
            <a:off x="3886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rPr>
              <a:t>2023</a:t>
            </a:r>
          </a:p>
        </p:txBody>
      </p:sp>
      <p:sp>
        <p:nvSpPr>
          <p:cNvPr id="36" name="TextBox 35"/>
          <p:cNvSpPr txBox="1"/>
          <p:nvPr/>
        </p:nvSpPr>
        <p:spPr>
          <a:xfrm>
            <a:off x="4876800" y="3048000"/>
            <a:ext cx="38862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1</a:t>
            </a:r>
          </a:p>
        </p:txBody>
      </p:sp>
      <p:sp>
        <p:nvSpPr>
          <p:cNvPr id="53" name="TextBox 52"/>
          <p:cNvSpPr txBox="1"/>
          <p:nvPr/>
        </p:nvSpPr>
        <p:spPr>
          <a:xfrm>
            <a:off x="7864997" y="4343400"/>
            <a:ext cx="898003" cy="1938992"/>
          </a:xfrm>
          <a:prstGeom prst="rect">
            <a:avLst/>
          </a:prstGeom>
          <a:noFill/>
        </p:spPr>
        <p:txBody>
          <a:bodyPr wrap="none" rtlCol="0">
            <a:spAutoFit/>
          </a:bodyPr>
          <a:lstStyle/>
          <a:p>
            <a:r>
              <a:rPr lang="en-US" sz="12000" dirty="0">
                <a:solidFill>
                  <a:srgbClr val="FF0000"/>
                </a:solidFill>
                <a:effectLst>
                  <a:outerShdw dist="50800" dir="5400000" algn="ctr" rotWithShape="0">
                    <a:schemeClr val="tx1"/>
                  </a:outerShdw>
                </a:effectLst>
              </a:rPr>
              <a:t>?</a:t>
            </a:r>
          </a:p>
        </p:txBody>
      </p:sp>
      <p:sp>
        <p:nvSpPr>
          <p:cNvPr id="55" name="TextBox 54"/>
          <p:cNvSpPr txBox="1"/>
          <p:nvPr/>
        </p:nvSpPr>
        <p:spPr>
          <a:xfrm>
            <a:off x="7636397" y="533400"/>
            <a:ext cx="898003" cy="1938992"/>
          </a:xfrm>
          <a:prstGeom prst="rect">
            <a:avLst/>
          </a:prstGeom>
          <a:noFill/>
        </p:spPr>
        <p:txBody>
          <a:bodyPr wrap="none" rtlCol="0">
            <a:spAutoFit/>
          </a:bodyPr>
          <a:lstStyle/>
          <a:p>
            <a:r>
              <a:rPr lang="en-US" sz="12000" dirty="0">
                <a:solidFill>
                  <a:srgbClr val="FF0000"/>
                </a:solidFill>
                <a:effectLst>
                  <a:outerShdw dist="50800" dir="5400000" algn="ctr" rotWithShape="0">
                    <a:schemeClr val="tx1"/>
                  </a:outerShd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grpId="1"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800" decel="100000"/>
                                        <p:tgtEl>
                                          <p:spTgt spid="40"/>
                                        </p:tgtEl>
                                      </p:cBhvr>
                                    </p:animEffect>
                                    <p:anim calcmode="lin" valueType="num">
                                      <p:cBhvr>
                                        <p:cTn id="28" dur="800" decel="100000" fill="hold"/>
                                        <p:tgtEl>
                                          <p:spTgt spid="40"/>
                                        </p:tgtEl>
                                        <p:attrNameLst>
                                          <p:attrName>style.rotation</p:attrName>
                                        </p:attrNameLst>
                                      </p:cBhvr>
                                      <p:tavLst>
                                        <p:tav tm="0">
                                          <p:val>
                                            <p:fltVal val="-90"/>
                                          </p:val>
                                        </p:tav>
                                        <p:tav tm="100000">
                                          <p:val>
                                            <p:fltVal val="0"/>
                                          </p:val>
                                        </p:tav>
                                      </p:tavLst>
                                    </p:anim>
                                    <p:anim calcmode="lin" valueType="num">
                                      <p:cBhvr>
                                        <p:cTn id="29" dur="800" decel="100000" fill="hold"/>
                                        <p:tgtEl>
                                          <p:spTgt spid="40"/>
                                        </p:tgtEl>
                                        <p:attrNameLst>
                                          <p:attrName>ppt_x</p:attrName>
                                        </p:attrNameLst>
                                      </p:cBhvr>
                                      <p:tavLst>
                                        <p:tav tm="0">
                                          <p:val>
                                            <p:strVal val="#ppt_x+0.4"/>
                                          </p:val>
                                        </p:tav>
                                        <p:tav tm="100000">
                                          <p:val>
                                            <p:strVal val="#ppt_x-0.05"/>
                                          </p:val>
                                        </p:tav>
                                      </p:tavLst>
                                    </p:anim>
                                    <p:anim calcmode="lin" valueType="num">
                                      <p:cBhvr>
                                        <p:cTn id="30" dur="800" decel="100000" fill="hold"/>
                                        <p:tgtEl>
                                          <p:spTgt spid="4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49" presetClass="entr" presetSubtype="0" repeatCount="2000" decel="10000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360"/>
                                          </p:val>
                                        </p:tav>
                                        <p:tav tm="100000">
                                          <p:val>
                                            <p:fltVal val="0"/>
                                          </p:val>
                                        </p:tav>
                                      </p:tavLst>
                                    </p:anim>
                                    <p:animEffect transition="in" filter="fade">
                                      <p:cBhvr>
                                        <p:cTn id="39" dur="1000"/>
                                        <p:tgtEl>
                                          <p:spTgt spid="39"/>
                                        </p:tgtEl>
                                      </p:cBhvr>
                                    </p:animEffect>
                                  </p:childTnLst>
                                </p:cTn>
                              </p:par>
                              <p:par>
                                <p:cTn id="40" presetID="10" presetClass="exit" presetSubtype="0" fill="hold" grpId="1" nodeType="withEffect">
                                  <p:stCondLst>
                                    <p:cond delay="0"/>
                                  </p:stCondLst>
                                  <p:childTnLst>
                                    <p:animEffect transition="out" filter="fade">
                                      <p:cBhvr>
                                        <p:cTn id="41" dur="1000"/>
                                        <p:tgtEl>
                                          <p:spTgt spid="53"/>
                                        </p:tgtEl>
                                      </p:cBhvr>
                                    </p:animEffect>
                                    <p:set>
                                      <p:cBhvr>
                                        <p:cTn id="42" dur="1" fill="hold">
                                          <p:stCondLst>
                                            <p:cond delay="999"/>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1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5000"/>
                                        <p:tgtEl>
                                          <p:spTgt spid="48"/>
                                        </p:tgtEl>
                                      </p:cBhvr>
                                    </p:animEffect>
                                  </p:childTnLst>
                                </p:cTn>
                              </p:par>
                              <p:par>
                                <p:cTn id="56" presetID="10" presetClass="exit" presetSubtype="0" fill="hold" grpId="1" nodeType="withEffect">
                                  <p:stCondLst>
                                    <p:cond delay="1000"/>
                                  </p:stCondLst>
                                  <p:childTnLst>
                                    <p:animEffect transition="out" filter="fade">
                                      <p:cBhvr>
                                        <p:cTn id="57" dur="1000"/>
                                        <p:tgtEl>
                                          <p:spTgt spid="55"/>
                                        </p:tgtEl>
                                      </p:cBhvr>
                                    </p:animEffect>
                                    <p:set>
                                      <p:cBhvr>
                                        <p:cTn id="58" dur="1" fill="hold">
                                          <p:stCondLst>
                                            <p:cond delay="999"/>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0"/>
                                        </p:tgtEl>
                                      </p:cBhvr>
                                    </p:animEffect>
                                    <p:set>
                                      <p:cBhvr>
                                        <p:cTn id="66" dur="1" fill="hold">
                                          <p:stCondLst>
                                            <p:cond delay="999"/>
                                          </p:stCondLst>
                                        </p:cTn>
                                        <p:tgtEl>
                                          <p:spTgt spid="4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9"/>
                                        </p:tgtEl>
                                      </p:cBhvr>
                                    </p:animEffect>
                                    <p:set>
                                      <p:cBhvr>
                                        <p:cTn id="69" dur="1" fill="hold">
                                          <p:stCondLst>
                                            <p:cond delay="999"/>
                                          </p:stCondLst>
                                        </p:cTn>
                                        <p:tgtEl>
                                          <p:spTgt spid="3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38"/>
                                        </p:tgtEl>
                                      </p:cBhvr>
                                    </p:animEffect>
                                    <p:set>
                                      <p:cBhvr>
                                        <p:cTn id="72" dur="1" fill="hold">
                                          <p:stCondLst>
                                            <p:cond delay="999"/>
                                          </p:stCondLst>
                                        </p:cTn>
                                        <p:tgtEl>
                                          <p:spTgt spid="3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53" presetClass="exit" presetSubtype="0" fill="hold" nodeType="withEffect">
                                  <p:stCondLst>
                                    <p:cond delay="500"/>
                                  </p:stCondLst>
                                  <p:childTnLst>
                                    <p:anim calcmode="lin" valueType="num">
                                      <p:cBhvr>
                                        <p:cTn id="80" dur="1000"/>
                                        <p:tgtEl>
                                          <p:spTgt spid="51"/>
                                        </p:tgtEl>
                                        <p:attrNameLst>
                                          <p:attrName>ppt_w</p:attrName>
                                        </p:attrNameLst>
                                      </p:cBhvr>
                                      <p:tavLst>
                                        <p:tav tm="0">
                                          <p:val>
                                            <p:strVal val="ppt_w"/>
                                          </p:val>
                                        </p:tav>
                                        <p:tav tm="100000">
                                          <p:val>
                                            <p:fltVal val="0"/>
                                          </p:val>
                                        </p:tav>
                                      </p:tavLst>
                                    </p:anim>
                                    <p:anim calcmode="lin" valueType="num">
                                      <p:cBhvr>
                                        <p:cTn id="81" dur="1000"/>
                                        <p:tgtEl>
                                          <p:spTgt spid="51"/>
                                        </p:tgtEl>
                                        <p:attrNameLst>
                                          <p:attrName>ppt_h</p:attrName>
                                        </p:attrNameLst>
                                      </p:cBhvr>
                                      <p:tavLst>
                                        <p:tav tm="0">
                                          <p:val>
                                            <p:strVal val="ppt_h"/>
                                          </p:val>
                                        </p:tav>
                                        <p:tav tm="100000">
                                          <p:val>
                                            <p:fltVal val="0"/>
                                          </p:val>
                                        </p:tav>
                                      </p:tavLst>
                                    </p:anim>
                                    <p:animEffect transition="out" filter="fade">
                                      <p:cBhvr>
                                        <p:cTn id="82" dur="1000"/>
                                        <p:tgtEl>
                                          <p:spTgt spid="51"/>
                                        </p:tgtEl>
                                      </p:cBhvr>
                                    </p:animEffect>
                                    <p:set>
                                      <p:cBhvr>
                                        <p:cTn id="83" dur="1" fill="hold">
                                          <p:stCondLst>
                                            <p:cond delay="999"/>
                                          </p:stCondLst>
                                        </p:cTn>
                                        <p:tgtEl>
                                          <p:spTgt spid="51"/>
                                        </p:tgtEl>
                                        <p:attrNameLst>
                                          <p:attrName>style.visibility</p:attrName>
                                        </p:attrNameLst>
                                      </p:cBhvr>
                                      <p:to>
                                        <p:strVal val="hidden"/>
                                      </p:to>
                                    </p:set>
                                  </p:childTnLst>
                                </p:cTn>
                              </p:par>
                              <p:par>
                                <p:cTn id="84" presetID="53" presetClass="entr" presetSubtype="0" fill="hold" grpId="0" nodeType="withEffect">
                                  <p:stCondLst>
                                    <p:cond delay="500"/>
                                  </p:stCondLst>
                                  <p:childTnLst>
                                    <p:set>
                                      <p:cBhvr>
                                        <p:cTn id="85" dur="1" fill="hold">
                                          <p:stCondLst>
                                            <p:cond delay="0"/>
                                          </p:stCondLst>
                                        </p:cTn>
                                        <p:tgtEl>
                                          <p:spTgt spid="56"/>
                                        </p:tgtEl>
                                        <p:attrNameLst>
                                          <p:attrName>style.visibility</p:attrName>
                                        </p:attrNameLst>
                                      </p:cBhvr>
                                      <p:to>
                                        <p:strVal val="visible"/>
                                      </p:to>
                                    </p:set>
                                    <p:anim calcmode="lin" valueType="num">
                                      <p:cBhvr>
                                        <p:cTn id="86" dur="1000" fill="hold"/>
                                        <p:tgtEl>
                                          <p:spTgt spid="56"/>
                                        </p:tgtEl>
                                        <p:attrNameLst>
                                          <p:attrName>ppt_w</p:attrName>
                                        </p:attrNameLst>
                                      </p:cBhvr>
                                      <p:tavLst>
                                        <p:tav tm="0">
                                          <p:val>
                                            <p:fltVal val="0"/>
                                          </p:val>
                                        </p:tav>
                                        <p:tav tm="100000">
                                          <p:val>
                                            <p:strVal val="#ppt_w"/>
                                          </p:val>
                                        </p:tav>
                                      </p:tavLst>
                                    </p:anim>
                                    <p:anim calcmode="lin" valueType="num">
                                      <p:cBhvr>
                                        <p:cTn id="87" dur="1000" fill="hold"/>
                                        <p:tgtEl>
                                          <p:spTgt spid="56"/>
                                        </p:tgtEl>
                                        <p:attrNameLst>
                                          <p:attrName>ppt_h</p:attrName>
                                        </p:attrNameLst>
                                      </p:cBhvr>
                                      <p:tavLst>
                                        <p:tav tm="0">
                                          <p:val>
                                            <p:fltVal val="0"/>
                                          </p:val>
                                        </p:tav>
                                        <p:tav tm="100000">
                                          <p:val>
                                            <p:strVal val="#ppt_h"/>
                                          </p:val>
                                        </p:tav>
                                      </p:tavLst>
                                    </p:anim>
                                    <p:animEffect transition="in" filter="fade">
                                      <p:cBhvr>
                                        <p:cTn id="88" dur="1000"/>
                                        <p:tgtEl>
                                          <p:spTgt spid="56"/>
                                        </p:tgtEl>
                                      </p:cBhvr>
                                    </p:animEffect>
                                  </p:childTnLst>
                                </p:cTn>
                              </p:par>
                            </p:childTnLst>
                          </p:cTn>
                        </p:par>
                        <p:par>
                          <p:cTn id="89" fill="hold">
                            <p:stCondLst>
                              <p:cond delay="1500"/>
                            </p:stCondLst>
                            <p:childTnLst>
                              <p:par>
                                <p:cTn id="90" presetID="10" presetClass="exit" presetSubtype="0" fill="hold" grpId="1" nodeType="afterEffect">
                                  <p:stCondLst>
                                    <p:cond delay="0"/>
                                  </p:stCondLst>
                                  <p:childTnLst>
                                    <p:animEffect transition="out" filter="fade">
                                      <p:cBhvr>
                                        <p:cTn id="91" dur="1000"/>
                                        <p:tgtEl>
                                          <p:spTgt spid="36"/>
                                        </p:tgtEl>
                                      </p:cBhvr>
                                    </p:animEffect>
                                    <p:set>
                                      <p:cBhvr>
                                        <p:cTn id="92" dur="1" fill="hold">
                                          <p:stCondLst>
                                            <p:cond delay="999"/>
                                          </p:stCondLst>
                                        </p:cTn>
                                        <p:tgtEl>
                                          <p:spTgt spid="36"/>
                                        </p:tgtEl>
                                        <p:attrNameLst>
                                          <p:attrName>style.visibility</p:attrName>
                                        </p:attrNameLst>
                                      </p:cBhvr>
                                      <p:to>
                                        <p:strVal val="hidden"/>
                                      </p:to>
                                    </p:se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ipe(left)">
                                      <p:cBhvr>
                                        <p:cTn id="9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27" grpId="0" animBg="1"/>
      <p:bldP spid="27" grpId="1" animBg="1"/>
      <p:bldP spid="39" grpId="0" animBg="1"/>
      <p:bldP spid="39" grpId="1" animBg="1"/>
      <p:bldP spid="22" grpId="0" animBg="1"/>
      <p:bldP spid="22" grpId="1" animBg="1"/>
      <p:bldP spid="29" grpId="0" animBg="1"/>
      <p:bldP spid="41" grpId="0"/>
      <p:bldP spid="56" grpId="0"/>
      <p:bldP spid="36" grpId="0"/>
      <p:bldP spid="36" grpId="1"/>
      <p:bldP spid="53" grpId="0"/>
      <p:bldP spid="53" grpId="1"/>
      <p:bldP spid="55" grpId="0"/>
      <p:bldP spid="5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8B545-CBCA-846C-4163-AE5BA694C2AC}"/>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C116425-826F-6AFA-9CFB-122CD0D2417D}"/>
              </a:ext>
            </a:extLst>
          </p:cNvPr>
          <p:cNvGrpSpPr/>
          <p:nvPr/>
        </p:nvGrpSpPr>
        <p:grpSpPr>
          <a:xfrm>
            <a:off x="0" y="1545336"/>
            <a:ext cx="9144000" cy="5340096"/>
            <a:chOff x="0" y="1545336"/>
            <a:chExt cx="9144000" cy="5340096"/>
          </a:xfrm>
        </p:grpSpPr>
        <p:pic>
          <p:nvPicPr>
            <p:cNvPr id="6" name="Picture 5" descr="A map of the world&#10;&#10;Description automatically generated">
              <a:extLst>
                <a:ext uri="{FF2B5EF4-FFF2-40B4-BE49-F238E27FC236}">
                  <a16:creationId xmlns:a16="http://schemas.microsoft.com/office/drawing/2014/main" id="{1944B82D-0A6D-6DF8-651D-3A2B87424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7" name="Rectangle 6">
              <a:extLst>
                <a:ext uri="{FF2B5EF4-FFF2-40B4-BE49-F238E27FC236}">
                  <a16:creationId xmlns:a16="http://schemas.microsoft.com/office/drawing/2014/main" id="{6349A8BA-BCCE-B4E5-6813-6224D3C123FF}"/>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sp>
        <p:nvSpPr>
          <p:cNvPr id="35" name="TextBox 34"/>
          <p:cNvSpPr txBox="1"/>
          <p:nvPr/>
        </p:nvSpPr>
        <p:spPr>
          <a:xfrm>
            <a:off x="3733800" y="4596825"/>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sp>
        <p:nvSpPr>
          <p:cNvPr id="44" name="Oval 43"/>
          <p:cNvSpPr/>
          <p:nvPr/>
        </p:nvSpPr>
        <p:spPr>
          <a:xfrm rot="762137">
            <a:off x="5856466" y="2871057"/>
            <a:ext cx="1258150" cy="73366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7"/>
          <p:cNvGrpSpPr/>
          <p:nvPr/>
        </p:nvGrpSpPr>
        <p:grpSpPr>
          <a:xfrm>
            <a:off x="4634089" y="762000"/>
            <a:ext cx="2876550" cy="2280357"/>
            <a:chOff x="5410200" y="838200"/>
            <a:chExt cx="2876550" cy="2280357"/>
          </a:xfrm>
        </p:grpSpPr>
        <p:pic>
          <p:nvPicPr>
            <p:cNvPr id="242694" name="Picture 6" descr="Continental-Continental Converging Plates"/>
            <p:cNvPicPr>
              <a:picLocks noChangeAspect="1" noChangeArrowheads="1"/>
            </p:cNvPicPr>
            <p:nvPr/>
          </p:nvPicPr>
          <p:blipFill>
            <a:blip r:embed="rId4" cstate="print"/>
            <a:srcRect/>
            <a:stretch>
              <a:fillRect/>
            </a:stretch>
          </p:blipFill>
          <p:spPr bwMode="auto">
            <a:xfrm>
              <a:off x="5410200" y="838200"/>
              <a:ext cx="2876550" cy="1695451"/>
            </a:xfrm>
            <a:prstGeom prst="rect">
              <a:avLst/>
            </a:prstGeom>
            <a:noFill/>
          </p:spPr>
        </p:pic>
        <p:sp>
          <p:nvSpPr>
            <p:cNvPr id="47" name="Freeform 46"/>
            <p:cNvSpPr/>
            <p:nvPr/>
          </p:nvSpPr>
          <p:spPr>
            <a:xfrm rot="16200000">
              <a:off x="6076251" y="2531541"/>
              <a:ext cx="316078" cy="857954"/>
            </a:xfrm>
            <a:custGeom>
              <a:avLst/>
              <a:gdLst>
                <a:gd name="connsiteX0" fmla="*/ 62089 w 299156"/>
                <a:gd name="connsiteY0" fmla="*/ 1049866 h 1086555"/>
                <a:gd name="connsiteX1" fmla="*/ 28222 w 299156"/>
                <a:gd name="connsiteY1" fmla="*/ 999066 h 1086555"/>
                <a:gd name="connsiteX2" fmla="*/ 28222 w 299156"/>
                <a:gd name="connsiteY2" fmla="*/ 524933 h 1086555"/>
                <a:gd name="connsiteX3" fmla="*/ 45156 w 299156"/>
                <a:gd name="connsiteY3" fmla="*/ 118533 h 1086555"/>
                <a:gd name="connsiteX4" fmla="*/ 299156 w 299156"/>
                <a:gd name="connsiteY4" fmla="*/ 0 h 10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56" h="1086555">
                  <a:moveTo>
                    <a:pt x="62089" y="1049866"/>
                  </a:moveTo>
                  <a:cubicBezTo>
                    <a:pt x="47978" y="1068210"/>
                    <a:pt x="33867" y="1086555"/>
                    <a:pt x="28222" y="999066"/>
                  </a:cubicBezTo>
                  <a:cubicBezTo>
                    <a:pt x="22578" y="911577"/>
                    <a:pt x="25400" y="671689"/>
                    <a:pt x="28222" y="524933"/>
                  </a:cubicBezTo>
                  <a:cubicBezTo>
                    <a:pt x="31044" y="378178"/>
                    <a:pt x="0" y="206022"/>
                    <a:pt x="45156" y="118533"/>
                  </a:cubicBezTo>
                  <a:cubicBezTo>
                    <a:pt x="90312" y="31044"/>
                    <a:pt x="194734" y="15522"/>
                    <a:pt x="299156" y="0"/>
                  </a:cubicBezTo>
                </a:path>
              </a:pathLst>
            </a:custGeom>
            <a:ln w="762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TextBox 49"/>
          <p:cNvSpPr txBox="1"/>
          <p:nvPr/>
        </p:nvSpPr>
        <p:spPr>
          <a:xfrm>
            <a:off x="4557889" y="2286000"/>
            <a:ext cx="3048000" cy="430887"/>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200" b="1" dirty="0"/>
              <a:t>continent to continent</a:t>
            </a:r>
          </a:p>
        </p:txBody>
      </p:sp>
      <p:pic>
        <p:nvPicPr>
          <p:cNvPr id="52" name="Picture 2" descr="Oceanic-Continental Converging Plates"/>
          <p:cNvPicPr>
            <a:picLocks noChangeAspect="1" noChangeArrowheads="1"/>
          </p:cNvPicPr>
          <p:nvPr/>
        </p:nvPicPr>
        <p:blipFill>
          <a:blip r:embed="rId5" cstate="print"/>
          <a:srcRect/>
          <a:stretch>
            <a:fillRect/>
          </a:stretch>
        </p:blipFill>
        <p:spPr bwMode="auto">
          <a:xfrm>
            <a:off x="228600" y="1600200"/>
            <a:ext cx="2876550" cy="1695451"/>
          </a:xfrm>
          <a:prstGeom prst="rect">
            <a:avLst/>
          </a:prstGeom>
          <a:noFill/>
        </p:spPr>
      </p:pic>
      <p:grpSp>
        <p:nvGrpSpPr>
          <p:cNvPr id="28" name="Group 27"/>
          <p:cNvGrpSpPr/>
          <p:nvPr/>
        </p:nvGrpSpPr>
        <p:grpSpPr>
          <a:xfrm>
            <a:off x="228600" y="3043535"/>
            <a:ext cx="3505200" cy="2563468"/>
            <a:chOff x="228600" y="3043535"/>
            <a:chExt cx="3505200" cy="2563468"/>
          </a:xfrm>
        </p:grpSpPr>
        <p:sp>
          <p:nvSpPr>
            <p:cNvPr id="34" name="Oval 33"/>
            <p:cNvSpPr/>
            <p:nvPr/>
          </p:nvSpPr>
          <p:spPr>
            <a:xfrm rot="3982625">
              <a:off x="1514014" y="3977675"/>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p:cNvCxnSpPr>
              <a:stCxn id="35" idx="1"/>
            </p:cNvCxnSpPr>
            <p:nvPr/>
          </p:nvCxnSpPr>
          <p:spPr>
            <a:xfrm flipH="1" flipV="1">
              <a:off x="3200400" y="4876800"/>
              <a:ext cx="533400" cy="124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1188156" y="3522133"/>
              <a:ext cx="843844" cy="1337734"/>
            </a:xfrm>
            <a:custGeom>
              <a:avLst/>
              <a:gdLst>
                <a:gd name="connsiteX0" fmla="*/ 14111 w 843844"/>
                <a:gd name="connsiteY0" fmla="*/ 0 h 1337734"/>
                <a:gd name="connsiteX1" fmla="*/ 31044 w 843844"/>
                <a:gd name="connsiteY1" fmla="*/ 508000 h 1337734"/>
                <a:gd name="connsiteX2" fmla="*/ 200377 w 843844"/>
                <a:gd name="connsiteY2" fmla="*/ 1202267 h 1337734"/>
                <a:gd name="connsiteX3" fmla="*/ 843844 w 843844"/>
                <a:gd name="connsiteY3" fmla="*/ 1320800 h 1337734"/>
              </a:gdLst>
              <a:ahLst/>
              <a:cxnLst>
                <a:cxn ang="0">
                  <a:pos x="connsiteX0" y="connsiteY0"/>
                </a:cxn>
                <a:cxn ang="0">
                  <a:pos x="connsiteX1" y="connsiteY1"/>
                </a:cxn>
                <a:cxn ang="0">
                  <a:pos x="connsiteX2" y="connsiteY2"/>
                </a:cxn>
                <a:cxn ang="0">
                  <a:pos x="connsiteX3" y="connsiteY3"/>
                </a:cxn>
              </a:cxnLst>
              <a:rect l="l" t="t" r="r" b="b"/>
              <a:pathLst>
                <a:path w="843844" h="1337734">
                  <a:moveTo>
                    <a:pt x="14111" y="0"/>
                  </a:moveTo>
                  <a:cubicBezTo>
                    <a:pt x="7055" y="153811"/>
                    <a:pt x="0" y="307622"/>
                    <a:pt x="31044" y="508000"/>
                  </a:cubicBezTo>
                  <a:cubicBezTo>
                    <a:pt x="62088" y="708378"/>
                    <a:pt x="64910" y="1066800"/>
                    <a:pt x="200377" y="1202267"/>
                  </a:cubicBezTo>
                  <a:cubicBezTo>
                    <a:pt x="335844" y="1337734"/>
                    <a:pt x="589844" y="1329267"/>
                    <a:pt x="843844" y="1320800"/>
                  </a:cubicBezTo>
                </a:path>
              </a:pathLst>
            </a:custGeom>
            <a:ln w="7620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228600" y="3043535"/>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continent</a:t>
              </a:r>
            </a:p>
          </p:txBody>
        </p:sp>
      </p:grpSp>
      <p:cxnSp>
        <p:nvCxnSpPr>
          <p:cNvPr id="27" name="Straight Connector 26"/>
          <p:cNvCxnSpPr>
            <a:cxnSpLocks/>
            <a:stCxn id="44" idx="3"/>
          </p:cNvCxnSpPr>
          <p:nvPr/>
        </p:nvCxnSpPr>
        <p:spPr>
          <a:xfrm flipH="1">
            <a:off x="4724400" y="3393120"/>
            <a:ext cx="1270169" cy="11788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 descr="Oceanic-Continental Converging Plates"/>
          <p:cNvPicPr>
            <a:picLocks noChangeAspect="1" noChangeArrowheads="1"/>
          </p:cNvPicPr>
          <p:nvPr/>
        </p:nvPicPr>
        <p:blipFill>
          <a:blip r:embed="rId5" cstate="print"/>
          <a:srcRect/>
          <a:stretch>
            <a:fillRect/>
          </a:stretch>
        </p:blipFill>
        <p:spPr bwMode="auto">
          <a:xfrm>
            <a:off x="0" y="1472184"/>
            <a:ext cx="9144000" cy="5389510"/>
          </a:xfrm>
          <a:prstGeom prst="rect">
            <a:avLst/>
          </a:prstGeom>
          <a:noFill/>
        </p:spPr>
      </p:pic>
      <p:sp>
        <p:nvSpPr>
          <p:cNvPr id="4" name="TextBox 3">
            <a:extLst>
              <a:ext uri="{FF2B5EF4-FFF2-40B4-BE49-F238E27FC236}">
                <a16:creationId xmlns:a16="http://schemas.microsoft.com/office/drawing/2014/main" id="{B730A297-6C57-0922-4D07-8E061A686DC4}"/>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8" name="TextBox 7">
            <a:extLst>
              <a:ext uri="{FF2B5EF4-FFF2-40B4-BE49-F238E27FC236}">
                <a16:creationId xmlns:a16="http://schemas.microsoft.com/office/drawing/2014/main" id="{E8AFBEF5-1CE5-B50D-36A1-840D5DDE7B07}"/>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7"/>
                                        </p:tgtEl>
                                      </p:cBhvr>
                                    </p:animEffect>
                                    <p:set>
                                      <p:cBhvr>
                                        <p:cTn id="16" dur="1" fill="hold">
                                          <p:stCondLst>
                                            <p:cond delay="999"/>
                                          </p:stCondLst>
                                        </p:cTn>
                                        <p:tgtEl>
                                          <p:spTgt spid="27"/>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52"/>
                                        </p:tgtEl>
                                      </p:cBhvr>
                                      <p:by x="300000" y="300000"/>
                                    </p:animScale>
                                  </p:childTnLst>
                                </p:cTn>
                              </p:par>
                              <p:par>
                                <p:cTn id="27" presetID="63" presetClass="path" presetSubtype="0" accel="50000" decel="50000" fill="hold" nodeType="withEffect">
                                  <p:stCondLst>
                                    <p:cond delay="0"/>
                                  </p:stCondLst>
                                  <p:childTnLst>
                                    <p:animMotion origin="layout" path="M -1.66667E-6 -4.44444E-6 L 0.32604 0.24306 " pathEditMode="relative" rAng="0" ptsTypes="AA">
                                      <p:cBhvr>
                                        <p:cTn id="28" dur="1000" fill="hold"/>
                                        <p:tgtEl>
                                          <p:spTgt spid="52"/>
                                        </p:tgtEl>
                                        <p:attrNameLst>
                                          <p:attrName>ppt_x</p:attrName>
                                          <p:attrName>ppt_y</p:attrName>
                                        </p:attrNameLst>
                                      </p:cBhvr>
                                      <p:rCtr x="16300" y="12200"/>
                                    </p:animMotion>
                                  </p:childTnLst>
                                </p:cTn>
                              </p:par>
                              <p:par>
                                <p:cTn id="29" presetID="10" presetClass="exit" presetSubtype="0" fill="hold" nodeType="with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ntr" presetSubtype="0" fill="hold" nodeType="withEffect">
                                  <p:stCondLst>
                                    <p:cond delay="5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B90DD9-6C0B-8B0C-CA32-3B67D51E024E}"/>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Oceanic-Continental Converging Plates"/>
          <p:cNvPicPr>
            <a:picLocks noChangeAspect="1" noChangeArrowheads="1"/>
          </p:cNvPicPr>
          <p:nvPr/>
        </p:nvPicPr>
        <p:blipFill>
          <a:blip r:embed="rId2" cstate="print"/>
          <a:srcRect/>
          <a:stretch>
            <a:fillRect/>
          </a:stretch>
        </p:blipFill>
        <p:spPr bwMode="auto">
          <a:xfrm>
            <a:off x="0" y="1468490"/>
            <a:ext cx="9144000" cy="5389510"/>
          </a:xfrm>
          <a:prstGeom prst="rect">
            <a:avLst/>
          </a:prstGeom>
          <a:noFill/>
        </p:spPr>
      </p:pic>
      <p:cxnSp>
        <p:nvCxnSpPr>
          <p:cNvPr id="5" name="Straight Connector 4"/>
          <p:cNvCxnSpPr/>
          <p:nvPr/>
        </p:nvCxnSpPr>
        <p:spPr>
          <a:xfrm>
            <a:off x="0" y="3886200"/>
            <a:ext cx="38862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747912" y="3036711"/>
            <a:ext cx="5348110" cy="1162755"/>
          </a:xfrm>
          <a:custGeom>
            <a:avLst/>
            <a:gdLst>
              <a:gd name="connsiteX0" fmla="*/ 908755 w 5348110"/>
              <a:gd name="connsiteY0" fmla="*/ 1044222 h 1162755"/>
              <a:gd name="connsiteX1" fmla="*/ 891821 w 5348110"/>
              <a:gd name="connsiteY1" fmla="*/ 976489 h 1162755"/>
              <a:gd name="connsiteX2" fmla="*/ 603955 w 5348110"/>
              <a:gd name="connsiteY2" fmla="*/ 790222 h 1162755"/>
              <a:gd name="connsiteX3" fmla="*/ 400755 w 5348110"/>
              <a:gd name="connsiteY3" fmla="*/ 739422 h 1162755"/>
              <a:gd name="connsiteX4" fmla="*/ 112888 w 5348110"/>
              <a:gd name="connsiteY4" fmla="*/ 705556 h 1162755"/>
              <a:gd name="connsiteX5" fmla="*/ 45155 w 5348110"/>
              <a:gd name="connsiteY5" fmla="*/ 671689 h 1162755"/>
              <a:gd name="connsiteX6" fmla="*/ 383821 w 5348110"/>
              <a:gd name="connsiteY6" fmla="*/ 519289 h 1162755"/>
              <a:gd name="connsiteX7" fmla="*/ 773288 w 5348110"/>
              <a:gd name="connsiteY7" fmla="*/ 434622 h 1162755"/>
              <a:gd name="connsiteX8" fmla="*/ 1027288 w 5348110"/>
              <a:gd name="connsiteY8" fmla="*/ 349956 h 1162755"/>
              <a:gd name="connsiteX9" fmla="*/ 1332088 w 5348110"/>
              <a:gd name="connsiteY9" fmla="*/ 197556 h 1162755"/>
              <a:gd name="connsiteX10" fmla="*/ 1501421 w 5348110"/>
              <a:gd name="connsiteY10" fmla="*/ 79022 h 1162755"/>
              <a:gd name="connsiteX11" fmla="*/ 1857021 w 5348110"/>
              <a:gd name="connsiteY11" fmla="*/ 28222 h 1162755"/>
              <a:gd name="connsiteX12" fmla="*/ 2263421 w 5348110"/>
              <a:gd name="connsiteY12" fmla="*/ 248356 h 1162755"/>
              <a:gd name="connsiteX13" fmla="*/ 2466621 w 5348110"/>
              <a:gd name="connsiteY13" fmla="*/ 333022 h 1162755"/>
              <a:gd name="connsiteX14" fmla="*/ 2974621 w 5348110"/>
              <a:gd name="connsiteY14" fmla="*/ 282222 h 1162755"/>
              <a:gd name="connsiteX15" fmla="*/ 3381021 w 5348110"/>
              <a:gd name="connsiteY15" fmla="*/ 282222 h 1162755"/>
              <a:gd name="connsiteX16" fmla="*/ 3736621 w 5348110"/>
              <a:gd name="connsiteY16" fmla="*/ 333022 h 1162755"/>
              <a:gd name="connsiteX17" fmla="*/ 3922888 w 5348110"/>
              <a:gd name="connsiteY17" fmla="*/ 366889 h 1162755"/>
              <a:gd name="connsiteX18" fmla="*/ 4397021 w 5348110"/>
              <a:gd name="connsiteY18" fmla="*/ 383822 h 1162755"/>
              <a:gd name="connsiteX19" fmla="*/ 4888088 w 5348110"/>
              <a:gd name="connsiteY19" fmla="*/ 383822 h 1162755"/>
              <a:gd name="connsiteX20" fmla="*/ 5091288 w 5348110"/>
              <a:gd name="connsiteY20" fmla="*/ 349956 h 1162755"/>
              <a:gd name="connsiteX21" fmla="*/ 5294488 w 5348110"/>
              <a:gd name="connsiteY21" fmla="*/ 197556 h 1162755"/>
              <a:gd name="connsiteX22" fmla="*/ 5328355 w 5348110"/>
              <a:gd name="connsiteY22" fmla="*/ 180622 h 1162755"/>
              <a:gd name="connsiteX23" fmla="*/ 5345288 w 5348110"/>
              <a:gd name="connsiteY23" fmla="*/ 502356 h 1162755"/>
              <a:gd name="connsiteX24" fmla="*/ 5311421 w 5348110"/>
              <a:gd name="connsiteY24" fmla="*/ 807156 h 1162755"/>
              <a:gd name="connsiteX25" fmla="*/ 5294488 w 5348110"/>
              <a:gd name="connsiteY25" fmla="*/ 1095022 h 1162755"/>
              <a:gd name="connsiteX26" fmla="*/ 5125155 w 5348110"/>
              <a:gd name="connsiteY26" fmla="*/ 1044222 h 1162755"/>
              <a:gd name="connsiteX27" fmla="*/ 4024488 w 5348110"/>
              <a:gd name="connsiteY27" fmla="*/ 1010356 h 1162755"/>
              <a:gd name="connsiteX28" fmla="*/ 2348088 w 5348110"/>
              <a:gd name="connsiteY28" fmla="*/ 1044222 h 1162755"/>
              <a:gd name="connsiteX29" fmla="*/ 2060221 w 5348110"/>
              <a:gd name="connsiteY29" fmla="*/ 1145822 h 1162755"/>
              <a:gd name="connsiteX30" fmla="*/ 1603021 w 5348110"/>
              <a:gd name="connsiteY30" fmla="*/ 1145822 h 1162755"/>
              <a:gd name="connsiteX31" fmla="*/ 1027288 w 5348110"/>
              <a:gd name="connsiteY31" fmla="*/ 1078089 h 1162755"/>
              <a:gd name="connsiteX32" fmla="*/ 874888 w 5348110"/>
              <a:gd name="connsiteY32" fmla="*/ 959556 h 11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48110" h="1162755">
                <a:moveTo>
                  <a:pt x="908755" y="1044222"/>
                </a:moveTo>
                <a:cubicBezTo>
                  <a:pt x="925688" y="1031522"/>
                  <a:pt x="942621" y="1018822"/>
                  <a:pt x="891821" y="976489"/>
                </a:cubicBezTo>
                <a:cubicBezTo>
                  <a:pt x="841021" y="934156"/>
                  <a:pt x="685799" y="829733"/>
                  <a:pt x="603955" y="790222"/>
                </a:cubicBezTo>
                <a:cubicBezTo>
                  <a:pt x="522111" y="750711"/>
                  <a:pt x="482600" y="753533"/>
                  <a:pt x="400755" y="739422"/>
                </a:cubicBezTo>
                <a:cubicBezTo>
                  <a:pt x="318910" y="725311"/>
                  <a:pt x="172155" y="716845"/>
                  <a:pt x="112888" y="705556"/>
                </a:cubicBezTo>
                <a:cubicBezTo>
                  <a:pt x="53621" y="694267"/>
                  <a:pt x="0" y="702733"/>
                  <a:pt x="45155" y="671689"/>
                </a:cubicBezTo>
                <a:cubicBezTo>
                  <a:pt x="90310" y="640645"/>
                  <a:pt x="262466" y="558800"/>
                  <a:pt x="383821" y="519289"/>
                </a:cubicBezTo>
                <a:cubicBezTo>
                  <a:pt x="505177" y="479778"/>
                  <a:pt x="666043" y="462844"/>
                  <a:pt x="773288" y="434622"/>
                </a:cubicBezTo>
                <a:cubicBezTo>
                  <a:pt x="880533" y="406400"/>
                  <a:pt x="934155" y="389467"/>
                  <a:pt x="1027288" y="349956"/>
                </a:cubicBezTo>
                <a:cubicBezTo>
                  <a:pt x="1120421" y="310445"/>
                  <a:pt x="1253066" y="242712"/>
                  <a:pt x="1332088" y="197556"/>
                </a:cubicBezTo>
                <a:cubicBezTo>
                  <a:pt x="1411110" y="152400"/>
                  <a:pt x="1413932" y="107244"/>
                  <a:pt x="1501421" y="79022"/>
                </a:cubicBezTo>
                <a:cubicBezTo>
                  <a:pt x="1588910" y="50800"/>
                  <a:pt x="1730021" y="0"/>
                  <a:pt x="1857021" y="28222"/>
                </a:cubicBezTo>
                <a:cubicBezTo>
                  <a:pt x="1984021" y="56444"/>
                  <a:pt x="2161821" y="197556"/>
                  <a:pt x="2263421" y="248356"/>
                </a:cubicBezTo>
                <a:cubicBezTo>
                  <a:pt x="2365021" y="299156"/>
                  <a:pt x="2348088" y="327378"/>
                  <a:pt x="2466621" y="333022"/>
                </a:cubicBezTo>
                <a:cubicBezTo>
                  <a:pt x="2585154" y="338666"/>
                  <a:pt x="2822221" y="290689"/>
                  <a:pt x="2974621" y="282222"/>
                </a:cubicBezTo>
                <a:cubicBezTo>
                  <a:pt x="3127021" y="273755"/>
                  <a:pt x="3254021" y="273755"/>
                  <a:pt x="3381021" y="282222"/>
                </a:cubicBezTo>
                <a:cubicBezTo>
                  <a:pt x="3508021" y="290689"/>
                  <a:pt x="3646310" y="318911"/>
                  <a:pt x="3736621" y="333022"/>
                </a:cubicBezTo>
                <a:cubicBezTo>
                  <a:pt x="3826932" y="347133"/>
                  <a:pt x="3812821" y="358422"/>
                  <a:pt x="3922888" y="366889"/>
                </a:cubicBezTo>
                <a:cubicBezTo>
                  <a:pt x="4032955" y="375356"/>
                  <a:pt x="4236154" y="381000"/>
                  <a:pt x="4397021" y="383822"/>
                </a:cubicBezTo>
                <a:cubicBezTo>
                  <a:pt x="4557888" y="386644"/>
                  <a:pt x="4772377" y="389466"/>
                  <a:pt x="4888088" y="383822"/>
                </a:cubicBezTo>
                <a:cubicBezTo>
                  <a:pt x="5003799" y="378178"/>
                  <a:pt x="5023555" y="381000"/>
                  <a:pt x="5091288" y="349956"/>
                </a:cubicBezTo>
                <a:cubicBezTo>
                  <a:pt x="5159021" y="318912"/>
                  <a:pt x="5254977" y="225778"/>
                  <a:pt x="5294488" y="197556"/>
                </a:cubicBezTo>
                <a:cubicBezTo>
                  <a:pt x="5333999" y="169334"/>
                  <a:pt x="5319888" y="129822"/>
                  <a:pt x="5328355" y="180622"/>
                </a:cubicBezTo>
                <a:cubicBezTo>
                  <a:pt x="5336822" y="231422"/>
                  <a:pt x="5348110" y="397934"/>
                  <a:pt x="5345288" y="502356"/>
                </a:cubicBezTo>
                <a:cubicBezTo>
                  <a:pt x="5342466" y="606778"/>
                  <a:pt x="5319888" y="708378"/>
                  <a:pt x="5311421" y="807156"/>
                </a:cubicBezTo>
                <a:cubicBezTo>
                  <a:pt x="5302954" y="905934"/>
                  <a:pt x="5325532" y="1055511"/>
                  <a:pt x="5294488" y="1095022"/>
                </a:cubicBezTo>
                <a:cubicBezTo>
                  <a:pt x="5263444" y="1134533"/>
                  <a:pt x="5336822" y="1058333"/>
                  <a:pt x="5125155" y="1044222"/>
                </a:cubicBezTo>
                <a:cubicBezTo>
                  <a:pt x="4913488" y="1030111"/>
                  <a:pt x="4487332" y="1010356"/>
                  <a:pt x="4024488" y="1010356"/>
                </a:cubicBezTo>
                <a:cubicBezTo>
                  <a:pt x="3561644" y="1010356"/>
                  <a:pt x="2675466" y="1021644"/>
                  <a:pt x="2348088" y="1044222"/>
                </a:cubicBezTo>
                <a:cubicBezTo>
                  <a:pt x="2020710" y="1066800"/>
                  <a:pt x="2184399" y="1128889"/>
                  <a:pt x="2060221" y="1145822"/>
                </a:cubicBezTo>
                <a:cubicBezTo>
                  <a:pt x="1936043" y="1162755"/>
                  <a:pt x="1775177" y="1157111"/>
                  <a:pt x="1603021" y="1145822"/>
                </a:cubicBezTo>
                <a:cubicBezTo>
                  <a:pt x="1430866" y="1134533"/>
                  <a:pt x="1148644" y="1109133"/>
                  <a:pt x="1027288" y="1078089"/>
                </a:cubicBezTo>
                <a:cubicBezTo>
                  <a:pt x="905932" y="1047045"/>
                  <a:pt x="911577" y="984956"/>
                  <a:pt x="874888" y="959556"/>
                </a:cubicBezTo>
              </a:path>
            </a:pathLst>
          </a:custGeom>
          <a:blipFill>
            <a:blip r:embed="rId3" cstate="print"/>
            <a:tile tx="0" ty="0" sx="100000" sy="100000" flip="none" algn="tl"/>
          </a:blipFill>
          <a:ln w="38100">
            <a:solidFill>
              <a:schemeClr val="tx1"/>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810000" y="3361737"/>
            <a:ext cx="5694105" cy="702263"/>
          </a:xfrm>
          <a:custGeom>
            <a:avLst/>
            <a:gdLst>
              <a:gd name="connsiteX0" fmla="*/ 4755445 w 5207001"/>
              <a:gd name="connsiteY0" fmla="*/ 87489 h 762000"/>
              <a:gd name="connsiteX1" fmla="*/ 2029178 w 5207001"/>
              <a:gd name="connsiteY1" fmla="*/ 138289 h 762000"/>
              <a:gd name="connsiteX2" fmla="*/ 1351845 w 5207001"/>
              <a:gd name="connsiteY2" fmla="*/ 138289 h 762000"/>
              <a:gd name="connsiteX3" fmla="*/ 996245 w 5207001"/>
              <a:gd name="connsiteY3" fmla="*/ 155222 h 762000"/>
              <a:gd name="connsiteX4" fmla="*/ 149578 w 5207001"/>
              <a:gd name="connsiteY4" fmla="*/ 290689 h 762000"/>
              <a:gd name="connsiteX5" fmla="*/ 98778 w 5207001"/>
              <a:gd name="connsiteY5" fmla="*/ 493889 h 762000"/>
              <a:gd name="connsiteX6" fmla="*/ 403578 w 5207001"/>
              <a:gd name="connsiteY6" fmla="*/ 680156 h 762000"/>
              <a:gd name="connsiteX7" fmla="*/ 1301045 w 5207001"/>
              <a:gd name="connsiteY7" fmla="*/ 680156 h 762000"/>
              <a:gd name="connsiteX8" fmla="*/ 2841978 w 5207001"/>
              <a:gd name="connsiteY8" fmla="*/ 680156 h 762000"/>
              <a:gd name="connsiteX9" fmla="*/ 4399845 w 5207001"/>
              <a:gd name="connsiteY9" fmla="*/ 663222 h 762000"/>
              <a:gd name="connsiteX10" fmla="*/ 4738512 w 5207001"/>
              <a:gd name="connsiteY10" fmla="*/ 663222 h 762000"/>
              <a:gd name="connsiteX11" fmla="*/ 4755445 w 5207001"/>
              <a:gd name="connsiteY11" fmla="*/ 87489 h 762000"/>
              <a:gd name="connsiteX0" fmla="*/ 4755445 w 5234491"/>
              <a:gd name="connsiteY0" fmla="*/ 78552 h 702263"/>
              <a:gd name="connsiteX1" fmla="*/ 2029178 w 5234491"/>
              <a:gd name="connsiteY1" fmla="*/ 129352 h 702263"/>
              <a:gd name="connsiteX2" fmla="*/ 1351845 w 5234491"/>
              <a:gd name="connsiteY2" fmla="*/ 129352 h 702263"/>
              <a:gd name="connsiteX3" fmla="*/ 996245 w 5234491"/>
              <a:gd name="connsiteY3" fmla="*/ 146285 h 702263"/>
              <a:gd name="connsiteX4" fmla="*/ 149578 w 5234491"/>
              <a:gd name="connsiteY4" fmla="*/ 281752 h 702263"/>
              <a:gd name="connsiteX5" fmla="*/ 98778 w 5234491"/>
              <a:gd name="connsiteY5" fmla="*/ 484952 h 702263"/>
              <a:gd name="connsiteX6" fmla="*/ 403578 w 5234491"/>
              <a:gd name="connsiteY6" fmla="*/ 671219 h 702263"/>
              <a:gd name="connsiteX7" fmla="*/ 1301045 w 5234491"/>
              <a:gd name="connsiteY7" fmla="*/ 671219 h 702263"/>
              <a:gd name="connsiteX8" fmla="*/ 2841978 w 5234491"/>
              <a:gd name="connsiteY8" fmla="*/ 671219 h 702263"/>
              <a:gd name="connsiteX9" fmla="*/ 4399845 w 5234491"/>
              <a:gd name="connsiteY9" fmla="*/ 654285 h 702263"/>
              <a:gd name="connsiteX10" fmla="*/ 4903453 w 5234491"/>
              <a:gd name="connsiteY10" fmla="*/ 600663 h 702263"/>
              <a:gd name="connsiteX11" fmla="*/ 4755445 w 5234491"/>
              <a:gd name="connsiteY11" fmla="*/ 78552 h 7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4491" h="702263">
                <a:moveTo>
                  <a:pt x="4755445" y="78552"/>
                </a:moveTo>
                <a:cubicBezTo>
                  <a:pt x="4276399" y="0"/>
                  <a:pt x="2596445" y="120885"/>
                  <a:pt x="2029178" y="129352"/>
                </a:cubicBezTo>
                <a:cubicBezTo>
                  <a:pt x="1461911" y="137819"/>
                  <a:pt x="1524001" y="126530"/>
                  <a:pt x="1351845" y="129352"/>
                </a:cubicBezTo>
                <a:cubicBezTo>
                  <a:pt x="1179690" y="132174"/>
                  <a:pt x="1196623" y="120885"/>
                  <a:pt x="996245" y="146285"/>
                </a:cubicBezTo>
                <a:cubicBezTo>
                  <a:pt x="795867" y="171685"/>
                  <a:pt x="299156" y="225308"/>
                  <a:pt x="149578" y="281752"/>
                </a:cubicBezTo>
                <a:cubicBezTo>
                  <a:pt x="0" y="338197"/>
                  <a:pt x="56445" y="420041"/>
                  <a:pt x="98778" y="484952"/>
                </a:cubicBezTo>
                <a:cubicBezTo>
                  <a:pt x="141111" y="549863"/>
                  <a:pt x="203200" y="640175"/>
                  <a:pt x="403578" y="671219"/>
                </a:cubicBezTo>
                <a:cubicBezTo>
                  <a:pt x="603956" y="702263"/>
                  <a:pt x="1301045" y="671219"/>
                  <a:pt x="1301045" y="671219"/>
                </a:cubicBezTo>
                <a:lnTo>
                  <a:pt x="2841978" y="671219"/>
                </a:lnTo>
                <a:lnTo>
                  <a:pt x="4399845" y="654285"/>
                </a:lnTo>
                <a:cubicBezTo>
                  <a:pt x="4715934" y="651463"/>
                  <a:pt x="4847009" y="699441"/>
                  <a:pt x="4903453" y="600663"/>
                </a:cubicBezTo>
                <a:cubicBezTo>
                  <a:pt x="4959897" y="501885"/>
                  <a:pt x="5234491" y="157104"/>
                  <a:pt x="4755445" y="78552"/>
                </a:cubicBezTo>
                <a:close/>
              </a:path>
            </a:pathLst>
          </a:custGeom>
          <a:blipFill>
            <a:blip r:embed="rId3" cstate="print"/>
            <a:tile tx="0" ty="0" sx="100000" sy="100000" flip="none" algn="tl"/>
          </a:blipFill>
          <a:ln w="38100">
            <a:solidFill>
              <a:schemeClr val="tx1"/>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600" b="1" dirty="0">
                <a:effectLst>
                  <a:outerShdw blurRad="38100" dist="38100" dir="2700000" algn="tl">
                    <a:srgbClr val="000000">
                      <a:alpha val="43137"/>
                    </a:srgbClr>
                  </a:outerShdw>
                </a:effectLst>
              </a:rPr>
              <a:t>Continental crust</a:t>
            </a:r>
          </a:p>
        </p:txBody>
      </p:sp>
      <p:grpSp>
        <p:nvGrpSpPr>
          <p:cNvPr id="17" name="Group 16"/>
          <p:cNvGrpSpPr/>
          <p:nvPr/>
        </p:nvGrpSpPr>
        <p:grpSpPr>
          <a:xfrm rot="20315485">
            <a:off x="1876143" y="2218773"/>
            <a:ext cx="2743200" cy="2030488"/>
            <a:chOff x="499429" y="1936042"/>
            <a:chExt cx="2743200" cy="2030488"/>
          </a:xfrm>
        </p:grpSpPr>
        <p:cxnSp>
          <p:nvCxnSpPr>
            <p:cNvPr id="18" name="Straight Connector 17"/>
            <p:cNvCxnSpPr/>
            <p:nvPr/>
          </p:nvCxnSpPr>
          <p:spPr>
            <a:xfrm rot="1284515">
              <a:off x="2406174" y="2290131"/>
              <a:ext cx="17041" cy="1676399"/>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9429" y="1936042"/>
              <a:ext cx="2743200"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plate boundary</a:t>
              </a:r>
            </a:p>
          </p:txBody>
        </p:sp>
      </p:grpSp>
      <p:grpSp>
        <p:nvGrpSpPr>
          <p:cNvPr id="21" name="Group 15"/>
          <p:cNvGrpSpPr/>
          <p:nvPr/>
        </p:nvGrpSpPr>
        <p:grpSpPr>
          <a:xfrm>
            <a:off x="4800600" y="3200400"/>
            <a:ext cx="1219200" cy="1752600"/>
            <a:chOff x="4277621" y="1533066"/>
            <a:chExt cx="806311" cy="1623943"/>
          </a:xfrm>
        </p:grpSpPr>
        <p:sp>
          <p:nvSpPr>
            <p:cNvPr id="22" name="Lightning Bolt 21"/>
            <p:cNvSpPr/>
            <p:nvPr/>
          </p:nvSpPr>
          <p:spPr>
            <a:xfrm rot="8527083" flipH="1">
              <a:off x="4277621" y="1533066"/>
              <a:ext cx="806311" cy="1063374"/>
            </a:xfrm>
            <a:prstGeom prst="lightningBolt">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w="38100">
              <a:gradFill>
                <a:gsLst>
                  <a:gs pos="0">
                    <a:srgbClr val="000082"/>
                  </a:gs>
                  <a:gs pos="30000">
                    <a:srgbClr val="66008F"/>
                  </a:gs>
                  <a:gs pos="64999">
                    <a:srgbClr val="BA0066"/>
                  </a:gs>
                  <a:gs pos="89999">
                    <a:srgbClr val="FF0000"/>
                  </a:gs>
                  <a:gs pos="100000">
                    <a:srgbClr val="FF8200"/>
                  </a:gs>
                </a:gsLst>
                <a:lin ang="5400000" scaled="0"/>
              </a:gra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Up Arrow 22"/>
            <p:cNvSpPr/>
            <p:nvPr/>
          </p:nvSpPr>
          <p:spPr>
            <a:xfrm>
              <a:off x="4529593" y="2309734"/>
              <a:ext cx="352761" cy="847275"/>
            </a:xfrm>
            <a:prstGeom prst="upArrow">
              <a:avLst>
                <a:gd name="adj1" fmla="val 50000"/>
                <a:gd name="adj2" fmla="val 60978"/>
              </a:avLst>
            </a:prstGeom>
            <a:solidFill>
              <a:srgbClr val="C00000"/>
            </a:solidFill>
            <a:ln w="38100">
              <a:no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3657600" y="3883379"/>
            <a:ext cx="2607734" cy="1984022"/>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734" h="1984022">
                <a:moveTo>
                  <a:pt x="0" y="2822"/>
                </a:moveTo>
                <a:cubicBezTo>
                  <a:pt x="200378" y="1411"/>
                  <a:pt x="42334" y="0"/>
                  <a:pt x="135467" y="11289"/>
                </a:cubicBezTo>
                <a:cubicBezTo>
                  <a:pt x="228600" y="22578"/>
                  <a:pt x="412045" y="21166"/>
                  <a:pt x="558800" y="70555"/>
                </a:cubicBezTo>
                <a:cubicBezTo>
                  <a:pt x="705555" y="119944"/>
                  <a:pt x="829733" y="158044"/>
                  <a:pt x="1016000" y="307622"/>
                </a:cubicBezTo>
                <a:cubicBezTo>
                  <a:pt x="1202267" y="457200"/>
                  <a:pt x="1459089" y="739422"/>
                  <a:pt x="1676400" y="968022"/>
                </a:cubicBezTo>
                <a:cubicBezTo>
                  <a:pt x="1893711" y="1196622"/>
                  <a:pt x="2164645" y="1509889"/>
                  <a:pt x="2319867" y="1679222"/>
                </a:cubicBezTo>
                <a:cubicBezTo>
                  <a:pt x="2475089" y="1848555"/>
                  <a:pt x="2541411" y="1916288"/>
                  <a:pt x="2607734" y="1984022"/>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34"/>
          <p:cNvGrpSpPr/>
          <p:nvPr/>
        </p:nvGrpSpPr>
        <p:grpSpPr>
          <a:xfrm>
            <a:off x="5134676" y="1547434"/>
            <a:ext cx="1850694" cy="1985641"/>
            <a:chOff x="5134676" y="1547434"/>
            <a:chExt cx="1850694" cy="1985641"/>
          </a:xfrm>
        </p:grpSpPr>
        <p:grpSp>
          <p:nvGrpSpPr>
            <p:cNvPr id="33" name="Group 32"/>
            <p:cNvGrpSpPr/>
            <p:nvPr/>
          </p:nvGrpSpPr>
          <p:grpSpPr>
            <a:xfrm>
              <a:off x="5511429" y="1547434"/>
              <a:ext cx="1473941" cy="1858154"/>
              <a:chOff x="5511429" y="1547434"/>
              <a:chExt cx="1473941" cy="1858154"/>
            </a:xfrm>
          </p:grpSpPr>
          <p:sp>
            <p:nvSpPr>
              <p:cNvPr id="25" name="Right Triangle 24"/>
              <p:cNvSpPr/>
              <p:nvPr/>
            </p:nvSpPr>
            <p:spPr>
              <a:xfrm rot="8117373">
                <a:off x="5511429" y="2157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Triangle 25"/>
              <p:cNvSpPr/>
              <p:nvPr/>
            </p:nvSpPr>
            <p:spPr>
              <a:xfrm rot="8117373">
                <a:off x="5968630" y="2233232"/>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Triangle 26"/>
              <p:cNvSpPr/>
              <p:nvPr/>
            </p:nvSpPr>
            <p:spPr>
              <a:xfrm rot="8117373">
                <a:off x="6044830" y="1928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Triangle 27"/>
              <p:cNvSpPr/>
              <p:nvPr/>
            </p:nvSpPr>
            <p:spPr>
              <a:xfrm rot="8117373">
                <a:off x="6121030" y="1547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Triangle 28"/>
              <p:cNvSpPr/>
              <p:nvPr/>
            </p:nvSpPr>
            <p:spPr>
              <a:xfrm rot="8117373">
                <a:off x="6502030" y="18522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Triangle 29"/>
              <p:cNvSpPr/>
              <p:nvPr/>
            </p:nvSpPr>
            <p:spPr>
              <a:xfrm rot="8117373">
                <a:off x="6273430" y="26142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Triangle 30"/>
              <p:cNvSpPr/>
              <p:nvPr/>
            </p:nvSpPr>
            <p:spPr>
              <a:xfrm rot="8117373">
                <a:off x="5740030" y="2690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Triangle 31"/>
              <p:cNvSpPr/>
              <p:nvPr/>
            </p:nvSpPr>
            <p:spPr>
              <a:xfrm rot="8117373">
                <a:off x="6349630" y="2919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Right Triangle 33"/>
            <p:cNvSpPr/>
            <p:nvPr/>
          </p:nvSpPr>
          <p:spPr>
            <a:xfrm rot="8117373">
              <a:off x="5134676" y="2943925"/>
              <a:ext cx="703446" cy="589150"/>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TextBox 6">
            <a:extLst>
              <a:ext uri="{FF2B5EF4-FFF2-40B4-BE49-F238E27FC236}">
                <a16:creationId xmlns:a16="http://schemas.microsoft.com/office/drawing/2014/main" id="{4105F8C4-029D-00F2-636A-981615F71B7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
        <p:nvSpPr>
          <p:cNvPr id="3" name="TextBox 2">
            <a:extLst>
              <a:ext uri="{FF2B5EF4-FFF2-40B4-BE49-F238E27FC236}">
                <a16:creationId xmlns:a16="http://schemas.microsoft.com/office/drawing/2014/main" id="{70C1EE95-0ADF-0EC2-6A4B-6CD8A6C3E94D}"/>
              </a:ext>
            </a:extLst>
          </p:cNvPr>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2000"/>
                                        <p:tgtEl>
                                          <p:spTgt spid="21"/>
                                        </p:tgtEl>
                                      </p:cBhvr>
                                    </p:animEffect>
                                  </p:childTnLst>
                                </p:cTn>
                              </p:par>
                              <p:par>
                                <p:cTn id="34" presetID="50" presetClass="exit" presetSubtype="0" accel="100000" fill="hold" grpId="1" nodeType="withEffect">
                                  <p:stCondLst>
                                    <p:cond delay="0"/>
                                  </p:stCondLst>
                                  <p:childTnLst>
                                    <p:anim calcmode="lin" valueType="num">
                                      <p:cBhvr>
                                        <p:cTn id="35" dur="1000"/>
                                        <p:tgtEl>
                                          <p:spTgt spid="6"/>
                                        </p:tgtEl>
                                        <p:attrNameLst>
                                          <p:attrName>ppt_w</p:attrName>
                                        </p:attrNameLst>
                                      </p:cBhvr>
                                      <p:tavLst>
                                        <p:tav tm="0">
                                          <p:val>
                                            <p:strVal val="ppt_w"/>
                                          </p:val>
                                        </p:tav>
                                        <p:tav tm="100000">
                                          <p:val>
                                            <p:strVal val="ppt_w+.3"/>
                                          </p:val>
                                        </p:tav>
                                      </p:tavLst>
                                    </p:anim>
                                    <p:anim calcmode="lin" valueType="num">
                                      <p:cBhvr>
                                        <p:cTn id="36" dur="1000"/>
                                        <p:tgtEl>
                                          <p:spTgt spid="6"/>
                                        </p:tgtEl>
                                        <p:attrNameLst>
                                          <p:attrName>ppt_h</p:attrName>
                                        </p:attrNameLst>
                                      </p:cBhvr>
                                      <p:tavLst>
                                        <p:tav tm="0">
                                          <p:val>
                                            <p:strVal val="ppt_h"/>
                                          </p:val>
                                        </p:tav>
                                        <p:tav tm="100000">
                                          <p:val>
                                            <p:strVal val="ppt_h"/>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22" presetClass="entr" presetSubtype="8" fill="hold" nodeType="withEffect">
                                  <p:stCondLst>
                                    <p:cond delay="150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FA065-6A85-2760-6502-F8BE5872636C}"/>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Oceanic-Continental Converging Plates"/>
          <p:cNvPicPr>
            <a:picLocks noChangeAspect="1" noChangeArrowheads="1"/>
          </p:cNvPicPr>
          <p:nvPr/>
        </p:nvPicPr>
        <p:blipFill>
          <a:blip r:embed="rId2" cstate="print"/>
          <a:srcRect/>
          <a:stretch>
            <a:fillRect/>
          </a:stretch>
        </p:blipFill>
        <p:spPr bwMode="auto">
          <a:xfrm>
            <a:off x="0" y="1468490"/>
            <a:ext cx="9144000" cy="5389510"/>
          </a:xfrm>
          <a:prstGeom prst="rect">
            <a:avLst/>
          </a:prstGeom>
          <a:noFill/>
        </p:spPr>
      </p:pic>
      <p:cxnSp>
        <p:nvCxnSpPr>
          <p:cNvPr id="5" name="Straight Connector 4"/>
          <p:cNvCxnSpPr/>
          <p:nvPr/>
        </p:nvCxnSpPr>
        <p:spPr>
          <a:xfrm>
            <a:off x="0" y="3886200"/>
            <a:ext cx="38862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3810000" y="3361737"/>
            <a:ext cx="5694105" cy="702263"/>
          </a:xfrm>
          <a:custGeom>
            <a:avLst/>
            <a:gdLst>
              <a:gd name="connsiteX0" fmla="*/ 4755445 w 5207001"/>
              <a:gd name="connsiteY0" fmla="*/ 87489 h 762000"/>
              <a:gd name="connsiteX1" fmla="*/ 2029178 w 5207001"/>
              <a:gd name="connsiteY1" fmla="*/ 138289 h 762000"/>
              <a:gd name="connsiteX2" fmla="*/ 1351845 w 5207001"/>
              <a:gd name="connsiteY2" fmla="*/ 138289 h 762000"/>
              <a:gd name="connsiteX3" fmla="*/ 996245 w 5207001"/>
              <a:gd name="connsiteY3" fmla="*/ 155222 h 762000"/>
              <a:gd name="connsiteX4" fmla="*/ 149578 w 5207001"/>
              <a:gd name="connsiteY4" fmla="*/ 290689 h 762000"/>
              <a:gd name="connsiteX5" fmla="*/ 98778 w 5207001"/>
              <a:gd name="connsiteY5" fmla="*/ 493889 h 762000"/>
              <a:gd name="connsiteX6" fmla="*/ 403578 w 5207001"/>
              <a:gd name="connsiteY6" fmla="*/ 680156 h 762000"/>
              <a:gd name="connsiteX7" fmla="*/ 1301045 w 5207001"/>
              <a:gd name="connsiteY7" fmla="*/ 680156 h 762000"/>
              <a:gd name="connsiteX8" fmla="*/ 2841978 w 5207001"/>
              <a:gd name="connsiteY8" fmla="*/ 680156 h 762000"/>
              <a:gd name="connsiteX9" fmla="*/ 4399845 w 5207001"/>
              <a:gd name="connsiteY9" fmla="*/ 663222 h 762000"/>
              <a:gd name="connsiteX10" fmla="*/ 4738512 w 5207001"/>
              <a:gd name="connsiteY10" fmla="*/ 663222 h 762000"/>
              <a:gd name="connsiteX11" fmla="*/ 4755445 w 5207001"/>
              <a:gd name="connsiteY11" fmla="*/ 87489 h 762000"/>
              <a:gd name="connsiteX0" fmla="*/ 4755445 w 5234491"/>
              <a:gd name="connsiteY0" fmla="*/ 78552 h 702263"/>
              <a:gd name="connsiteX1" fmla="*/ 2029178 w 5234491"/>
              <a:gd name="connsiteY1" fmla="*/ 129352 h 702263"/>
              <a:gd name="connsiteX2" fmla="*/ 1351845 w 5234491"/>
              <a:gd name="connsiteY2" fmla="*/ 129352 h 702263"/>
              <a:gd name="connsiteX3" fmla="*/ 996245 w 5234491"/>
              <a:gd name="connsiteY3" fmla="*/ 146285 h 702263"/>
              <a:gd name="connsiteX4" fmla="*/ 149578 w 5234491"/>
              <a:gd name="connsiteY4" fmla="*/ 281752 h 702263"/>
              <a:gd name="connsiteX5" fmla="*/ 98778 w 5234491"/>
              <a:gd name="connsiteY5" fmla="*/ 484952 h 702263"/>
              <a:gd name="connsiteX6" fmla="*/ 403578 w 5234491"/>
              <a:gd name="connsiteY6" fmla="*/ 671219 h 702263"/>
              <a:gd name="connsiteX7" fmla="*/ 1301045 w 5234491"/>
              <a:gd name="connsiteY7" fmla="*/ 671219 h 702263"/>
              <a:gd name="connsiteX8" fmla="*/ 2841978 w 5234491"/>
              <a:gd name="connsiteY8" fmla="*/ 671219 h 702263"/>
              <a:gd name="connsiteX9" fmla="*/ 4399845 w 5234491"/>
              <a:gd name="connsiteY9" fmla="*/ 654285 h 702263"/>
              <a:gd name="connsiteX10" fmla="*/ 4903453 w 5234491"/>
              <a:gd name="connsiteY10" fmla="*/ 600663 h 702263"/>
              <a:gd name="connsiteX11" fmla="*/ 4755445 w 5234491"/>
              <a:gd name="connsiteY11" fmla="*/ 78552 h 7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4491" h="702263">
                <a:moveTo>
                  <a:pt x="4755445" y="78552"/>
                </a:moveTo>
                <a:cubicBezTo>
                  <a:pt x="4276399" y="0"/>
                  <a:pt x="2596445" y="120885"/>
                  <a:pt x="2029178" y="129352"/>
                </a:cubicBezTo>
                <a:cubicBezTo>
                  <a:pt x="1461911" y="137819"/>
                  <a:pt x="1524001" y="126530"/>
                  <a:pt x="1351845" y="129352"/>
                </a:cubicBezTo>
                <a:cubicBezTo>
                  <a:pt x="1179690" y="132174"/>
                  <a:pt x="1196623" y="120885"/>
                  <a:pt x="996245" y="146285"/>
                </a:cubicBezTo>
                <a:cubicBezTo>
                  <a:pt x="795867" y="171685"/>
                  <a:pt x="299156" y="225308"/>
                  <a:pt x="149578" y="281752"/>
                </a:cubicBezTo>
                <a:cubicBezTo>
                  <a:pt x="0" y="338197"/>
                  <a:pt x="56445" y="420041"/>
                  <a:pt x="98778" y="484952"/>
                </a:cubicBezTo>
                <a:cubicBezTo>
                  <a:pt x="141111" y="549863"/>
                  <a:pt x="203200" y="640175"/>
                  <a:pt x="403578" y="671219"/>
                </a:cubicBezTo>
                <a:cubicBezTo>
                  <a:pt x="603956" y="702263"/>
                  <a:pt x="1301045" y="671219"/>
                  <a:pt x="1301045" y="671219"/>
                </a:cubicBezTo>
                <a:lnTo>
                  <a:pt x="2841978" y="671219"/>
                </a:lnTo>
                <a:lnTo>
                  <a:pt x="4399845" y="654285"/>
                </a:lnTo>
                <a:cubicBezTo>
                  <a:pt x="4715934" y="651463"/>
                  <a:pt x="4847009" y="699441"/>
                  <a:pt x="4903453" y="600663"/>
                </a:cubicBezTo>
                <a:cubicBezTo>
                  <a:pt x="4959897" y="501885"/>
                  <a:pt x="5234491" y="157104"/>
                  <a:pt x="4755445" y="78552"/>
                </a:cubicBezTo>
                <a:close/>
              </a:path>
            </a:pathLst>
          </a:custGeom>
          <a:blipFill>
            <a:blip r:embed="rId3" cstate="print"/>
            <a:tile tx="0" ty="0" sx="100000" sy="100000" flip="none" algn="tl"/>
          </a:blipFill>
          <a:ln w="38100">
            <a:solidFill>
              <a:schemeClr val="tx1"/>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600" b="1" dirty="0">
                <a:effectLst>
                  <a:outerShdw blurRad="38100" dist="38100" dir="2700000" algn="tl">
                    <a:srgbClr val="000000">
                      <a:alpha val="43137"/>
                    </a:srgbClr>
                  </a:outerShdw>
                </a:effectLst>
              </a:rPr>
              <a:t>Continental crust</a:t>
            </a:r>
          </a:p>
        </p:txBody>
      </p:sp>
      <p:grpSp>
        <p:nvGrpSpPr>
          <p:cNvPr id="4" name="Group 16"/>
          <p:cNvGrpSpPr/>
          <p:nvPr/>
        </p:nvGrpSpPr>
        <p:grpSpPr>
          <a:xfrm rot="20315485">
            <a:off x="1876143" y="2218773"/>
            <a:ext cx="2743200" cy="2030488"/>
            <a:chOff x="499429" y="1936042"/>
            <a:chExt cx="2743200" cy="2030488"/>
          </a:xfrm>
        </p:grpSpPr>
        <p:cxnSp>
          <p:nvCxnSpPr>
            <p:cNvPr id="18" name="Straight Connector 17"/>
            <p:cNvCxnSpPr/>
            <p:nvPr/>
          </p:nvCxnSpPr>
          <p:spPr>
            <a:xfrm rot="1284515">
              <a:off x="2406174" y="2290131"/>
              <a:ext cx="17041" cy="1676399"/>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9429" y="1936042"/>
              <a:ext cx="2743200"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plate boundary</a:t>
              </a:r>
            </a:p>
          </p:txBody>
        </p:sp>
      </p:grpSp>
      <p:sp>
        <p:nvSpPr>
          <p:cNvPr id="10" name="Freeform 9"/>
          <p:cNvSpPr/>
          <p:nvPr/>
        </p:nvSpPr>
        <p:spPr>
          <a:xfrm>
            <a:off x="3657600" y="3883379"/>
            <a:ext cx="2607734" cy="1984022"/>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734" h="1984022">
                <a:moveTo>
                  <a:pt x="0" y="2822"/>
                </a:moveTo>
                <a:cubicBezTo>
                  <a:pt x="200378" y="1411"/>
                  <a:pt x="42334" y="0"/>
                  <a:pt x="135467" y="11289"/>
                </a:cubicBezTo>
                <a:cubicBezTo>
                  <a:pt x="228600" y="22578"/>
                  <a:pt x="412045" y="21166"/>
                  <a:pt x="558800" y="70555"/>
                </a:cubicBezTo>
                <a:cubicBezTo>
                  <a:pt x="705555" y="119944"/>
                  <a:pt x="829733" y="158044"/>
                  <a:pt x="1016000" y="307622"/>
                </a:cubicBezTo>
                <a:cubicBezTo>
                  <a:pt x="1202267" y="457200"/>
                  <a:pt x="1459089" y="739422"/>
                  <a:pt x="1676400" y="968022"/>
                </a:cubicBezTo>
                <a:cubicBezTo>
                  <a:pt x="1893711" y="1196622"/>
                  <a:pt x="2164645" y="1509889"/>
                  <a:pt x="2319867" y="1679222"/>
                </a:cubicBezTo>
                <a:cubicBezTo>
                  <a:pt x="2475089" y="1848555"/>
                  <a:pt x="2541411" y="1916288"/>
                  <a:pt x="2607734" y="1984022"/>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15" name="TextBox 14"/>
          <p:cNvSpPr txBox="1"/>
          <p:nvPr/>
        </p:nvSpPr>
        <p:spPr>
          <a:xfrm>
            <a:off x="0" y="1241048"/>
            <a:ext cx="4572000" cy="892552"/>
          </a:xfrm>
          <a:prstGeom prst="rect">
            <a:avLst/>
          </a:prstGeom>
          <a:solidFill>
            <a:schemeClr val="bg1"/>
          </a:solidFill>
        </p:spPr>
        <p:txBody>
          <a:bodyPr wrap="square" rtlCol="0">
            <a:spAutoFit/>
          </a:bodyPr>
          <a:lstStyle/>
          <a:p>
            <a:r>
              <a:rPr lang="en-US" sz="2600" b="1" dirty="0">
                <a:latin typeface="Arial" pitchFamily="34" charset="0"/>
                <a:cs typeface="Arial" pitchFamily="34" charset="0"/>
              </a:rPr>
              <a:t>- oceanic crust ‘</a:t>
            </a:r>
            <a:r>
              <a:rPr lang="en-US" sz="2600" b="1" dirty="0" err="1">
                <a:latin typeface="Arial" pitchFamily="34" charset="0"/>
                <a:cs typeface="Arial" pitchFamily="34" charset="0"/>
              </a:rPr>
              <a:t>subducts’</a:t>
            </a:r>
            <a:endParaRPr lang="en-US" sz="2600" b="1" dirty="0">
              <a:latin typeface="Arial" pitchFamily="34" charset="0"/>
              <a:cs typeface="Arial" pitchFamily="34" charset="0"/>
            </a:endParaRPr>
          </a:p>
          <a:p>
            <a:r>
              <a:rPr lang="en-US" sz="2600" b="1" dirty="0">
                <a:latin typeface="Arial" pitchFamily="34" charset="0"/>
                <a:cs typeface="Arial" pitchFamily="34" charset="0"/>
              </a:rPr>
              <a:t>   below continental crust</a:t>
            </a:r>
          </a:p>
        </p:txBody>
      </p:sp>
      <p:sp>
        <p:nvSpPr>
          <p:cNvPr id="16" name="TextBox 15"/>
          <p:cNvSpPr txBox="1"/>
          <p:nvPr/>
        </p:nvSpPr>
        <p:spPr>
          <a:xfrm>
            <a:off x="0" y="4419600"/>
            <a:ext cx="4114800" cy="1692771"/>
          </a:xfrm>
          <a:prstGeom prst="rect">
            <a:avLst/>
          </a:prstGeom>
          <a:solidFill>
            <a:schemeClr val="bg1"/>
          </a:solidFill>
        </p:spPr>
        <p:txBody>
          <a:bodyPr wrap="square" rtlCol="0">
            <a:spAutoFit/>
          </a:bodyPr>
          <a:lstStyle/>
          <a:p>
            <a:r>
              <a:rPr lang="en-US" sz="2600" b="1" dirty="0">
                <a:latin typeface="Arial" pitchFamily="34" charset="0"/>
                <a:cs typeface="Arial" pitchFamily="34" charset="0"/>
              </a:rPr>
              <a:t>- volcanoes erupt</a:t>
            </a:r>
          </a:p>
          <a:p>
            <a:r>
              <a:rPr lang="en-US" sz="2600" b="1" dirty="0">
                <a:latin typeface="Arial" pitchFamily="34" charset="0"/>
                <a:cs typeface="Arial" pitchFamily="34" charset="0"/>
              </a:rPr>
              <a:t>- continental plate lifted </a:t>
            </a:r>
          </a:p>
          <a:p>
            <a:r>
              <a:rPr lang="en-US" sz="2600" b="1" dirty="0">
                <a:latin typeface="Arial" pitchFamily="34" charset="0"/>
                <a:cs typeface="Arial" pitchFamily="34" charset="0"/>
              </a:rPr>
              <a:t>- orogeny creates a</a:t>
            </a:r>
          </a:p>
          <a:p>
            <a:r>
              <a:rPr lang="en-US" sz="2600" b="1" dirty="0">
                <a:latin typeface="Arial" pitchFamily="34" charset="0"/>
                <a:cs typeface="Arial" pitchFamily="34" charset="0"/>
              </a:rPr>
              <a:t>   new mountain range</a:t>
            </a:r>
          </a:p>
        </p:txBody>
      </p:sp>
      <p:grpSp>
        <p:nvGrpSpPr>
          <p:cNvPr id="20" name="Group 19"/>
          <p:cNvGrpSpPr/>
          <p:nvPr/>
        </p:nvGrpSpPr>
        <p:grpSpPr>
          <a:xfrm>
            <a:off x="5134676" y="1547434"/>
            <a:ext cx="1850694" cy="1985641"/>
            <a:chOff x="5134676" y="1547434"/>
            <a:chExt cx="1850694" cy="1985641"/>
          </a:xfrm>
        </p:grpSpPr>
        <p:grpSp>
          <p:nvGrpSpPr>
            <p:cNvPr id="21" name="Group 32"/>
            <p:cNvGrpSpPr/>
            <p:nvPr/>
          </p:nvGrpSpPr>
          <p:grpSpPr>
            <a:xfrm>
              <a:off x="5511429" y="1547434"/>
              <a:ext cx="1473941" cy="1858154"/>
              <a:chOff x="5511429" y="1547434"/>
              <a:chExt cx="1473941" cy="1858154"/>
            </a:xfrm>
          </p:grpSpPr>
          <p:sp>
            <p:nvSpPr>
              <p:cNvPr id="25" name="Right Triangle 24"/>
              <p:cNvSpPr/>
              <p:nvPr/>
            </p:nvSpPr>
            <p:spPr>
              <a:xfrm rot="8117373">
                <a:off x="5511429" y="2157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Triangle 25"/>
              <p:cNvSpPr/>
              <p:nvPr/>
            </p:nvSpPr>
            <p:spPr>
              <a:xfrm rot="8117373">
                <a:off x="5968630" y="2233232"/>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Triangle 26"/>
              <p:cNvSpPr/>
              <p:nvPr/>
            </p:nvSpPr>
            <p:spPr>
              <a:xfrm rot="8117373">
                <a:off x="6044830" y="1928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Triangle 27"/>
              <p:cNvSpPr/>
              <p:nvPr/>
            </p:nvSpPr>
            <p:spPr>
              <a:xfrm rot="8117373">
                <a:off x="6121030" y="1547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Triangle 28"/>
              <p:cNvSpPr/>
              <p:nvPr/>
            </p:nvSpPr>
            <p:spPr>
              <a:xfrm rot="8117373">
                <a:off x="6502030" y="18522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Triangle 29"/>
              <p:cNvSpPr/>
              <p:nvPr/>
            </p:nvSpPr>
            <p:spPr>
              <a:xfrm rot="8117373">
                <a:off x="6273430" y="26142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Triangle 30"/>
              <p:cNvSpPr/>
              <p:nvPr/>
            </p:nvSpPr>
            <p:spPr>
              <a:xfrm rot="8117373">
                <a:off x="5740030" y="2690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Triangle 31"/>
              <p:cNvSpPr/>
              <p:nvPr/>
            </p:nvSpPr>
            <p:spPr>
              <a:xfrm rot="8117373">
                <a:off x="6349630" y="2919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Right Triangle 23"/>
            <p:cNvSpPr/>
            <p:nvPr/>
          </p:nvSpPr>
          <p:spPr>
            <a:xfrm rot="8117373">
              <a:off x="5134676" y="2943925"/>
              <a:ext cx="703446" cy="589150"/>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p:cNvSpPr txBox="1"/>
          <p:nvPr/>
        </p:nvSpPr>
        <p:spPr>
          <a:xfrm>
            <a:off x="0" y="6349425"/>
            <a:ext cx="9144000" cy="553998"/>
          </a:xfrm>
          <a:prstGeom prst="rect">
            <a:avLst/>
          </a:prstGeom>
          <a:solidFill>
            <a:schemeClr val="bg1"/>
          </a:solidFill>
        </p:spPr>
        <p:txBody>
          <a:bodyPr wrap="square" rtlCol="0">
            <a:spAutoFit/>
          </a:bodyPr>
          <a:lstStyle/>
          <a:p>
            <a:pPr algn="ctr"/>
            <a:r>
              <a:rPr lang="en-US" sz="3000" b="1" dirty="0">
                <a:solidFill>
                  <a:srgbClr val="FF0000"/>
                </a:solidFill>
                <a:effectLst>
                  <a:outerShdw dist="50800" dir="7200000" algn="ctr" rotWithShape="0">
                    <a:schemeClr val="tx1"/>
                  </a:outerShdw>
                </a:effectLst>
                <a:latin typeface="Arial" pitchFamily="34" charset="0"/>
                <a:cs typeface="Arial" pitchFamily="34" charset="0"/>
              </a:rPr>
              <a:t>oceanic crust to continental crust convergence</a:t>
            </a:r>
          </a:p>
        </p:txBody>
      </p:sp>
      <p:sp>
        <p:nvSpPr>
          <p:cNvPr id="8" name="Freeform 7"/>
          <p:cNvSpPr/>
          <p:nvPr/>
        </p:nvSpPr>
        <p:spPr>
          <a:xfrm>
            <a:off x="3747912" y="3036711"/>
            <a:ext cx="5348110" cy="1162755"/>
          </a:xfrm>
          <a:custGeom>
            <a:avLst/>
            <a:gdLst>
              <a:gd name="connsiteX0" fmla="*/ 908755 w 5348110"/>
              <a:gd name="connsiteY0" fmla="*/ 1044222 h 1162755"/>
              <a:gd name="connsiteX1" fmla="*/ 891821 w 5348110"/>
              <a:gd name="connsiteY1" fmla="*/ 976489 h 1162755"/>
              <a:gd name="connsiteX2" fmla="*/ 603955 w 5348110"/>
              <a:gd name="connsiteY2" fmla="*/ 790222 h 1162755"/>
              <a:gd name="connsiteX3" fmla="*/ 400755 w 5348110"/>
              <a:gd name="connsiteY3" fmla="*/ 739422 h 1162755"/>
              <a:gd name="connsiteX4" fmla="*/ 112888 w 5348110"/>
              <a:gd name="connsiteY4" fmla="*/ 705556 h 1162755"/>
              <a:gd name="connsiteX5" fmla="*/ 45155 w 5348110"/>
              <a:gd name="connsiteY5" fmla="*/ 671689 h 1162755"/>
              <a:gd name="connsiteX6" fmla="*/ 383821 w 5348110"/>
              <a:gd name="connsiteY6" fmla="*/ 519289 h 1162755"/>
              <a:gd name="connsiteX7" fmla="*/ 773288 w 5348110"/>
              <a:gd name="connsiteY7" fmla="*/ 434622 h 1162755"/>
              <a:gd name="connsiteX8" fmla="*/ 1027288 w 5348110"/>
              <a:gd name="connsiteY8" fmla="*/ 349956 h 1162755"/>
              <a:gd name="connsiteX9" fmla="*/ 1332088 w 5348110"/>
              <a:gd name="connsiteY9" fmla="*/ 197556 h 1162755"/>
              <a:gd name="connsiteX10" fmla="*/ 1501421 w 5348110"/>
              <a:gd name="connsiteY10" fmla="*/ 79022 h 1162755"/>
              <a:gd name="connsiteX11" fmla="*/ 1857021 w 5348110"/>
              <a:gd name="connsiteY11" fmla="*/ 28222 h 1162755"/>
              <a:gd name="connsiteX12" fmla="*/ 2263421 w 5348110"/>
              <a:gd name="connsiteY12" fmla="*/ 248356 h 1162755"/>
              <a:gd name="connsiteX13" fmla="*/ 2466621 w 5348110"/>
              <a:gd name="connsiteY13" fmla="*/ 333022 h 1162755"/>
              <a:gd name="connsiteX14" fmla="*/ 2974621 w 5348110"/>
              <a:gd name="connsiteY14" fmla="*/ 282222 h 1162755"/>
              <a:gd name="connsiteX15" fmla="*/ 3381021 w 5348110"/>
              <a:gd name="connsiteY15" fmla="*/ 282222 h 1162755"/>
              <a:gd name="connsiteX16" fmla="*/ 3736621 w 5348110"/>
              <a:gd name="connsiteY16" fmla="*/ 333022 h 1162755"/>
              <a:gd name="connsiteX17" fmla="*/ 3922888 w 5348110"/>
              <a:gd name="connsiteY17" fmla="*/ 366889 h 1162755"/>
              <a:gd name="connsiteX18" fmla="*/ 4397021 w 5348110"/>
              <a:gd name="connsiteY18" fmla="*/ 383822 h 1162755"/>
              <a:gd name="connsiteX19" fmla="*/ 4888088 w 5348110"/>
              <a:gd name="connsiteY19" fmla="*/ 383822 h 1162755"/>
              <a:gd name="connsiteX20" fmla="*/ 5091288 w 5348110"/>
              <a:gd name="connsiteY20" fmla="*/ 349956 h 1162755"/>
              <a:gd name="connsiteX21" fmla="*/ 5294488 w 5348110"/>
              <a:gd name="connsiteY21" fmla="*/ 197556 h 1162755"/>
              <a:gd name="connsiteX22" fmla="*/ 5328355 w 5348110"/>
              <a:gd name="connsiteY22" fmla="*/ 180622 h 1162755"/>
              <a:gd name="connsiteX23" fmla="*/ 5345288 w 5348110"/>
              <a:gd name="connsiteY23" fmla="*/ 502356 h 1162755"/>
              <a:gd name="connsiteX24" fmla="*/ 5311421 w 5348110"/>
              <a:gd name="connsiteY24" fmla="*/ 807156 h 1162755"/>
              <a:gd name="connsiteX25" fmla="*/ 5294488 w 5348110"/>
              <a:gd name="connsiteY25" fmla="*/ 1095022 h 1162755"/>
              <a:gd name="connsiteX26" fmla="*/ 5125155 w 5348110"/>
              <a:gd name="connsiteY26" fmla="*/ 1044222 h 1162755"/>
              <a:gd name="connsiteX27" fmla="*/ 4024488 w 5348110"/>
              <a:gd name="connsiteY27" fmla="*/ 1010356 h 1162755"/>
              <a:gd name="connsiteX28" fmla="*/ 2348088 w 5348110"/>
              <a:gd name="connsiteY28" fmla="*/ 1044222 h 1162755"/>
              <a:gd name="connsiteX29" fmla="*/ 2060221 w 5348110"/>
              <a:gd name="connsiteY29" fmla="*/ 1145822 h 1162755"/>
              <a:gd name="connsiteX30" fmla="*/ 1603021 w 5348110"/>
              <a:gd name="connsiteY30" fmla="*/ 1145822 h 1162755"/>
              <a:gd name="connsiteX31" fmla="*/ 1027288 w 5348110"/>
              <a:gd name="connsiteY31" fmla="*/ 1078089 h 1162755"/>
              <a:gd name="connsiteX32" fmla="*/ 874888 w 5348110"/>
              <a:gd name="connsiteY32" fmla="*/ 959556 h 11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48110" h="1162755">
                <a:moveTo>
                  <a:pt x="908755" y="1044222"/>
                </a:moveTo>
                <a:cubicBezTo>
                  <a:pt x="925688" y="1031522"/>
                  <a:pt x="942621" y="1018822"/>
                  <a:pt x="891821" y="976489"/>
                </a:cubicBezTo>
                <a:cubicBezTo>
                  <a:pt x="841021" y="934156"/>
                  <a:pt x="685799" y="829733"/>
                  <a:pt x="603955" y="790222"/>
                </a:cubicBezTo>
                <a:cubicBezTo>
                  <a:pt x="522111" y="750711"/>
                  <a:pt x="482600" y="753533"/>
                  <a:pt x="400755" y="739422"/>
                </a:cubicBezTo>
                <a:cubicBezTo>
                  <a:pt x="318910" y="725311"/>
                  <a:pt x="172155" y="716845"/>
                  <a:pt x="112888" y="705556"/>
                </a:cubicBezTo>
                <a:cubicBezTo>
                  <a:pt x="53621" y="694267"/>
                  <a:pt x="0" y="702733"/>
                  <a:pt x="45155" y="671689"/>
                </a:cubicBezTo>
                <a:cubicBezTo>
                  <a:pt x="90310" y="640645"/>
                  <a:pt x="262466" y="558800"/>
                  <a:pt x="383821" y="519289"/>
                </a:cubicBezTo>
                <a:cubicBezTo>
                  <a:pt x="505177" y="479778"/>
                  <a:pt x="666043" y="462844"/>
                  <a:pt x="773288" y="434622"/>
                </a:cubicBezTo>
                <a:cubicBezTo>
                  <a:pt x="880533" y="406400"/>
                  <a:pt x="934155" y="389467"/>
                  <a:pt x="1027288" y="349956"/>
                </a:cubicBezTo>
                <a:cubicBezTo>
                  <a:pt x="1120421" y="310445"/>
                  <a:pt x="1253066" y="242712"/>
                  <a:pt x="1332088" y="197556"/>
                </a:cubicBezTo>
                <a:cubicBezTo>
                  <a:pt x="1411110" y="152400"/>
                  <a:pt x="1413932" y="107244"/>
                  <a:pt x="1501421" y="79022"/>
                </a:cubicBezTo>
                <a:cubicBezTo>
                  <a:pt x="1588910" y="50800"/>
                  <a:pt x="1730021" y="0"/>
                  <a:pt x="1857021" y="28222"/>
                </a:cubicBezTo>
                <a:cubicBezTo>
                  <a:pt x="1984021" y="56444"/>
                  <a:pt x="2161821" y="197556"/>
                  <a:pt x="2263421" y="248356"/>
                </a:cubicBezTo>
                <a:cubicBezTo>
                  <a:pt x="2365021" y="299156"/>
                  <a:pt x="2348088" y="327378"/>
                  <a:pt x="2466621" y="333022"/>
                </a:cubicBezTo>
                <a:cubicBezTo>
                  <a:pt x="2585154" y="338666"/>
                  <a:pt x="2822221" y="290689"/>
                  <a:pt x="2974621" y="282222"/>
                </a:cubicBezTo>
                <a:cubicBezTo>
                  <a:pt x="3127021" y="273755"/>
                  <a:pt x="3254021" y="273755"/>
                  <a:pt x="3381021" y="282222"/>
                </a:cubicBezTo>
                <a:cubicBezTo>
                  <a:pt x="3508021" y="290689"/>
                  <a:pt x="3646310" y="318911"/>
                  <a:pt x="3736621" y="333022"/>
                </a:cubicBezTo>
                <a:cubicBezTo>
                  <a:pt x="3826932" y="347133"/>
                  <a:pt x="3812821" y="358422"/>
                  <a:pt x="3922888" y="366889"/>
                </a:cubicBezTo>
                <a:cubicBezTo>
                  <a:pt x="4032955" y="375356"/>
                  <a:pt x="4236154" y="381000"/>
                  <a:pt x="4397021" y="383822"/>
                </a:cubicBezTo>
                <a:cubicBezTo>
                  <a:pt x="4557888" y="386644"/>
                  <a:pt x="4772377" y="389466"/>
                  <a:pt x="4888088" y="383822"/>
                </a:cubicBezTo>
                <a:cubicBezTo>
                  <a:pt x="5003799" y="378178"/>
                  <a:pt x="5023555" y="381000"/>
                  <a:pt x="5091288" y="349956"/>
                </a:cubicBezTo>
                <a:cubicBezTo>
                  <a:pt x="5159021" y="318912"/>
                  <a:pt x="5254977" y="225778"/>
                  <a:pt x="5294488" y="197556"/>
                </a:cubicBezTo>
                <a:cubicBezTo>
                  <a:pt x="5333999" y="169334"/>
                  <a:pt x="5319888" y="129822"/>
                  <a:pt x="5328355" y="180622"/>
                </a:cubicBezTo>
                <a:cubicBezTo>
                  <a:pt x="5336822" y="231422"/>
                  <a:pt x="5348110" y="397934"/>
                  <a:pt x="5345288" y="502356"/>
                </a:cubicBezTo>
                <a:cubicBezTo>
                  <a:pt x="5342466" y="606778"/>
                  <a:pt x="5319888" y="708378"/>
                  <a:pt x="5311421" y="807156"/>
                </a:cubicBezTo>
                <a:cubicBezTo>
                  <a:pt x="5302954" y="905934"/>
                  <a:pt x="5325532" y="1055511"/>
                  <a:pt x="5294488" y="1095022"/>
                </a:cubicBezTo>
                <a:cubicBezTo>
                  <a:pt x="5263444" y="1134533"/>
                  <a:pt x="5336822" y="1058333"/>
                  <a:pt x="5125155" y="1044222"/>
                </a:cubicBezTo>
                <a:cubicBezTo>
                  <a:pt x="4913488" y="1030111"/>
                  <a:pt x="4487332" y="1010356"/>
                  <a:pt x="4024488" y="1010356"/>
                </a:cubicBezTo>
                <a:cubicBezTo>
                  <a:pt x="3561644" y="1010356"/>
                  <a:pt x="2675466" y="1021644"/>
                  <a:pt x="2348088" y="1044222"/>
                </a:cubicBezTo>
                <a:cubicBezTo>
                  <a:pt x="2020710" y="1066800"/>
                  <a:pt x="2184399" y="1128889"/>
                  <a:pt x="2060221" y="1145822"/>
                </a:cubicBezTo>
                <a:cubicBezTo>
                  <a:pt x="1936043" y="1162755"/>
                  <a:pt x="1775177" y="1157111"/>
                  <a:pt x="1603021" y="1145822"/>
                </a:cubicBezTo>
                <a:cubicBezTo>
                  <a:pt x="1430866" y="1134533"/>
                  <a:pt x="1148644" y="1109133"/>
                  <a:pt x="1027288" y="1078089"/>
                </a:cubicBezTo>
                <a:cubicBezTo>
                  <a:pt x="905932" y="1047045"/>
                  <a:pt x="911577" y="984956"/>
                  <a:pt x="874888" y="959556"/>
                </a:cubicBezTo>
              </a:path>
            </a:pathLst>
          </a:custGeom>
          <a:blipFill>
            <a:blip r:embed="rId3" cstate="print"/>
            <a:tile tx="0" ty="0" sx="100000" sy="100000" flip="none" algn="tl"/>
          </a:blipFill>
          <a:ln w="38100">
            <a:solidFill>
              <a:schemeClr val="tx1"/>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5"/>
          <p:cNvGrpSpPr/>
          <p:nvPr/>
        </p:nvGrpSpPr>
        <p:grpSpPr>
          <a:xfrm>
            <a:off x="4800600" y="3200400"/>
            <a:ext cx="1219200" cy="1752600"/>
            <a:chOff x="4277621" y="1533066"/>
            <a:chExt cx="806311" cy="1623943"/>
          </a:xfrm>
        </p:grpSpPr>
        <p:sp>
          <p:nvSpPr>
            <p:cNvPr id="22" name="Lightning Bolt 21"/>
            <p:cNvSpPr/>
            <p:nvPr/>
          </p:nvSpPr>
          <p:spPr>
            <a:xfrm rot="8527083" flipH="1">
              <a:off x="4277621" y="1533066"/>
              <a:ext cx="806311" cy="1063374"/>
            </a:xfrm>
            <a:prstGeom prst="lightningBolt">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w="38100">
              <a:gradFill>
                <a:gsLst>
                  <a:gs pos="0">
                    <a:srgbClr val="000082"/>
                  </a:gs>
                  <a:gs pos="30000">
                    <a:srgbClr val="66008F"/>
                  </a:gs>
                  <a:gs pos="64999">
                    <a:srgbClr val="BA0066"/>
                  </a:gs>
                  <a:gs pos="89999">
                    <a:srgbClr val="FF0000"/>
                  </a:gs>
                  <a:gs pos="100000">
                    <a:srgbClr val="FF8200"/>
                  </a:gs>
                </a:gsLst>
                <a:lin ang="5400000" scaled="0"/>
              </a:gra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Up Arrow 22"/>
            <p:cNvSpPr/>
            <p:nvPr/>
          </p:nvSpPr>
          <p:spPr>
            <a:xfrm>
              <a:off x="4529593" y="2309734"/>
              <a:ext cx="352761" cy="847275"/>
            </a:xfrm>
            <a:prstGeom prst="upArrow">
              <a:avLst>
                <a:gd name="adj1" fmla="val 50000"/>
                <a:gd name="adj2" fmla="val 60978"/>
              </a:avLst>
            </a:prstGeom>
            <a:solidFill>
              <a:srgbClr val="C00000"/>
            </a:solidFill>
            <a:ln w="38100">
              <a:no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42"/>
          <p:cNvGrpSpPr/>
          <p:nvPr/>
        </p:nvGrpSpPr>
        <p:grpSpPr>
          <a:xfrm>
            <a:off x="529579" y="4127188"/>
            <a:ext cx="5025474" cy="2045012"/>
            <a:chOff x="529579" y="4038600"/>
            <a:chExt cx="5025474" cy="2045012"/>
          </a:xfrm>
        </p:grpSpPr>
        <p:grpSp>
          <p:nvGrpSpPr>
            <p:cNvPr id="34" name="Group 33"/>
            <p:cNvGrpSpPr/>
            <p:nvPr/>
          </p:nvGrpSpPr>
          <p:grpSpPr>
            <a:xfrm>
              <a:off x="529579" y="4038600"/>
              <a:ext cx="5025474" cy="2045012"/>
              <a:chOff x="-693442" y="4191000"/>
              <a:chExt cx="5025474" cy="2045012"/>
            </a:xfrm>
          </p:grpSpPr>
          <p:sp>
            <p:nvSpPr>
              <p:cNvPr id="35" name="Freeform 34"/>
              <p:cNvSpPr/>
              <p:nvPr/>
            </p:nvSpPr>
            <p:spPr>
              <a:xfrm>
                <a:off x="76200" y="4445000"/>
                <a:ext cx="3842657" cy="1346200"/>
              </a:xfrm>
              <a:custGeom>
                <a:avLst/>
                <a:gdLst>
                  <a:gd name="connsiteX0" fmla="*/ 0 w 3842657"/>
                  <a:gd name="connsiteY0" fmla="*/ 50800 h 1346200"/>
                  <a:gd name="connsiteX1" fmla="*/ 1436914 w 3842657"/>
                  <a:gd name="connsiteY1" fmla="*/ 39914 h 1346200"/>
                  <a:gd name="connsiteX2" fmla="*/ 2209800 w 3842657"/>
                  <a:gd name="connsiteY2" fmla="*/ 50800 h 1346200"/>
                  <a:gd name="connsiteX3" fmla="*/ 2917371 w 3842657"/>
                  <a:gd name="connsiteY3" fmla="*/ 344714 h 1346200"/>
                  <a:gd name="connsiteX4" fmla="*/ 3418114 w 3842657"/>
                  <a:gd name="connsiteY4" fmla="*/ 834571 h 1346200"/>
                  <a:gd name="connsiteX5" fmla="*/ 3842657 w 3842657"/>
                  <a:gd name="connsiteY5" fmla="*/ 13462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657" h="1346200">
                    <a:moveTo>
                      <a:pt x="0" y="50800"/>
                    </a:moveTo>
                    <a:lnTo>
                      <a:pt x="1436914" y="39914"/>
                    </a:lnTo>
                    <a:cubicBezTo>
                      <a:pt x="1805214" y="39914"/>
                      <a:pt x="1963057" y="0"/>
                      <a:pt x="2209800" y="50800"/>
                    </a:cubicBezTo>
                    <a:cubicBezTo>
                      <a:pt x="2456543" y="101600"/>
                      <a:pt x="2715985" y="214086"/>
                      <a:pt x="2917371" y="344714"/>
                    </a:cubicBezTo>
                    <a:cubicBezTo>
                      <a:pt x="3118757" y="475342"/>
                      <a:pt x="3263900" y="667657"/>
                      <a:pt x="3418114" y="834571"/>
                    </a:cubicBezTo>
                    <a:cubicBezTo>
                      <a:pt x="3572328" y="1001485"/>
                      <a:pt x="3707492" y="1173842"/>
                      <a:pt x="3842657" y="1346200"/>
                    </a:cubicBezTo>
                  </a:path>
                </a:pathLst>
              </a:custGeom>
              <a:ln w="571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ffectLst>
                    <a:outerShdw dist="38100" dir="7200000" algn="ctr" rotWithShape="0">
                      <a:schemeClr val="tx1"/>
                    </a:outerShdw>
                  </a:effectLst>
                </a:endParaRPr>
              </a:p>
            </p:txBody>
          </p:sp>
          <p:grpSp>
            <p:nvGrpSpPr>
              <p:cNvPr id="36" name="Group 61"/>
              <p:cNvGrpSpPr/>
              <p:nvPr/>
            </p:nvGrpSpPr>
            <p:grpSpPr>
              <a:xfrm>
                <a:off x="-693442" y="4191000"/>
                <a:ext cx="5025474" cy="2045012"/>
                <a:chOff x="-693442" y="4191000"/>
                <a:chExt cx="5025474" cy="2045012"/>
              </a:xfrm>
            </p:grpSpPr>
            <p:sp>
              <p:nvSpPr>
                <p:cNvPr id="38" name="Down Arrow 37"/>
                <p:cNvSpPr/>
                <p:nvPr/>
              </p:nvSpPr>
              <p:spPr>
                <a:xfrm rot="19038370">
                  <a:off x="3311531" y="5035638"/>
                  <a:ext cx="1020501" cy="1200374"/>
                </a:xfrm>
                <a:prstGeom prst="downArrow">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ffectLst>
                      <a:outerShdw dist="38100" dir="7200000" algn="ctr" rotWithShape="0">
                        <a:schemeClr val="tx1"/>
                      </a:outerShdw>
                    </a:effectLst>
                  </a:endParaRPr>
                </a:p>
              </p:txBody>
            </p:sp>
            <p:grpSp>
              <p:nvGrpSpPr>
                <p:cNvPr id="37" name="Group 59"/>
                <p:cNvGrpSpPr/>
                <p:nvPr/>
              </p:nvGrpSpPr>
              <p:grpSpPr>
                <a:xfrm>
                  <a:off x="-693442" y="4191000"/>
                  <a:ext cx="4464279" cy="1063231"/>
                  <a:chOff x="-693442" y="4191000"/>
                  <a:chExt cx="4464279" cy="1063231"/>
                </a:xfrm>
              </p:grpSpPr>
              <p:sp>
                <p:nvSpPr>
                  <p:cNvPr id="39" name="TextBox 38"/>
                  <p:cNvSpPr txBox="1"/>
                  <p:nvPr/>
                </p:nvSpPr>
                <p:spPr>
                  <a:xfrm>
                    <a:off x="-693442" y="4191000"/>
                    <a:ext cx="2137421" cy="523220"/>
                  </a:xfrm>
                  <a:prstGeom prst="rect">
                    <a:avLst/>
                  </a:prstGeom>
                  <a:solidFill>
                    <a:schemeClr val="bg1"/>
                  </a:solidFill>
                </p:spPr>
                <p:txBody>
                  <a:bodyPr wrap="square" rtlCol="0">
                    <a:spAutoFit/>
                  </a:bodyPr>
                  <a:lstStyle/>
                  <a:p>
                    <a:r>
                      <a:rPr lang="en-US" sz="2800" b="1" dirty="0">
                        <a:solidFill>
                          <a:srgbClr val="FF0000"/>
                        </a:solidFill>
                        <a:effectLst>
                          <a:outerShdw dist="38100" dir="7200000" algn="ctr" rotWithShape="0">
                            <a:schemeClr val="tx1"/>
                          </a:outerShdw>
                        </a:effectLst>
                        <a:latin typeface="Arial" pitchFamily="34" charset="0"/>
                        <a:cs typeface="Arial" pitchFamily="34" charset="0"/>
                      </a:rPr>
                      <a:t>destroys</a:t>
                    </a:r>
                  </a:p>
                </p:txBody>
              </p:sp>
              <p:sp>
                <p:nvSpPr>
                  <p:cNvPr id="40" name="TextBox 39"/>
                  <p:cNvSpPr txBox="1"/>
                  <p:nvPr/>
                </p:nvSpPr>
                <p:spPr>
                  <a:xfrm rot="2308010">
                    <a:off x="2596851" y="4731011"/>
                    <a:ext cx="1173986" cy="523220"/>
                  </a:xfrm>
                  <a:prstGeom prst="rect">
                    <a:avLst/>
                  </a:prstGeom>
                  <a:solidFill>
                    <a:schemeClr val="bg1"/>
                  </a:solidFill>
                </p:spPr>
                <p:txBody>
                  <a:bodyPr wrap="square" rtlCol="0">
                    <a:spAutoFit/>
                  </a:bodyPr>
                  <a:lstStyle/>
                  <a:p>
                    <a:r>
                      <a:rPr lang="en-US" sz="2800" b="1" dirty="0">
                        <a:solidFill>
                          <a:srgbClr val="FF0000"/>
                        </a:solidFill>
                        <a:effectLst>
                          <a:outerShdw dist="38100" dir="7200000" algn="ctr" rotWithShape="0">
                            <a:schemeClr val="tx1"/>
                          </a:outerShdw>
                        </a:effectLst>
                        <a:latin typeface="Arial" pitchFamily="34" charset="0"/>
                        <a:cs typeface="Arial" pitchFamily="34" charset="0"/>
                      </a:rPr>
                      <a:t>crust</a:t>
                    </a:r>
                  </a:p>
                </p:txBody>
              </p:sp>
            </p:grpSp>
          </p:grpSp>
        </p:grpSp>
        <p:sp>
          <p:nvSpPr>
            <p:cNvPr id="41" name="TextBox 40"/>
            <p:cNvSpPr txBox="1"/>
            <p:nvPr/>
          </p:nvSpPr>
          <p:spPr>
            <a:xfrm rot="224070">
              <a:off x="2270578" y="4087676"/>
              <a:ext cx="1524000" cy="523220"/>
            </a:xfrm>
            <a:prstGeom prst="rect">
              <a:avLst/>
            </a:prstGeom>
            <a:solidFill>
              <a:schemeClr val="bg1"/>
            </a:solidFill>
          </p:spPr>
          <p:txBody>
            <a:bodyPr wrap="square" rtlCol="0">
              <a:spAutoFit/>
            </a:bodyPr>
            <a:lstStyle/>
            <a:p>
              <a:r>
                <a:rPr lang="en-US" sz="2800" b="1" dirty="0">
                  <a:solidFill>
                    <a:srgbClr val="FF0000"/>
                  </a:solidFill>
                  <a:effectLst>
                    <a:outerShdw dist="50800" dir="5400000" algn="ctr" rotWithShape="0">
                      <a:schemeClr val="tx1"/>
                    </a:outerShdw>
                  </a:effectLst>
                  <a:latin typeface="Arial" pitchFamily="34" charset="0"/>
                  <a:cs typeface="Arial" pitchFamily="34" charset="0"/>
                </a:rPr>
                <a:t>oceanic</a:t>
              </a:r>
            </a:p>
          </p:txBody>
        </p:sp>
      </p:grpSp>
      <p:grpSp>
        <p:nvGrpSpPr>
          <p:cNvPr id="44" name="Group 43"/>
          <p:cNvGrpSpPr/>
          <p:nvPr/>
        </p:nvGrpSpPr>
        <p:grpSpPr>
          <a:xfrm>
            <a:off x="990600" y="4127188"/>
            <a:ext cx="4685648" cy="2045012"/>
            <a:chOff x="72379" y="4191000"/>
            <a:chExt cx="4259653" cy="2045012"/>
          </a:xfrm>
        </p:grpSpPr>
        <p:sp>
          <p:nvSpPr>
            <p:cNvPr id="45" name="Freeform 44"/>
            <p:cNvSpPr/>
            <p:nvPr/>
          </p:nvSpPr>
          <p:spPr>
            <a:xfrm>
              <a:off x="76200" y="4445000"/>
              <a:ext cx="3842657" cy="1346200"/>
            </a:xfrm>
            <a:custGeom>
              <a:avLst/>
              <a:gdLst>
                <a:gd name="connsiteX0" fmla="*/ 0 w 3842657"/>
                <a:gd name="connsiteY0" fmla="*/ 50800 h 1346200"/>
                <a:gd name="connsiteX1" fmla="*/ 1436914 w 3842657"/>
                <a:gd name="connsiteY1" fmla="*/ 39914 h 1346200"/>
                <a:gd name="connsiteX2" fmla="*/ 2209800 w 3842657"/>
                <a:gd name="connsiteY2" fmla="*/ 50800 h 1346200"/>
                <a:gd name="connsiteX3" fmla="*/ 2917371 w 3842657"/>
                <a:gd name="connsiteY3" fmla="*/ 344714 h 1346200"/>
                <a:gd name="connsiteX4" fmla="*/ 3418114 w 3842657"/>
                <a:gd name="connsiteY4" fmla="*/ 834571 h 1346200"/>
                <a:gd name="connsiteX5" fmla="*/ 3842657 w 3842657"/>
                <a:gd name="connsiteY5" fmla="*/ 13462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657" h="1346200">
                  <a:moveTo>
                    <a:pt x="0" y="50800"/>
                  </a:moveTo>
                  <a:lnTo>
                    <a:pt x="1436914" y="39914"/>
                  </a:lnTo>
                  <a:cubicBezTo>
                    <a:pt x="1805214" y="39914"/>
                    <a:pt x="1963057" y="0"/>
                    <a:pt x="2209800" y="50800"/>
                  </a:cubicBezTo>
                  <a:cubicBezTo>
                    <a:pt x="2456543" y="101600"/>
                    <a:pt x="2715985" y="214086"/>
                    <a:pt x="2917371" y="344714"/>
                  </a:cubicBezTo>
                  <a:cubicBezTo>
                    <a:pt x="3118757" y="475342"/>
                    <a:pt x="3263900" y="667657"/>
                    <a:pt x="3418114" y="834571"/>
                  </a:cubicBezTo>
                  <a:cubicBezTo>
                    <a:pt x="3572328" y="1001485"/>
                    <a:pt x="3707492" y="1173842"/>
                    <a:pt x="3842657" y="1346200"/>
                  </a:cubicBezTo>
                </a:path>
              </a:pathLst>
            </a:custGeom>
            <a:ln w="571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6" name="Group 61"/>
            <p:cNvGrpSpPr/>
            <p:nvPr/>
          </p:nvGrpSpPr>
          <p:grpSpPr>
            <a:xfrm>
              <a:off x="72379" y="4191000"/>
              <a:ext cx="4259653" cy="2045012"/>
              <a:chOff x="72379" y="4191000"/>
              <a:chExt cx="4259653" cy="2045012"/>
            </a:xfrm>
          </p:grpSpPr>
          <p:grpSp>
            <p:nvGrpSpPr>
              <p:cNvPr id="47" name="Group 59"/>
              <p:cNvGrpSpPr/>
              <p:nvPr/>
            </p:nvGrpSpPr>
            <p:grpSpPr>
              <a:xfrm>
                <a:off x="72379" y="4191000"/>
                <a:ext cx="3357534" cy="860070"/>
                <a:chOff x="72379" y="4191000"/>
                <a:chExt cx="3357534" cy="860070"/>
              </a:xfrm>
            </p:grpSpPr>
            <p:sp>
              <p:nvSpPr>
                <p:cNvPr id="49" name="TextBox 48"/>
                <p:cNvSpPr txBox="1"/>
                <p:nvPr/>
              </p:nvSpPr>
              <p:spPr>
                <a:xfrm>
                  <a:off x="72379" y="4191000"/>
                  <a:ext cx="2137421" cy="523220"/>
                </a:xfrm>
                <a:prstGeom prst="rect">
                  <a:avLst/>
                </a:prstGeom>
                <a:solidFill>
                  <a:schemeClr val="bg1"/>
                </a:solidFill>
              </p:spPr>
              <p:txBody>
                <a:bodyPr wrap="square" rtlCol="0">
                  <a:spAutoFit/>
                </a:bodyPr>
                <a:lstStyle/>
                <a:p>
                  <a:r>
                    <a:rPr lang="en-US" sz="2800" b="1" dirty="0" err="1">
                      <a:latin typeface="Arial" pitchFamily="34" charset="0"/>
                      <a:cs typeface="Arial" pitchFamily="34" charset="0"/>
                    </a:rPr>
                    <a:t>subduction</a:t>
                  </a:r>
                  <a:endParaRPr lang="en-US" sz="2800" b="1" dirty="0">
                    <a:latin typeface="Arial" pitchFamily="34" charset="0"/>
                    <a:cs typeface="Arial" pitchFamily="34" charset="0"/>
                  </a:endParaRPr>
                </a:p>
              </p:txBody>
            </p:sp>
            <p:sp>
              <p:nvSpPr>
                <p:cNvPr id="50" name="TextBox 49"/>
                <p:cNvSpPr txBox="1"/>
                <p:nvPr/>
              </p:nvSpPr>
              <p:spPr>
                <a:xfrm rot="2034077">
                  <a:off x="2255927" y="4527850"/>
                  <a:ext cx="1173986" cy="523220"/>
                </a:xfrm>
                <a:prstGeom prst="rect">
                  <a:avLst/>
                </a:prstGeom>
                <a:solidFill>
                  <a:schemeClr val="bg1"/>
                </a:solidFill>
              </p:spPr>
              <p:txBody>
                <a:bodyPr wrap="square" rtlCol="0">
                  <a:spAutoFit/>
                </a:bodyPr>
                <a:lstStyle/>
                <a:p>
                  <a:r>
                    <a:rPr lang="en-US" sz="2800" b="1" dirty="0">
                      <a:latin typeface="Arial" pitchFamily="34" charset="0"/>
                      <a:cs typeface="Arial" pitchFamily="34" charset="0"/>
                    </a:rPr>
                    <a:t> zone</a:t>
                  </a:r>
                </a:p>
              </p:txBody>
            </p:sp>
          </p:grpSp>
          <p:sp>
            <p:nvSpPr>
              <p:cNvPr id="48" name="Down Arrow 47"/>
              <p:cNvSpPr/>
              <p:nvPr/>
            </p:nvSpPr>
            <p:spPr>
              <a:xfrm rot="19038370">
                <a:off x="3311531" y="5035638"/>
                <a:ext cx="1020501" cy="1200374"/>
              </a:xfrm>
              <a:prstGeom prst="downArrow">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2" name="TextBox 11">
            <a:extLst>
              <a:ext uri="{FF2B5EF4-FFF2-40B4-BE49-F238E27FC236}">
                <a16:creationId xmlns:a16="http://schemas.microsoft.com/office/drawing/2014/main" id="{69813C14-4CE2-3333-4321-69DA76FB7583}"/>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pic>
        <p:nvPicPr>
          <p:cNvPr id="53" name="Picture 2" descr="Oceanic-Continental Converging Plates">
            <a:extLst>
              <a:ext uri="{FF2B5EF4-FFF2-40B4-BE49-F238E27FC236}">
                <a16:creationId xmlns:a16="http://schemas.microsoft.com/office/drawing/2014/main" id="{83F329A5-8C16-2698-7977-F81DDFFA41F1}"/>
              </a:ext>
            </a:extLst>
          </p:cNvPr>
          <p:cNvPicPr>
            <a:picLocks noChangeAspect="1" noChangeArrowheads="1"/>
          </p:cNvPicPr>
          <p:nvPr/>
        </p:nvPicPr>
        <p:blipFill rotWithShape="1">
          <a:blip r:embed="rId2" cstate="print"/>
          <a:srcRect l="88333" t="5271" r="5742" b="70214"/>
          <a:stretch/>
        </p:blipFill>
        <p:spPr bwMode="auto">
          <a:xfrm rot="1252181">
            <a:off x="6955833" y="1699588"/>
            <a:ext cx="761888" cy="1504478"/>
          </a:xfrm>
          <a:prstGeom prst="rect">
            <a:avLst/>
          </a:prstGeom>
          <a:noFill/>
        </p:spPr>
      </p:pic>
      <p:sp>
        <p:nvSpPr>
          <p:cNvPr id="52" name="TextBox 51">
            <a:extLst>
              <a:ext uri="{FF2B5EF4-FFF2-40B4-BE49-F238E27FC236}">
                <a16:creationId xmlns:a16="http://schemas.microsoft.com/office/drawing/2014/main" id="{7DFA74EE-297F-B799-4597-7BE0D4685593}"/>
              </a:ext>
            </a:extLst>
          </p:cNvPr>
          <p:cNvSpPr txBox="1"/>
          <p:nvPr/>
        </p:nvSpPr>
        <p:spPr>
          <a:xfrm rot="18656210">
            <a:off x="6415527" y="1980216"/>
            <a:ext cx="2079930" cy="584775"/>
          </a:xfrm>
          <a:prstGeom prst="rect">
            <a:avLst/>
          </a:prstGeom>
          <a:noFill/>
        </p:spPr>
        <p:txBody>
          <a:bodyPr wrap="square" rtlCol="0">
            <a:spAutoFit/>
          </a:bodyPr>
          <a:lstStyle/>
          <a:p>
            <a:r>
              <a:rPr lang="en-US" sz="3200" dirty="0">
                <a:effectLst>
                  <a:outerShdw dist="50800" dir="6600000" algn="ctr" rotWithShape="0">
                    <a:schemeClr val="tx1"/>
                  </a:outerShdw>
                </a:effectLst>
                <a:latin typeface="Arial" pitchFamily="34" charset="0"/>
                <a:cs typeface="Arial" pitchFamily="34" charset="0"/>
              </a:rPr>
              <a:t>volcanoes</a:t>
            </a:r>
          </a:p>
        </p:txBody>
      </p:sp>
      <p:grpSp>
        <p:nvGrpSpPr>
          <p:cNvPr id="9" name="Group 8">
            <a:extLst>
              <a:ext uri="{FF2B5EF4-FFF2-40B4-BE49-F238E27FC236}">
                <a16:creationId xmlns:a16="http://schemas.microsoft.com/office/drawing/2014/main" id="{0224BCC1-B2C3-9380-BF89-3DE89B6A8147}"/>
              </a:ext>
            </a:extLst>
          </p:cNvPr>
          <p:cNvGrpSpPr/>
          <p:nvPr/>
        </p:nvGrpSpPr>
        <p:grpSpPr>
          <a:xfrm>
            <a:off x="6979339" y="1188920"/>
            <a:ext cx="1292317" cy="2607763"/>
            <a:chOff x="6723553" y="1539653"/>
            <a:chExt cx="1292317" cy="2607763"/>
          </a:xfrm>
        </p:grpSpPr>
        <p:sp>
          <p:nvSpPr>
            <p:cNvPr id="13" name="TextBox 12">
              <a:extLst>
                <a:ext uri="{FF2B5EF4-FFF2-40B4-BE49-F238E27FC236}">
                  <a16:creationId xmlns:a16="http://schemas.microsoft.com/office/drawing/2014/main" id="{264A06A8-74C5-F053-74E4-5C869A6B32B5}"/>
                </a:ext>
              </a:extLst>
            </p:cNvPr>
            <p:cNvSpPr txBox="1"/>
            <p:nvPr/>
          </p:nvSpPr>
          <p:spPr>
            <a:xfrm rot="18619997">
              <a:off x="6461676" y="2593222"/>
              <a:ext cx="2462057"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important!</a:t>
              </a:r>
            </a:p>
          </p:txBody>
        </p:sp>
        <p:sp>
          <p:nvSpPr>
            <p:cNvPr id="14" name="Oval 13">
              <a:extLst>
                <a:ext uri="{FF2B5EF4-FFF2-40B4-BE49-F238E27FC236}">
                  <a16:creationId xmlns:a16="http://schemas.microsoft.com/office/drawing/2014/main" id="{808BBDE8-6378-17EA-1341-8A9D1AD0243F}"/>
                </a:ext>
              </a:extLst>
            </p:cNvPr>
            <p:cNvSpPr/>
            <p:nvPr/>
          </p:nvSpPr>
          <p:spPr>
            <a:xfrm rot="18767059">
              <a:off x="5980144" y="2283062"/>
              <a:ext cx="2211903" cy="725085"/>
            </a:xfrm>
            <a:prstGeom prst="ellipse">
              <a:avLst/>
            </a:prstGeom>
            <a:noFill/>
            <a:ln w="76200">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TextBox 41"/>
          <p:cNvSpPr txBox="1"/>
          <p:nvPr/>
        </p:nvSpPr>
        <p:spPr>
          <a:xfrm rot="21010652">
            <a:off x="4845045" y="3128827"/>
            <a:ext cx="4248311" cy="523220"/>
          </a:xfrm>
          <a:prstGeom prst="rect">
            <a:avLst/>
          </a:prstGeom>
          <a:solidFill>
            <a:schemeClr val="bg1"/>
          </a:solidFill>
        </p:spPr>
        <p:txBody>
          <a:bodyPr wrap="square" rtlCol="0">
            <a:spAutoFit/>
          </a:bodyPr>
          <a:lstStyle/>
          <a:p>
            <a:r>
              <a:rPr lang="en-US" sz="2800" b="1" dirty="0">
                <a:solidFill>
                  <a:srgbClr val="00B050"/>
                </a:solidFill>
                <a:effectLst>
                  <a:outerShdw dist="38100" dir="7200000" algn="ctr" rotWithShape="0">
                    <a:schemeClr val="tx1"/>
                  </a:outerShdw>
                </a:effectLst>
                <a:latin typeface="Arial" pitchFamily="34" charset="0"/>
                <a:cs typeface="Arial" pitchFamily="34" charset="0"/>
              </a:rPr>
              <a:t>builds continental crust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1" nodeType="afterEffect">
                                  <p:stCondLst>
                                    <p:cond delay="0"/>
                                  </p:stCondLst>
                                  <p:childTnLst>
                                    <p:set>
                                      <p:cBhvr>
                                        <p:cTn id="18" dur="1" fill="hold">
                                          <p:stCondLst>
                                            <p:cond delay="0"/>
                                          </p:stCondLst>
                                        </p:cTn>
                                        <p:tgtEl>
                                          <p:spTgt spid="15">
                                            <p:bg/>
                                          </p:spTgt>
                                        </p:tgtEl>
                                        <p:attrNameLst>
                                          <p:attrName>style.visibility</p:attrName>
                                        </p:attrNameLst>
                                      </p:cBhvr>
                                      <p:to>
                                        <p:strVal val="visible"/>
                                      </p:to>
                                    </p:set>
                                    <p:animEffect transition="in" filter="fade">
                                      <p:cBhvr>
                                        <p:cTn id="19" dur="1000"/>
                                        <p:tgtEl>
                                          <p:spTgt spid="15">
                                            <p:bg/>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1000"/>
                                        <p:tgtEl>
                                          <p:spTgt spid="15">
                                            <p:txEl>
                                              <p:pRg st="0" end="0"/>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wipe(left)">
                                      <p:cBhvr>
                                        <p:cTn id="27" dur="1000"/>
                                        <p:tgtEl>
                                          <p:spTgt spid="15">
                                            <p:txEl>
                                              <p:pRg st="1" end="1"/>
                                            </p:txEl>
                                          </p:spTgt>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10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44"/>
                                        </p:tgtEl>
                                      </p:cBhvr>
                                    </p:animEffect>
                                    <p:set>
                                      <p:cBhvr>
                                        <p:cTn id="41" dur="1" fill="hold">
                                          <p:stCondLst>
                                            <p:cond delay="999"/>
                                          </p:stCondLst>
                                        </p:cTn>
                                        <p:tgtEl>
                                          <p:spTgt spid="44"/>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6">
                                            <p:bg/>
                                          </p:spTgt>
                                        </p:tgtEl>
                                        <p:attrNameLst>
                                          <p:attrName>style.visibility</p:attrName>
                                        </p:attrNameLst>
                                      </p:cBhvr>
                                      <p:to>
                                        <p:strVal val="visible"/>
                                      </p:to>
                                    </p:set>
                                    <p:animEffect transition="in" filter="fade">
                                      <p:cBhvr>
                                        <p:cTn id="45" dur="1000"/>
                                        <p:tgtEl>
                                          <p:spTgt spid="16">
                                            <p:bg/>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wipe(left)">
                                      <p:cBhvr>
                                        <p:cTn id="48" dur="1000"/>
                                        <p:tgtEl>
                                          <p:spTgt spid="16">
                                            <p:txEl>
                                              <p:pRg st="0" end="0"/>
                                            </p:txEl>
                                          </p:spTgt>
                                        </p:tgtEl>
                                      </p:cBhvr>
                                    </p:animEffect>
                                  </p:childTnLst>
                                </p:cTn>
                              </p:par>
                              <p:par>
                                <p:cTn id="49" presetID="22" presetClass="entr" presetSubtype="4" fill="hold"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xEl>
                                              <p:pRg st="1" end="1"/>
                                            </p:txEl>
                                          </p:spTgt>
                                        </p:tgtEl>
                                        <p:attrNameLst>
                                          <p:attrName>style.visibility</p:attrName>
                                        </p:attrNameLst>
                                      </p:cBhvr>
                                      <p:to>
                                        <p:strVal val="visible"/>
                                      </p:to>
                                    </p:set>
                                    <p:animEffect transition="in" filter="wipe(left)">
                                      <p:cBhvr>
                                        <p:cTn id="56" dur="1000"/>
                                        <p:tgtEl>
                                          <p:spTgt spid="16">
                                            <p:txEl>
                                              <p:pRg st="1" end="1"/>
                                            </p:txEl>
                                          </p:spTgt>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1000"/>
                                        <p:tgtEl>
                                          <p:spTgt spid="8"/>
                                        </p:tgtEl>
                                      </p:cBhvr>
                                    </p:animEffect>
                                  </p:childTnLst>
                                </p:cTn>
                              </p:par>
                              <p:par>
                                <p:cTn id="61" presetID="50" presetClass="exit" presetSubtype="0" accel="100000" fill="hold" grpId="0" nodeType="withEffect">
                                  <p:stCondLst>
                                    <p:cond delay="0"/>
                                  </p:stCondLst>
                                  <p:childTnLst>
                                    <p:anim calcmode="lin" valueType="num">
                                      <p:cBhvr>
                                        <p:cTn id="62" dur="1000"/>
                                        <p:tgtEl>
                                          <p:spTgt spid="6"/>
                                        </p:tgtEl>
                                        <p:attrNameLst>
                                          <p:attrName>ppt_w</p:attrName>
                                        </p:attrNameLst>
                                      </p:cBhvr>
                                      <p:tavLst>
                                        <p:tav tm="0">
                                          <p:val>
                                            <p:strVal val="ppt_w"/>
                                          </p:val>
                                        </p:tav>
                                        <p:tav tm="100000">
                                          <p:val>
                                            <p:strVal val="ppt_w+.3"/>
                                          </p:val>
                                        </p:tav>
                                      </p:tavLst>
                                    </p:anim>
                                    <p:anim calcmode="lin" valueType="num">
                                      <p:cBhvr>
                                        <p:cTn id="63" dur="1000"/>
                                        <p:tgtEl>
                                          <p:spTgt spid="6"/>
                                        </p:tgtEl>
                                        <p:attrNameLst>
                                          <p:attrName>ppt_h</p:attrName>
                                        </p:attrNameLst>
                                      </p:cBhvr>
                                      <p:tavLst>
                                        <p:tav tm="0">
                                          <p:val>
                                            <p:strVal val="ppt_h"/>
                                          </p:val>
                                        </p:tav>
                                        <p:tav tm="100000">
                                          <p:val>
                                            <p:strVal val="ppt_h"/>
                                          </p:val>
                                        </p:tav>
                                      </p:tavLst>
                                    </p:anim>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xEl>
                                              <p:pRg st="2" end="2"/>
                                            </p:txEl>
                                          </p:spTgt>
                                        </p:tgtEl>
                                        <p:attrNameLst>
                                          <p:attrName>style.visibility</p:attrName>
                                        </p:attrNameLst>
                                      </p:cBhvr>
                                      <p:to>
                                        <p:strVal val="visible"/>
                                      </p:to>
                                    </p:set>
                                    <p:animEffect transition="in" filter="wipe(left)">
                                      <p:cBhvr>
                                        <p:cTn id="70" dur="1000"/>
                                        <p:tgtEl>
                                          <p:spTgt spid="16">
                                            <p:txEl>
                                              <p:pRg st="2" end="2"/>
                                            </p:txEl>
                                          </p:spTgt>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6">
                                            <p:txEl>
                                              <p:pRg st="3" end="3"/>
                                            </p:txEl>
                                          </p:spTgt>
                                        </p:tgtEl>
                                        <p:attrNameLst>
                                          <p:attrName>style.visibility</p:attrName>
                                        </p:attrNameLst>
                                      </p:cBhvr>
                                      <p:to>
                                        <p:strVal val="visible"/>
                                      </p:to>
                                    </p:set>
                                    <p:animEffect transition="in" filter="wipe(left)">
                                      <p:cBhvr>
                                        <p:cTn id="74" dur="1000"/>
                                        <p:tgtEl>
                                          <p:spTgt spid="16">
                                            <p:txEl>
                                              <p:pRg st="3" end="3"/>
                                            </p:txEl>
                                          </p:spTgt>
                                        </p:tgtEl>
                                      </p:cBhvr>
                                    </p:animEffect>
                                  </p:childTnLst>
                                </p:cTn>
                              </p:par>
                              <p:par>
                                <p:cTn id="75" presetID="22" presetClass="entr" presetSubtype="8" fill="hold" nodeType="withEffect">
                                  <p:stCondLst>
                                    <p:cond delay="50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2000"/>
                                        <p:tgtEl>
                                          <p:spTgt spid="20"/>
                                        </p:tgtEl>
                                      </p:cBhvr>
                                    </p:animEffect>
                                  </p:childTnLst>
                                </p:cTn>
                              </p:par>
                            </p:childTnLst>
                          </p:cTn>
                        </p:par>
                        <p:par>
                          <p:cTn id="78" fill="hold">
                            <p:stCondLst>
                              <p:cond delay="3500"/>
                            </p:stCondLst>
                            <p:childTnLst>
                              <p:par>
                                <p:cTn id="79" presetID="10" presetClass="entr" presetSubtype="0" fill="hold" grpId="0" nodeType="after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1000"/>
                                        <p:tgtEl>
                                          <p:spTgt spid="5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1000"/>
                                        <p:tgtEl>
                                          <p:spTgt spid="16">
                                            <p:txEl>
                                              <p:pRg st="0" end="0"/>
                                            </p:txEl>
                                          </p:spTgt>
                                        </p:tgtEl>
                                      </p:cBhvr>
                                    </p:animEffect>
                                    <p:set>
                                      <p:cBhvr>
                                        <p:cTn id="86" dur="1" fill="hold">
                                          <p:stCondLst>
                                            <p:cond delay="999"/>
                                          </p:stCondLst>
                                        </p:cTn>
                                        <p:tgtEl>
                                          <p:spTgt spid="16">
                                            <p:txEl>
                                              <p:pRg st="0" end="0"/>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6">
                                            <p:txEl>
                                              <p:pRg st="1" end="1"/>
                                            </p:txEl>
                                          </p:spTgt>
                                        </p:tgtEl>
                                      </p:cBhvr>
                                    </p:animEffect>
                                    <p:set>
                                      <p:cBhvr>
                                        <p:cTn id="89" dur="1" fill="hold">
                                          <p:stCondLst>
                                            <p:cond delay="999"/>
                                          </p:stCondLst>
                                        </p:cTn>
                                        <p:tgtEl>
                                          <p:spTgt spid="16">
                                            <p:txEl>
                                              <p:pRg st="1" end="1"/>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6">
                                            <p:txEl>
                                              <p:pRg st="2" end="2"/>
                                            </p:txEl>
                                          </p:spTgt>
                                        </p:tgtEl>
                                      </p:cBhvr>
                                    </p:animEffect>
                                    <p:set>
                                      <p:cBhvr>
                                        <p:cTn id="92" dur="1" fill="hold">
                                          <p:stCondLst>
                                            <p:cond delay="999"/>
                                          </p:stCondLst>
                                        </p:cTn>
                                        <p:tgtEl>
                                          <p:spTgt spid="16">
                                            <p:txEl>
                                              <p:pRg st="2" end="2"/>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6">
                                            <p:txEl>
                                              <p:pRg st="3" end="3"/>
                                            </p:txEl>
                                          </p:spTgt>
                                        </p:tgtEl>
                                      </p:cBhvr>
                                    </p:animEffect>
                                    <p:set>
                                      <p:cBhvr>
                                        <p:cTn id="95" dur="1" fill="hold">
                                          <p:stCondLst>
                                            <p:cond delay="999"/>
                                          </p:stCondLst>
                                        </p:cTn>
                                        <p:tgtEl>
                                          <p:spTgt spid="16">
                                            <p:txEl>
                                              <p:pRg st="3" end="3"/>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6">
                                            <p:bg/>
                                          </p:spTgt>
                                        </p:tgtEl>
                                      </p:cBhvr>
                                    </p:animEffect>
                                    <p:set>
                                      <p:cBhvr>
                                        <p:cTn id="98" dur="1" fill="hold">
                                          <p:stCondLst>
                                            <p:cond delay="999"/>
                                          </p:stCondLst>
                                        </p:cTn>
                                        <p:tgtEl>
                                          <p:spTgt spid="16">
                                            <p:bg/>
                                          </p:spTgt>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1000"/>
                                        <p:tgtEl>
                                          <p:spTgt spid="15">
                                            <p:txEl>
                                              <p:pRg st="0" end="0"/>
                                            </p:txEl>
                                          </p:spTgt>
                                        </p:tgtEl>
                                      </p:cBhvr>
                                    </p:animEffect>
                                    <p:set>
                                      <p:cBhvr>
                                        <p:cTn id="101" dur="1" fill="hold">
                                          <p:stCondLst>
                                            <p:cond delay="999"/>
                                          </p:stCondLst>
                                        </p:cTn>
                                        <p:tgtEl>
                                          <p:spTgt spid="15">
                                            <p:txEl>
                                              <p:pRg st="0" end="0"/>
                                            </p:txEl>
                                          </p:spTgt>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1000"/>
                                        <p:tgtEl>
                                          <p:spTgt spid="15">
                                            <p:txEl>
                                              <p:pRg st="1" end="1"/>
                                            </p:txEl>
                                          </p:spTgt>
                                        </p:tgtEl>
                                      </p:cBhvr>
                                    </p:animEffect>
                                    <p:set>
                                      <p:cBhvr>
                                        <p:cTn id="104" dur="1" fill="hold">
                                          <p:stCondLst>
                                            <p:cond delay="999"/>
                                          </p:stCondLst>
                                        </p:cTn>
                                        <p:tgtEl>
                                          <p:spTgt spid="15">
                                            <p:txEl>
                                              <p:pRg st="1" end="1"/>
                                            </p:txEl>
                                          </p:spTgt>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1000"/>
                                        <p:tgtEl>
                                          <p:spTgt spid="15">
                                            <p:bg/>
                                          </p:spTgt>
                                        </p:tgtEl>
                                      </p:cBhvr>
                                    </p:animEffect>
                                    <p:set>
                                      <p:cBhvr>
                                        <p:cTn id="107" dur="1" fill="hold">
                                          <p:stCondLst>
                                            <p:cond delay="999"/>
                                          </p:stCondLst>
                                        </p:cTn>
                                        <p:tgtEl>
                                          <p:spTgt spid="15">
                                            <p:bg/>
                                          </p:spTgt>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7"/>
                                        </p:tgtEl>
                                      </p:cBhvr>
                                    </p:animEffect>
                                    <p:set>
                                      <p:cBhvr>
                                        <p:cTn id="110" dur="1" fill="hold">
                                          <p:stCondLst>
                                            <p:cond delay="999"/>
                                          </p:stCondLst>
                                        </p:cTn>
                                        <p:tgtEl>
                                          <p:spTgt spid="7"/>
                                        </p:tgtEl>
                                        <p:attrNameLst>
                                          <p:attrName>style.visibility</p:attrName>
                                        </p:attrNameLst>
                                      </p:cBhvr>
                                      <p:to>
                                        <p:strVal val="hidden"/>
                                      </p:to>
                                    </p:set>
                                  </p:childTnLst>
                                </p:cTn>
                              </p:par>
                            </p:childTnLst>
                          </p:cTn>
                        </p:par>
                        <p:par>
                          <p:cTn id="111" fill="hold">
                            <p:stCondLst>
                              <p:cond delay="1000"/>
                            </p:stCondLst>
                            <p:childTnLst>
                              <p:par>
                                <p:cTn id="112" presetID="22" presetClass="entr" presetSubtype="8" fill="hold"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left)">
                                      <p:cBhvr>
                                        <p:cTn id="114" dur="10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p:cTn id="119" dur="1000" fill="hold"/>
                                        <p:tgtEl>
                                          <p:spTgt spid="42"/>
                                        </p:tgtEl>
                                        <p:attrNameLst>
                                          <p:attrName>ppt_w</p:attrName>
                                        </p:attrNameLst>
                                      </p:cBhvr>
                                      <p:tavLst>
                                        <p:tav tm="0">
                                          <p:val>
                                            <p:fltVal val="0"/>
                                          </p:val>
                                        </p:tav>
                                        <p:tav tm="100000">
                                          <p:val>
                                            <p:strVal val="#ppt_w"/>
                                          </p:val>
                                        </p:tav>
                                      </p:tavLst>
                                    </p:anim>
                                    <p:anim calcmode="lin" valueType="num">
                                      <p:cBhvr>
                                        <p:cTn id="120" dur="1000" fill="hold"/>
                                        <p:tgtEl>
                                          <p:spTgt spid="42"/>
                                        </p:tgtEl>
                                        <p:attrNameLst>
                                          <p:attrName>ppt_h</p:attrName>
                                        </p:attrNameLst>
                                      </p:cBhvr>
                                      <p:tavLst>
                                        <p:tav tm="0">
                                          <p:val>
                                            <p:fltVal val="0"/>
                                          </p:val>
                                        </p:tav>
                                        <p:tav tm="100000">
                                          <p:val>
                                            <p:strVal val="#ppt_h"/>
                                          </p:val>
                                        </p:tav>
                                      </p:tavLst>
                                    </p:anim>
                                    <p:animEffect transition="in" filter="fade">
                                      <p:cBhvr>
                                        <p:cTn id="121" dur="1000"/>
                                        <p:tgtEl>
                                          <p:spTgt spid="42"/>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00"/>
                                        <p:tgtEl>
                                          <p:spTgt spid="43"/>
                                        </p:tgtEl>
                                      </p:cBhvr>
                                    </p:animEffect>
                                    <p:set>
                                      <p:cBhvr>
                                        <p:cTn id="126" dur="1" fill="hold">
                                          <p:stCondLst>
                                            <p:cond delay="999"/>
                                          </p:stCondLst>
                                        </p:cTn>
                                        <p:tgtEl>
                                          <p:spTgt spid="4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42"/>
                                        </p:tgtEl>
                                      </p:cBhvr>
                                    </p:animEffect>
                                    <p:set>
                                      <p:cBhvr>
                                        <p:cTn id="129" dur="1" fill="hold">
                                          <p:stCondLst>
                                            <p:cond delay="999"/>
                                          </p:stCondLst>
                                        </p:cTn>
                                        <p:tgtEl>
                                          <p:spTgt spid="42"/>
                                        </p:tgtEl>
                                        <p:attrNameLst>
                                          <p:attrName>style.visibility</p:attrName>
                                        </p:attrNameLst>
                                      </p:cBhvr>
                                      <p:to>
                                        <p:strVal val="hidden"/>
                                      </p:to>
                                    </p:set>
                                  </p:childTnLst>
                                </p:cTn>
                              </p:par>
                            </p:childTnLst>
                          </p:cTn>
                        </p:par>
                        <p:par>
                          <p:cTn id="130" fill="hold">
                            <p:stCondLst>
                              <p:cond delay="1000"/>
                            </p:stCondLst>
                            <p:childTnLst>
                              <p:par>
                                <p:cTn id="131" presetID="22" presetClass="entr" presetSubtype="8" fill="hold" grpId="0" nodeType="after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left)">
                                      <p:cBhvr>
                                        <p:cTn id="133" dur="1000"/>
                                        <p:tgtEl>
                                          <p:spTgt spid="33"/>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9"/>
                                        </p:tgtEl>
                                        <p:attrNameLst>
                                          <p:attrName>style.visibility</p:attrName>
                                        </p:attrNameLst>
                                      </p:cBhvr>
                                      <p:to>
                                        <p:strVal val="visible"/>
                                      </p:to>
                                    </p:set>
                                    <p:anim calcmode="lin" valueType="num">
                                      <p:cBhvr>
                                        <p:cTn id="138" dur="1000" fill="hold"/>
                                        <p:tgtEl>
                                          <p:spTgt spid="9"/>
                                        </p:tgtEl>
                                        <p:attrNameLst>
                                          <p:attrName>ppt_w</p:attrName>
                                        </p:attrNameLst>
                                      </p:cBhvr>
                                      <p:tavLst>
                                        <p:tav tm="0">
                                          <p:val>
                                            <p:fltVal val="0"/>
                                          </p:val>
                                        </p:tav>
                                        <p:tav tm="100000">
                                          <p:val>
                                            <p:strVal val="#ppt_w"/>
                                          </p:val>
                                        </p:tav>
                                      </p:tavLst>
                                    </p:anim>
                                    <p:anim calcmode="lin" valueType="num">
                                      <p:cBhvr>
                                        <p:cTn id="139" dur="1000" fill="hold"/>
                                        <p:tgtEl>
                                          <p:spTgt spid="9"/>
                                        </p:tgtEl>
                                        <p:attrNameLst>
                                          <p:attrName>ppt_h</p:attrName>
                                        </p:attrNameLst>
                                      </p:cBhvr>
                                      <p:tavLst>
                                        <p:tav tm="0">
                                          <p:val>
                                            <p:fltVal val="0"/>
                                          </p:val>
                                        </p:tav>
                                        <p:tav tm="100000">
                                          <p:val>
                                            <p:strVal val="#ppt_h"/>
                                          </p:val>
                                        </p:tav>
                                      </p:tavLst>
                                    </p:anim>
                                    <p:animEffect transition="in" filter="fade">
                                      <p:cBhvr>
                                        <p:cTn id="1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10" grpId="0" animBg="1"/>
      <p:bldP spid="15" grpId="0" uiExpand="1" build="allAtOnce"/>
      <p:bldP spid="15" grpId="1" build="allAtOnce" animBg="1"/>
      <p:bldP spid="15" grpId="2" build="allAtOnce" animBg="1"/>
      <p:bldP spid="16" grpId="0" uiExpand="1" build="allAtOnce" animBg="1"/>
      <p:bldP spid="16" grpId="1" uiExpand="1" build="allAtOnce" animBg="1"/>
      <p:bldP spid="33" grpId="0" animBg="1"/>
      <p:bldP spid="8" grpId="0" uiExpand="1" animBg="1"/>
      <p:bldP spid="52" grpId="0"/>
      <p:bldP spid="42" grpId="0" animBg="1"/>
      <p:bldP spid="4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FBD59B-A8BE-D094-2FB9-2E5CD89F28AE}"/>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Oceanic-Continental Converging Plates"/>
          <p:cNvPicPr>
            <a:picLocks noChangeAspect="1" noChangeArrowheads="1"/>
          </p:cNvPicPr>
          <p:nvPr/>
        </p:nvPicPr>
        <p:blipFill>
          <a:blip r:embed="rId2" cstate="print"/>
          <a:srcRect/>
          <a:stretch>
            <a:fillRect/>
          </a:stretch>
        </p:blipFill>
        <p:spPr bwMode="auto">
          <a:xfrm>
            <a:off x="0" y="1468490"/>
            <a:ext cx="9144000" cy="5389510"/>
          </a:xfrm>
          <a:prstGeom prst="rect">
            <a:avLst/>
          </a:prstGeom>
          <a:noFill/>
        </p:spPr>
      </p:pic>
      <p:sp>
        <p:nvSpPr>
          <p:cNvPr id="17" name="TextBox 16"/>
          <p:cNvSpPr txBox="1"/>
          <p:nvPr/>
        </p:nvSpPr>
        <p:spPr>
          <a:xfrm>
            <a:off x="0" y="6858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33" name="TextBox 32"/>
          <p:cNvSpPr txBox="1"/>
          <p:nvPr/>
        </p:nvSpPr>
        <p:spPr>
          <a:xfrm>
            <a:off x="0" y="6349425"/>
            <a:ext cx="9144000" cy="553998"/>
          </a:xfrm>
          <a:prstGeom prst="rect">
            <a:avLst/>
          </a:prstGeom>
          <a:solidFill>
            <a:schemeClr val="bg1"/>
          </a:solidFill>
        </p:spPr>
        <p:txBody>
          <a:bodyPr wrap="square" rtlCol="0">
            <a:spAutoFit/>
          </a:bodyPr>
          <a:lstStyle/>
          <a:p>
            <a:pPr algn="ctr"/>
            <a:r>
              <a:rPr lang="en-US" sz="3000" b="1" dirty="0">
                <a:solidFill>
                  <a:srgbClr val="FF0000"/>
                </a:solidFill>
                <a:effectLst>
                  <a:outerShdw dist="50800" dir="7200000" algn="ctr" rotWithShape="0">
                    <a:schemeClr val="tx1"/>
                  </a:outerShdw>
                </a:effectLst>
                <a:latin typeface="Arial" pitchFamily="34" charset="0"/>
                <a:cs typeface="Arial" pitchFamily="34" charset="0"/>
              </a:rPr>
              <a:t>oceanic crust to continental crust convergence</a:t>
            </a:r>
          </a:p>
        </p:txBody>
      </p:sp>
      <p:sp>
        <p:nvSpPr>
          <p:cNvPr id="34" name="TextBox 33"/>
          <p:cNvSpPr txBox="1"/>
          <p:nvPr/>
        </p:nvSpPr>
        <p:spPr>
          <a:xfrm rot="20139738">
            <a:off x="6193648" y="5290031"/>
            <a:ext cx="2514600" cy="646331"/>
          </a:xfrm>
          <a:prstGeom prst="rect">
            <a:avLst/>
          </a:prstGeom>
          <a:solidFill>
            <a:schemeClr val="bg1"/>
          </a:solidFill>
        </p:spPr>
        <p:txBody>
          <a:bodyPr wrap="square" rtlCol="0">
            <a:spAutoFit/>
          </a:bodyPr>
          <a:lstStyle/>
          <a:p>
            <a:r>
              <a:rPr lang="en-US" sz="3600" b="1" dirty="0">
                <a:latin typeface="Arial" pitchFamily="34" charset="0"/>
                <a:cs typeface="Arial" pitchFamily="34" charset="0"/>
              </a:rPr>
              <a:t>EXAMPLE</a:t>
            </a:r>
          </a:p>
        </p:txBody>
      </p:sp>
      <p:sp>
        <p:nvSpPr>
          <p:cNvPr id="35" name="TextBox 34"/>
          <p:cNvSpPr txBox="1"/>
          <p:nvPr/>
        </p:nvSpPr>
        <p:spPr>
          <a:xfrm>
            <a:off x="6456327" y="1752600"/>
            <a:ext cx="2306673" cy="1077218"/>
          </a:xfrm>
          <a:prstGeom prst="rect">
            <a:avLst/>
          </a:prstGeom>
          <a:solidFill>
            <a:srgbClr val="F8D99A">
              <a:alpha val="86667"/>
            </a:srgbClr>
          </a:solidFill>
        </p:spPr>
        <p:txBody>
          <a:bodyPr wrap="square" rtlCol="0">
            <a:spAutoFit/>
          </a:bodyPr>
          <a:lstStyle/>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rPr>
              <a:t>Andes </a:t>
            </a:r>
          </a:p>
          <a:p>
            <a:pPr algn="ctr"/>
            <a:r>
              <a:rPr lang="en-US" sz="3200" b="1" dirty="0">
                <a:solidFill>
                  <a:schemeClr val="tx1">
                    <a:lumMod val="85000"/>
                    <a:lumOff val="15000"/>
                  </a:schemeClr>
                </a:solidFill>
                <a:effectLst>
                  <a:outerShdw blurRad="50800" dist="50800" dir="5400000" algn="ctr" rotWithShape="0">
                    <a:schemeClr val="tx1">
                      <a:lumMod val="85000"/>
                      <a:lumOff val="15000"/>
                    </a:schemeClr>
                  </a:outerShdw>
                </a:effectLst>
                <a:latin typeface="Arial" pitchFamily="34" charset="0"/>
                <a:cs typeface="Arial" pitchFamily="34" charset="0"/>
              </a:rPr>
              <a:t>Mountains</a:t>
            </a:r>
          </a:p>
        </p:txBody>
      </p:sp>
      <p:sp>
        <p:nvSpPr>
          <p:cNvPr id="42" name="Freeform 41"/>
          <p:cNvSpPr/>
          <p:nvPr/>
        </p:nvSpPr>
        <p:spPr>
          <a:xfrm>
            <a:off x="3810000" y="3361737"/>
            <a:ext cx="5694105" cy="702263"/>
          </a:xfrm>
          <a:custGeom>
            <a:avLst/>
            <a:gdLst>
              <a:gd name="connsiteX0" fmla="*/ 4755445 w 5207001"/>
              <a:gd name="connsiteY0" fmla="*/ 87489 h 762000"/>
              <a:gd name="connsiteX1" fmla="*/ 2029178 w 5207001"/>
              <a:gd name="connsiteY1" fmla="*/ 138289 h 762000"/>
              <a:gd name="connsiteX2" fmla="*/ 1351845 w 5207001"/>
              <a:gd name="connsiteY2" fmla="*/ 138289 h 762000"/>
              <a:gd name="connsiteX3" fmla="*/ 996245 w 5207001"/>
              <a:gd name="connsiteY3" fmla="*/ 155222 h 762000"/>
              <a:gd name="connsiteX4" fmla="*/ 149578 w 5207001"/>
              <a:gd name="connsiteY4" fmla="*/ 290689 h 762000"/>
              <a:gd name="connsiteX5" fmla="*/ 98778 w 5207001"/>
              <a:gd name="connsiteY5" fmla="*/ 493889 h 762000"/>
              <a:gd name="connsiteX6" fmla="*/ 403578 w 5207001"/>
              <a:gd name="connsiteY6" fmla="*/ 680156 h 762000"/>
              <a:gd name="connsiteX7" fmla="*/ 1301045 w 5207001"/>
              <a:gd name="connsiteY7" fmla="*/ 680156 h 762000"/>
              <a:gd name="connsiteX8" fmla="*/ 2841978 w 5207001"/>
              <a:gd name="connsiteY8" fmla="*/ 680156 h 762000"/>
              <a:gd name="connsiteX9" fmla="*/ 4399845 w 5207001"/>
              <a:gd name="connsiteY9" fmla="*/ 663222 h 762000"/>
              <a:gd name="connsiteX10" fmla="*/ 4738512 w 5207001"/>
              <a:gd name="connsiteY10" fmla="*/ 663222 h 762000"/>
              <a:gd name="connsiteX11" fmla="*/ 4755445 w 5207001"/>
              <a:gd name="connsiteY11" fmla="*/ 87489 h 762000"/>
              <a:gd name="connsiteX0" fmla="*/ 4755445 w 5234491"/>
              <a:gd name="connsiteY0" fmla="*/ 78552 h 702263"/>
              <a:gd name="connsiteX1" fmla="*/ 2029178 w 5234491"/>
              <a:gd name="connsiteY1" fmla="*/ 129352 h 702263"/>
              <a:gd name="connsiteX2" fmla="*/ 1351845 w 5234491"/>
              <a:gd name="connsiteY2" fmla="*/ 129352 h 702263"/>
              <a:gd name="connsiteX3" fmla="*/ 996245 w 5234491"/>
              <a:gd name="connsiteY3" fmla="*/ 146285 h 702263"/>
              <a:gd name="connsiteX4" fmla="*/ 149578 w 5234491"/>
              <a:gd name="connsiteY4" fmla="*/ 281752 h 702263"/>
              <a:gd name="connsiteX5" fmla="*/ 98778 w 5234491"/>
              <a:gd name="connsiteY5" fmla="*/ 484952 h 702263"/>
              <a:gd name="connsiteX6" fmla="*/ 403578 w 5234491"/>
              <a:gd name="connsiteY6" fmla="*/ 671219 h 702263"/>
              <a:gd name="connsiteX7" fmla="*/ 1301045 w 5234491"/>
              <a:gd name="connsiteY7" fmla="*/ 671219 h 702263"/>
              <a:gd name="connsiteX8" fmla="*/ 2841978 w 5234491"/>
              <a:gd name="connsiteY8" fmla="*/ 671219 h 702263"/>
              <a:gd name="connsiteX9" fmla="*/ 4399845 w 5234491"/>
              <a:gd name="connsiteY9" fmla="*/ 654285 h 702263"/>
              <a:gd name="connsiteX10" fmla="*/ 4903453 w 5234491"/>
              <a:gd name="connsiteY10" fmla="*/ 600663 h 702263"/>
              <a:gd name="connsiteX11" fmla="*/ 4755445 w 5234491"/>
              <a:gd name="connsiteY11" fmla="*/ 78552 h 7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4491" h="702263">
                <a:moveTo>
                  <a:pt x="4755445" y="78552"/>
                </a:moveTo>
                <a:cubicBezTo>
                  <a:pt x="4276399" y="0"/>
                  <a:pt x="2596445" y="120885"/>
                  <a:pt x="2029178" y="129352"/>
                </a:cubicBezTo>
                <a:cubicBezTo>
                  <a:pt x="1461911" y="137819"/>
                  <a:pt x="1524001" y="126530"/>
                  <a:pt x="1351845" y="129352"/>
                </a:cubicBezTo>
                <a:cubicBezTo>
                  <a:pt x="1179690" y="132174"/>
                  <a:pt x="1196623" y="120885"/>
                  <a:pt x="996245" y="146285"/>
                </a:cubicBezTo>
                <a:cubicBezTo>
                  <a:pt x="795867" y="171685"/>
                  <a:pt x="299156" y="225308"/>
                  <a:pt x="149578" y="281752"/>
                </a:cubicBezTo>
                <a:cubicBezTo>
                  <a:pt x="0" y="338197"/>
                  <a:pt x="56445" y="420041"/>
                  <a:pt x="98778" y="484952"/>
                </a:cubicBezTo>
                <a:cubicBezTo>
                  <a:pt x="141111" y="549863"/>
                  <a:pt x="203200" y="640175"/>
                  <a:pt x="403578" y="671219"/>
                </a:cubicBezTo>
                <a:cubicBezTo>
                  <a:pt x="603956" y="702263"/>
                  <a:pt x="1301045" y="671219"/>
                  <a:pt x="1301045" y="671219"/>
                </a:cubicBezTo>
                <a:lnTo>
                  <a:pt x="2841978" y="671219"/>
                </a:lnTo>
                <a:lnTo>
                  <a:pt x="4399845" y="654285"/>
                </a:lnTo>
                <a:cubicBezTo>
                  <a:pt x="4715934" y="651463"/>
                  <a:pt x="4847009" y="699441"/>
                  <a:pt x="4903453" y="600663"/>
                </a:cubicBezTo>
                <a:cubicBezTo>
                  <a:pt x="4959897" y="501885"/>
                  <a:pt x="5234491" y="157104"/>
                  <a:pt x="4755445" y="78552"/>
                </a:cubicBezTo>
                <a:close/>
              </a:path>
            </a:pathLst>
          </a:custGeom>
          <a:blipFill>
            <a:blip r:embed="rId3" cstate="print"/>
            <a:tile tx="0" ty="0" sx="100000" sy="100000" flip="none" algn="tl"/>
          </a:blipFill>
          <a:ln w="38100">
            <a:solidFill>
              <a:schemeClr val="tx1"/>
            </a:solidFill>
            <a:prstDash val="solid"/>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00" b="1" dirty="0">
              <a:effectLst>
                <a:outerShdw blurRad="38100" dist="38100" dir="2700000" algn="tl">
                  <a:srgbClr val="000000">
                    <a:alpha val="43137"/>
                  </a:srgbClr>
                </a:outerShdw>
              </a:effectLst>
            </a:endParaRPr>
          </a:p>
        </p:txBody>
      </p:sp>
      <p:grpSp>
        <p:nvGrpSpPr>
          <p:cNvPr id="21" name="Group 20"/>
          <p:cNvGrpSpPr/>
          <p:nvPr/>
        </p:nvGrpSpPr>
        <p:grpSpPr>
          <a:xfrm>
            <a:off x="5134676" y="1547434"/>
            <a:ext cx="1850694" cy="1985641"/>
            <a:chOff x="5134676" y="1547434"/>
            <a:chExt cx="1850694" cy="1985641"/>
          </a:xfrm>
        </p:grpSpPr>
        <p:grpSp>
          <p:nvGrpSpPr>
            <p:cNvPr id="22" name="Group 32"/>
            <p:cNvGrpSpPr/>
            <p:nvPr/>
          </p:nvGrpSpPr>
          <p:grpSpPr>
            <a:xfrm>
              <a:off x="5511429" y="1547434"/>
              <a:ext cx="1473941" cy="1858154"/>
              <a:chOff x="5511429" y="1547434"/>
              <a:chExt cx="1473941" cy="1858154"/>
            </a:xfrm>
          </p:grpSpPr>
          <p:sp>
            <p:nvSpPr>
              <p:cNvPr id="24" name="Right Triangle 23"/>
              <p:cNvSpPr/>
              <p:nvPr/>
            </p:nvSpPr>
            <p:spPr>
              <a:xfrm rot="8117373">
                <a:off x="5511429" y="2157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Triangle 24"/>
              <p:cNvSpPr/>
              <p:nvPr/>
            </p:nvSpPr>
            <p:spPr>
              <a:xfrm rot="8117373">
                <a:off x="5968630" y="2233232"/>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Triangle 25"/>
              <p:cNvSpPr/>
              <p:nvPr/>
            </p:nvSpPr>
            <p:spPr>
              <a:xfrm rot="8117373">
                <a:off x="6044830" y="1928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Triangle 26"/>
              <p:cNvSpPr/>
              <p:nvPr/>
            </p:nvSpPr>
            <p:spPr>
              <a:xfrm rot="8117373">
                <a:off x="6121030" y="1547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Triangle 27"/>
              <p:cNvSpPr/>
              <p:nvPr/>
            </p:nvSpPr>
            <p:spPr>
              <a:xfrm rot="8117373">
                <a:off x="6502030" y="18522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Triangle 28"/>
              <p:cNvSpPr/>
              <p:nvPr/>
            </p:nvSpPr>
            <p:spPr>
              <a:xfrm rot="8117373">
                <a:off x="6273430" y="26142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Triangle 29"/>
              <p:cNvSpPr/>
              <p:nvPr/>
            </p:nvSpPr>
            <p:spPr>
              <a:xfrm rot="8117373">
                <a:off x="5740030" y="2690434"/>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Triangle 30"/>
              <p:cNvSpPr/>
              <p:nvPr/>
            </p:nvSpPr>
            <p:spPr>
              <a:xfrm rot="8117373">
                <a:off x="6349630" y="2919033"/>
                <a:ext cx="483340" cy="486555"/>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Right Triangle 22"/>
            <p:cNvSpPr/>
            <p:nvPr/>
          </p:nvSpPr>
          <p:spPr>
            <a:xfrm rot="8117373">
              <a:off x="5134676" y="2943925"/>
              <a:ext cx="703446" cy="589150"/>
            </a:xfrm>
            <a:prstGeom prst="rtTriangle">
              <a:avLst/>
            </a:prstGeom>
            <a:gradFill>
              <a:gsLst>
                <a:gs pos="0">
                  <a:srgbClr val="FFF200"/>
                </a:gs>
                <a:gs pos="45000">
                  <a:srgbClr val="FF7A00"/>
                </a:gs>
                <a:gs pos="70000">
                  <a:srgbClr val="FF0300"/>
                </a:gs>
                <a:gs pos="100000">
                  <a:srgbClr val="4D0808"/>
                </a:gs>
              </a:gsLst>
              <a:lin ang="5400000" scaled="0"/>
            </a:gradFill>
            <a:ln w="127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3747912" y="3104445"/>
            <a:ext cx="5348110" cy="1162755"/>
          </a:xfrm>
          <a:custGeom>
            <a:avLst/>
            <a:gdLst>
              <a:gd name="connsiteX0" fmla="*/ 908755 w 5348110"/>
              <a:gd name="connsiteY0" fmla="*/ 1044222 h 1162755"/>
              <a:gd name="connsiteX1" fmla="*/ 891821 w 5348110"/>
              <a:gd name="connsiteY1" fmla="*/ 976489 h 1162755"/>
              <a:gd name="connsiteX2" fmla="*/ 603955 w 5348110"/>
              <a:gd name="connsiteY2" fmla="*/ 790222 h 1162755"/>
              <a:gd name="connsiteX3" fmla="*/ 400755 w 5348110"/>
              <a:gd name="connsiteY3" fmla="*/ 739422 h 1162755"/>
              <a:gd name="connsiteX4" fmla="*/ 112888 w 5348110"/>
              <a:gd name="connsiteY4" fmla="*/ 705556 h 1162755"/>
              <a:gd name="connsiteX5" fmla="*/ 45155 w 5348110"/>
              <a:gd name="connsiteY5" fmla="*/ 671689 h 1162755"/>
              <a:gd name="connsiteX6" fmla="*/ 383821 w 5348110"/>
              <a:gd name="connsiteY6" fmla="*/ 519289 h 1162755"/>
              <a:gd name="connsiteX7" fmla="*/ 773288 w 5348110"/>
              <a:gd name="connsiteY7" fmla="*/ 434622 h 1162755"/>
              <a:gd name="connsiteX8" fmla="*/ 1027288 w 5348110"/>
              <a:gd name="connsiteY8" fmla="*/ 349956 h 1162755"/>
              <a:gd name="connsiteX9" fmla="*/ 1332088 w 5348110"/>
              <a:gd name="connsiteY9" fmla="*/ 197556 h 1162755"/>
              <a:gd name="connsiteX10" fmla="*/ 1501421 w 5348110"/>
              <a:gd name="connsiteY10" fmla="*/ 79022 h 1162755"/>
              <a:gd name="connsiteX11" fmla="*/ 1857021 w 5348110"/>
              <a:gd name="connsiteY11" fmla="*/ 28222 h 1162755"/>
              <a:gd name="connsiteX12" fmla="*/ 2263421 w 5348110"/>
              <a:gd name="connsiteY12" fmla="*/ 248356 h 1162755"/>
              <a:gd name="connsiteX13" fmla="*/ 2466621 w 5348110"/>
              <a:gd name="connsiteY13" fmla="*/ 333022 h 1162755"/>
              <a:gd name="connsiteX14" fmla="*/ 2974621 w 5348110"/>
              <a:gd name="connsiteY14" fmla="*/ 282222 h 1162755"/>
              <a:gd name="connsiteX15" fmla="*/ 3381021 w 5348110"/>
              <a:gd name="connsiteY15" fmla="*/ 282222 h 1162755"/>
              <a:gd name="connsiteX16" fmla="*/ 3736621 w 5348110"/>
              <a:gd name="connsiteY16" fmla="*/ 333022 h 1162755"/>
              <a:gd name="connsiteX17" fmla="*/ 3922888 w 5348110"/>
              <a:gd name="connsiteY17" fmla="*/ 366889 h 1162755"/>
              <a:gd name="connsiteX18" fmla="*/ 4397021 w 5348110"/>
              <a:gd name="connsiteY18" fmla="*/ 383822 h 1162755"/>
              <a:gd name="connsiteX19" fmla="*/ 4888088 w 5348110"/>
              <a:gd name="connsiteY19" fmla="*/ 383822 h 1162755"/>
              <a:gd name="connsiteX20" fmla="*/ 5091288 w 5348110"/>
              <a:gd name="connsiteY20" fmla="*/ 349956 h 1162755"/>
              <a:gd name="connsiteX21" fmla="*/ 5294488 w 5348110"/>
              <a:gd name="connsiteY21" fmla="*/ 197556 h 1162755"/>
              <a:gd name="connsiteX22" fmla="*/ 5328355 w 5348110"/>
              <a:gd name="connsiteY22" fmla="*/ 180622 h 1162755"/>
              <a:gd name="connsiteX23" fmla="*/ 5345288 w 5348110"/>
              <a:gd name="connsiteY23" fmla="*/ 502356 h 1162755"/>
              <a:gd name="connsiteX24" fmla="*/ 5311421 w 5348110"/>
              <a:gd name="connsiteY24" fmla="*/ 807156 h 1162755"/>
              <a:gd name="connsiteX25" fmla="*/ 5294488 w 5348110"/>
              <a:gd name="connsiteY25" fmla="*/ 1095022 h 1162755"/>
              <a:gd name="connsiteX26" fmla="*/ 5125155 w 5348110"/>
              <a:gd name="connsiteY26" fmla="*/ 1044222 h 1162755"/>
              <a:gd name="connsiteX27" fmla="*/ 4024488 w 5348110"/>
              <a:gd name="connsiteY27" fmla="*/ 1010356 h 1162755"/>
              <a:gd name="connsiteX28" fmla="*/ 2348088 w 5348110"/>
              <a:gd name="connsiteY28" fmla="*/ 1044222 h 1162755"/>
              <a:gd name="connsiteX29" fmla="*/ 2060221 w 5348110"/>
              <a:gd name="connsiteY29" fmla="*/ 1145822 h 1162755"/>
              <a:gd name="connsiteX30" fmla="*/ 1603021 w 5348110"/>
              <a:gd name="connsiteY30" fmla="*/ 1145822 h 1162755"/>
              <a:gd name="connsiteX31" fmla="*/ 1027288 w 5348110"/>
              <a:gd name="connsiteY31" fmla="*/ 1078089 h 1162755"/>
              <a:gd name="connsiteX32" fmla="*/ 874888 w 5348110"/>
              <a:gd name="connsiteY32" fmla="*/ 959556 h 11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48110" h="1162755">
                <a:moveTo>
                  <a:pt x="908755" y="1044222"/>
                </a:moveTo>
                <a:cubicBezTo>
                  <a:pt x="925688" y="1031522"/>
                  <a:pt x="942621" y="1018822"/>
                  <a:pt x="891821" y="976489"/>
                </a:cubicBezTo>
                <a:cubicBezTo>
                  <a:pt x="841021" y="934156"/>
                  <a:pt x="685799" y="829733"/>
                  <a:pt x="603955" y="790222"/>
                </a:cubicBezTo>
                <a:cubicBezTo>
                  <a:pt x="522111" y="750711"/>
                  <a:pt x="482600" y="753533"/>
                  <a:pt x="400755" y="739422"/>
                </a:cubicBezTo>
                <a:cubicBezTo>
                  <a:pt x="318910" y="725311"/>
                  <a:pt x="172155" y="716845"/>
                  <a:pt x="112888" y="705556"/>
                </a:cubicBezTo>
                <a:cubicBezTo>
                  <a:pt x="53621" y="694267"/>
                  <a:pt x="0" y="702733"/>
                  <a:pt x="45155" y="671689"/>
                </a:cubicBezTo>
                <a:cubicBezTo>
                  <a:pt x="90310" y="640645"/>
                  <a:pt x="262466" y="558800"/>
                  <a:pt x="383821" y="519289"/>
                </a:cubicBezTo>
                <a:cubicBezTo>
                  <a:pt x="505177" y="479778"/>
                  <a:pt x="666043" y="462844"/>
                  <a:pt x="773288" y="434622"/>
                </a:cubicBezTo>
                <a:cubicBezTo>
                  <a:pt x="880533" y="406400"/>
                  <a:pt x="934155" y="389467"/>
                  <a:pt x="1027288" y="349956"/>
                </a:cubicBezTo>
                <a:cubicBezTo>
                  <a:pt x="1120421" y="310445"/>
                  <a:pt x="1253066" y="242712"/>
                  <a:pt x="1332088" y="197556"/>
                </a:cubicBezTo>
                <a:cubicBezTo>
                  <a:pt x="1411110" y="152400"/>
                  <a:pt x="1413932" y="107244"/>
                  <a:pt x="1501421" y="79022"/>
                </a:cubicBezTo>
                <a:cubicBezTo>
                  <a:pt x="1588910" y="50800"/>
                  <a:pt x="1730021" y="0"/>
                  <a:pt x="1857021" y="28222"/>
                </a:cubicBezTo>
                <a:cubicBezTo>
                  <a:pt x="1984021" y="56444"/>
                  <a:pt x="2161821" y="197556"/>
                  <a:pt x="2263421" y="248356"/>
                </a:cubicBezTo>
                <a:cubicBezTo>
                  <a:pt x="2365021" y="299156"/>
                  <a:pt x="2348088" y="327378"/>
                  <a:pt x="2466621" y="333022"/>
                </a:cubicBezTo>
                <a:cubicBezTo>
                  <a:pt x="2585154" y="338666"/>
                  <a:pt x="2822221" y="290689"/>
                  <a:pt x="2974621" y="282222"/>
                </a:cubicBezTo>
                <a:cubicBezTo>
                  <a:pt x="3127021" y="273755"/>
                  <a:pt x="3254021" y="273755"/>
                  <a:pt x="3381021" y="282222"/>
                </a:cubicBezTo>
                <a:cubicBezTo>
                  <a:pt x="3508021" y="290689"/>
                  <a:pt x="3646310" y="318911"/>
                  <a:pt x="3736621" y="333022"/>
                </a:cubicBezTo>
                <a:cubicBezTo>
                  <a:pt x="3826932" y="347133"/>
                  <a:pt x="3812821" y="358422"/>
                  <a:pt x="3922888" y="366889"/>
                </a:cubicBezTo>
                <a:cubicBezTo>
                  <a:pt x="4032955" y="375356"/>
                  <a:pt x="4236154" y="381000"/>
                  <a:pt x="4397021" y="383822"/>
                </a:cubicBezTo>
                <a:cubicBezTo>
                  <a:pt x="4557888" y="386644"/>
                  <a:pt x="4772377" y="389466"/>
                  <a:pt x="4888088" y="383822"/>
                </a:cubicBezTo>
                <a:cubicBezTo>
                  <a:pt x="5003799" y="378178"/>
                  <a:pt x="5023555" y="381000"/>
                  <a:pt x="5091288" y="349956"/>
                </a:cubicBezTo>
                <a:cubicBezTo>
                  <a:pt x="5159021" y="318912"/>
                  <a:pt x="5254977" y="225778"/>
                  <a:pt x="5294488" y="197556"/>
                </a:cubicBezTo>
                <a:cubicBezTo>
                  <a:pt x="5333999" y="169334"/>
                  <a:pt x="5319888" y="129822"/>
                  <a:pt x="5328355" y="180622"/>
                </a:cubicBezTo>
                <a:cubicBezTo>
                  <a:pt x="5336822" y="231422"/>
                  <a:pt x="5348110" y="397934"/>
                  <a:pt x="5345288" y="502356"/>
                </a:cubicBezTo>
                <a:cubicBezTo>
                  <a:pt x="5342466" y="606778"/>
                  <a:pt x="5319888" y="708378"/>
                  <a:pt x="5311421" y="807156"/>
                </a:cubicBezTo>
                <a:cubicBezTo>
                  <a:pt x="5302954" y="905934"/>
                  <a:pt x="5325532" y="1055511"/>
                  <a:pt x="5294488" y="1095022"/>
                </a:cubicBezTo>
                <a:cubicBezTo>
                  <a:pt x="5263444" y="1134533"/>
                  <a:pt x="5336822" y="1058333"/>
                  <a:pt x="5125155" y="1044222"/>
                </a:cubicBezTo>
                <a:cubicBezTo>
                  <a:pt x="4913488" y="1030111"/>
                  <a:pt x="4487332" y="1010356"/>
                  <a:pt x="4024488" y="1010356"/>
                </a:cubicBezTo>
                <a:cubicBezTo>
                  <a:pt x="3561644" y="1010356"/>
                  <a:pt x="2675466" y="1021644"/>
                  <a:pt x="2348088" y="1044222"/>
                </a:cubicBezTo>
                <a:cubicBezTo>
                  <a:pt x="2020710" y="1066800"/>
                  <a:pt x="2184399" y="1128889"/>
                  <a:pt x="2060221" y="1145822"/>
                </a:cubicBezTo>
                <a:cubicBezTo>
                  <a:pt x="1936043" y="1162755"/>
                  <a:pt x="1775177" y="1157111"/>
                  <a:pt x="1603021" y="1145822"/>
                </a:cubicBezTo>
                <a:cubicBezTo>
                  <a:pt x="1430866" y="1134533"/>
                  <a:pt x="1148644" y="1109133"/>
                  <a:pt x="1027288" y="1078089"/>
                </a:cubicBezTo>
                <a:cubicBezTo>
                  <a:pt x="905932" y="1047045"/>
                  <a:pt x="911577" y="984956"/>
                  <a:pt x="874888" y="959556"/>
                </a:cubicBezTo>
              </a:path>
            </a:pathLst>
          </a:custGeom>
          <a:blipFill>
            <a:blip r:embed="rId3" cstate="print"/>
            <a:tile tx="0" ty="0" sx="100000" sy="100000" flip="none" algn="tl"/>
          </a:blipFill>
          <a:ln w="38100">
            <a:no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3657600" y="3883379"/>
            <a:ext cx="2607734" cy="1984022"/>
          </a:xfrm>
          <a:custGeom>
            <a:avLst/>
            <a:gdLst>
              <a:gd name="connsiteX0" fmla="*/ 0 w 6265334"/>
              <a:gd name="connsiteY0" fmla="*/ 42334 h 1989667"/>
              <a:gd name="connsiteX1" fmla="*/ 2590800 w 6265334"/>
              <a:gd name="connsiteY1" fmla="*/ 25400 h 1989667"/>
              <a:gd name="connsiteX2" fmla="*/ 3657600 w 6265334"/>
              <a:gd name="connsiteY2" fmla="*/ 8467 h 1989667"/>
              <a:gd name="connsiteX3" fmla="*/ 4216400 w 6265334"/>
              <a:gd name="connsiteY3" fmla="*/ 76200 h 1989667"/>
              <a:gd name="connsiteX4" fmla="*/ 4673600 w 6265334"/>
              <a:gd name="connsiteY4" fmla="*/ 313267 h 1989667"/>
              <a:gd name="connsiteX5" fmla="*/ 5334000 w 6265334"/>
              <a:gd name="connsiteY5" fmla="*/ 973667 h 1989667"/>
              <a:gd name="connsiteX6" fmla="*/ 5977467 w 6265334"/>
              <a:gd name="connsiteY6" fmla="*/ 1684867 h 1989667"/>
              <a:gd name="connsiteX7" fmla="*/ 6265334 w 6265334"/>
              <a:gd name="connsiteY7" fmla="*/ 1989667 h 1989667"/>
              <a:gd name="connsiteX0" fmla="*/ 0 w 3674534"/>
              <a:gd name="connsiteY0" fmla="*/ 25400 h 1989667"/>
              <a:gd name="connsiteX1" fmla="*/ 1066800 w 3674534"/>
              <a:gd name="connsiteY1" fmla="*/ 8467 h 1989667"/>
              <a:gd name="connsiteX2" fmla="*/ 1625600 w 3674534"/>
              <a:gd name="connsiteY2" fmla="*/ 76200 h 1989667"/>
              <a:gd name="connsiteX3" fmla="*/ 2082800 w 3674534"/>
              <a:gd name="connsiteY3" fmla="*/ 313267 h 1989667"/>
              <a:gd name="connsiteX4" fmla="*/ 2743200 w 3674534"/>
              <a:gd name="connsiteY4" fmla="*/ 973667 h 1989667"/>
              <a:gd name="connsiteX5" fmla="*/ 3386667 w 3674534"/>
              <a:gd name="connsiteY5" fmla="*/ 1684867 h 1989667"/>
              <a:gd name="connsiteX6" fmla="*/ 3674534 w 3674534"/>
              <a:gd name="connsiteY6" fmla="*/ 1989667 h 1989667"/>
              <a:gd name="connsiteX0" fmla="*/ 0 w 3674534"/>
              <a:gd name="connsiteY0" fmla="*/ 25400 h 1989667"/>
              <a:gd name="connsiteX1" fmla="*/ 1066800 w 3674534"/>
              <a:gd name="connsiteY1" fmla="*/ 8467 h 1989667"/>
              <a:gd name="connsiteX2" fmla="*/ 1202267 w 3674534"/>
              <a:gd name="connsiteY2" fmla="*/ 16934 h 1989667"/>
              <a:gd name="connsiteX3" fmla="*/ 1625600 w 3674534"/>
              <a:gd name="connsiteY3" fmla="*/ 76200 h 1989667"/>
              <a:gd name="connsiteX4" fmla="*/ 2082800 w 3674534"/>
              <a:gd name="connsiteY4" fmla="*/ 313267 h 1989667"/>
              <a:gd name="connsiteX5" fmla="*/ 2743200 w 3674534"/>
              <a:gd name="connsiteY5" fmla="*/ 973667 h 1989667"/>
              <a:gd name="connsiteX6" fmla="*/ 3386667 w 3674534"/>
              <a:gd name="connsiteY6" fmla="*/ 1684867 h 1989667"/>
              <a:gd name="connsiteX7" fmla="*/ 3674534 w 3674534"/>
              <a:gd name="connsiteY7" fmla="*/ 1989667 h 1989667"/>
              <a:gd name="connsiteX0" fmla="*/ 0 w 2607734"/>
              <a:gd name="connsiteY0" fmla="*/ 2822 h 1984022"/>
              <a:gd name="connsiteX1" fmla="*/ 135467 w 2607734"/>
              <a:gd name="connsiteY1" fmla="*/ 11289 h 1984022"/>
              <a:gd name="connsiteX2" fmla="*/ 558800 w 2607734"/>
              <a:gd name="connsiteY2" fmla="*/ 70555 h 1984022"/>
              <a:gd name="connsiteX3" fmla="*/ 1016000 w 2607734"/>
              <a:gd name="connsiteY3" fmla="*/ 307622 h 1984022"/>
              <a:gd name="connsiteX4" fmla="*/ 1676400 w 2607734"/>
              <a:gd name="connsiteY4" fmla="*/ 968022 h 1984022"/>
              <a:gd name="connsiteX5" fmla="*/ 2319867 w 2607734"/>
              <a:gd name="connsiteY5" fmla="*/ 1679222 h 1984022"/>
              <a:gd name="connsiteX6" fmla="*/ 2607734 w 2607734"/>
              <a:gd name="connsiteY6" fmla="*/ 1984022 h 198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734" h="1984022">
                <a:moveTo>
                  <a:pt x="0" y="2822"/>
                </a:moveTo>
                <a:cubicBezTo>
                  <a:pt x="200378" y="1411"/>
                  <a:pt x="42334" y="0"/>
                  <a:pt x="135467" y="11289"/>
                </a:cubicBezTo>
                <a:cubicBezTo>
                  <a:pt x="228600" y="22578"/>
                  <a:pt x="412045" y="21166"/>
                  <a:pt x="558800" y="70555"/>
                </a:cubicBezTo>
                <a:cubicBezTo>
                  <a:pt x="705555" y="119944"/>
                  <a:pt x="829733" y="158044"/>
                  <a:pt x="1016000" y="307622"/>
                </a:cubicBezTo>
                <a:cubicBezTo>
                  <a:pt x="1202267" y="457200"/>
                  <a:pt x="1459089" y="739422"/>
                  <a:pt x="1676400" y="968022"/>
                </a:cubicBezTo>
                <a:cubicBezTo>
                  <a:pt x="1893711" y="1196622"/>
                  <a:pt x="2164645" y="1509889"/>
                  <a:pt x="2319867" y="1679222"/>
                </a:cubicBezTo>
                <a:cubicBezTo>
                  <a:pt x="2475089" y="1848555"/>
                  <a:pt x="2541411" y="1916288"/>
                  <a:pt x="2607734" y="1984022"/>
                </a:cubicBezTo>
              </a:path>
            </a:pathLst>
          </a:custGeom>
          <a:ln w="203200">
            <a:solidFill>
              <a:schemeClr val="accent2">
                <a:lumMod val="75000"/>
              </a:schemeClr>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p:cNvCxnSpPr/>
          <p:nvPr/>
        </p:nvCxnSpPr>
        <p:spPr>
          <a:xfrm>
            <a:off x="0" y="3886200"/>
            <a:ext cx="3886200" cy="0"/>
          </a:xfrm>
          <a:prstGeom prst="line">
            <a:avLst/>
          </a:prstGeom>
          <a:ln w="203200">
            <a:solidFill>
              <a:schemeClr val="accent2">
                <a:lumMod val="75000"/>
              </a:schemeClr>
            </a:solidFill>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0" y="3657600"/>
            <a:ext cx="2959608" cy="523220"/>
            <a:chOff x="0" y="3505200"/>
            <a:chExt cx="2959608" cy="523220"/>
          </a:xfrm>
        </p:grpSpPr>
        <p:sp>
          <p:nvSpPr>
            <p:cNvPr id="37" name="Right Arrow 36"/>
            <p:cNvSpPr/>
            <p:nvPr/>
          </p:nvSpPr>
          <p:spPr>
            <a:xfrm>
              <a:off x="1981200" y="3505200"/>
              <a:ext cx="978408" cy="484632"/>
            </a:xfrm>
            <a:prstGeom prst="rightArrow">
              <a:avLst/>
            </a:prstGeom>
            <a:solidFill>
              <a:srgbClr val="C00000"/>
            </a:solid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0" y="3505200"/>
              <a:ext cx="2743200" cy="523220"/>
            </a:xfrm>
            <a:prstGeom prst="rect">
              <a:avLst/>
            </a:prstGeom>
            <a:solidFill>
              <a:srgbClr val="C00000"/>
            </a:solidFill>
          </p:spPr>
          <p:txBody>
            <a:bodyPr wrap="square" rtlCol="0">
              <a:spAutoFit/>
            </a:bodyPr>
            <a:lstStyle/>
            <a:p>
              <a:r>
                <a:rPr lang="en-US" sz="2800" b="1" dirty="0" err="1">
                  <a:solidFill>
                    <a:schemeClr val="bg1"/>
                  </a:solidFill>
                  <a:latin typeface="Arial" pitchFamily="34" charset="0"/>
                  <a:cs typeface="Arial" pitchFamily="34" charset="0"/>
                </a:rPr>
                <a:t>Nazca</a:t>
              </a:r>
              <a:r>
                <a:rPr lang="en-US" sz="2800" b="1" dirty="0">
                  <a:solidFill>
                    <a:schemeClr val="bg1"/>
                  </a:solidFill>
                  <a:latin typeface="Arial" pitchFamily="34" charset="0"/>
                  <a:cs typeface="Arial" pitchFamily="34" charset="0"/>
                </a:rPr>
                <a:t> Plate</a:t>
              </a:r>
            </a:p>
          </p:txBody>
        </p:sp>
      </p:grpSp>
      <p:grpSp>
        <p:nvGrpSpPr>
          <p:cNvPr id="39" name="Group 38"/>
          <p:cNvGrpSpPr/>
          <p:nvPr/>
        </p:nvGrpSpPr>
        <p:grpSpPr>
          <a:xfrm>
            <a:off x="4648200" y="3581400"/>
            <a:ext cx="4495800" cy="533400"/>
            <a:chOff x="3669792" y="3505199"/>
            <a:chExt cx="3280935" cy="533400"/>
          </a:xfrm>
        </p:grpSpPr>
        <p:sp>
          <p:nvSpPr>
            <p:cNvPr id="40" name="Right Arrow 39"/>
            <p:cNvSpPr/>
            <p:nvPr/>
          </p:nvSpPr>
          <p:spPr>
            <a:xfrm rot="10800000">
              <a:off x="3669792" y="3505199"/>
              <a:ext cx="978408" cy="533400"/>
            </a:xfrm>
            <a:prstGeom prst="rightArrow">
              <a:avLst/>
            </a:prstGeom>
            <a:solidFill>
              <a:srgbClr val="C00000"/>
            </a:solid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836619" y="3505200"/>
              <a:ext cx="3114108" cy="523220"/>
            </a:xfrm>
            <a:prstGeom prst="rect">
              <a:avLst/>
            </a:prstGeom>
            <a:solidFill>
              <a:srgbClr val="C00000"/>
            </a:solidFill>
          </p:spPr>
          <p:txBody>
            <a:bodyPr wrap="square" rtlCol="0">
              <a:spAutoFit/>
            </a:bodyPr>
            <a:lstStyle/>
            <a:p>
              <a:r>
                <a:rPr lang="en-US" sz="2800" b="1" dirty="0">
                  <a:solidFill>
                    <a:schemeClr val="bg1"/>
                  </a:solidFill>
                  <a:latin typeface="Arial" pitchFamily="34" charset="0"/>
                  <a:cs typeface="Arial" pitchFamily="34" charset="0"/>
                </a:rPr>
                <a:t>South American Plate</a:t>
              </a:r>
            </a:p>
          </p:txBody>
        </p:sp>
      </p:grpSp>
      <p:grpSp>
        <p:nvGrpSpPr>
          <p:cNvPr id="43" name="Group 15"/>
          <p:cNvGrpSpPr/>
          <p:nvPr/>
        </p:nvGrpSpPr>
        <p:grpSpPr>
          <a:xfrm>
            <a:off x="4800600" y="3200400"/>
            <a:ext cx="1219200" cy="1752600"/>
            <a:chOff x="4277621" y="1533066"/>
            <a:chExt cx="806311" cy="1623943"/>
          </a:xfrm>
        </p:grpSpPr>
        <p:sp>
          <p:nvSpPr>
            <p:cNvPr id="44" name="Lightning Bolt 43"/>
            <p:cNvSpPr/>
            <p:nvPr/>
          </p:nvSpPr>
          <p:spPr>
            <a:xfrm rot="8527083" flipH="1">
              <a:off x="4277621" y="1533066"/>
              <a:ext cx="806311" cy="1063374"/>
            </a:xfrm>
            <a:prstGeom prst="lightningBolt">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w="38100">
              <a:gradFill>
                <a:gsLst>
                  <a:gs pos="0">
                    <a:srgbClr val="000082"/>
                  </a:gs>
                  <a:gs pos="30000">
                    <a:srgbClr val="66008F"/>
                  </a:gs>
                  <a:gs pos="64999">
                    <a:srgbClr val="BA0066"/>
                  </a:gs>
                  <a:gs pos="89999">
                    <a:srgbClr val="FF0000"/>
                  </a:gs>
                  <a:gs pos="100000">
                    <a:srgbClr val="FF8200"/>
                  </a:gs>
                </a:gsLst>
                <a:lin ang="5400000" scaled="0"/>
              </a:gra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Up Arrow 44"/>
            <p:cNvSpPr/>
            <p:nvPr/>
          </p:nvSpPr>
          <p:spPr>
            <a:xfrm>
              <a:off x="4529593" y="2309734"/>
              <a:ext cx="352761" cy="847275"/>
            </a:xfrm>
            <a:prstGeom prst="upArrow">
              <a:avLst>
                <a:gd name="adj1" fmla="val 50000"/>
                <a:gd name="adj2" fmla="val 60978"/>
              </a:avLst>
            </a:prstGeom>
            <a:solidFill>
              <a:srgbClr val="C00000"/>
            </a:solidFill>
            <a:ln w="38100">
              <a:no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5159706" y="1524000"/>
            <a:ext cx="1850694" cy="1985641"/>
            <a:chOff x="5134676" y="1547434"/>
            <a:chExt cx="1850694" cy="1985641"/>
          </a:xfrm>
          <a:blipFill>
            <a:blip r:embed="rId3"/>
            <a:tile tx="0" ty="0" sx="100000" sy="100000" flip="none" algn="tl"/>
          </a:blipFill>
        </p:grpSpPr>
        <p:grpSp>
          <p:nvGrpSpPr>
            <p:cNvPr id="46" name="Group 32"/>
            <p:cNvGrpSpPr/>
            <p:nvPr/>
          </p:nvGrpSpPr>
          <p:grpSpPr>
            <a:xfrm>
              <a:off x="5511429" y="1547434"/>
              <a:ext cx="1473941" cy="1858154"/>
              <a:chOff x="5511429" y="1547434"/>
              <a:chExt cx="1473941" cy="1858154"/>
            </a:xfrm>
            <a:grpFill/>
          </p:grpSpPr>
          <p:sp>
            <p:nvSpPr>
              <p:cNvPr id="48" name="Right Triangle 47"/>
              <p:cNvSpPr/>
              <p:nvPr/>
            </p:nvSpPr>
            <p:spPr>
              <a:xfrm rot="8117373">
                <a:off x="5511429" y="2157033"/>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Triangle 48"/>
              <p:cNvSpPr/>
              <p:nvPr/>
            </p:nvSpPr>
            <p:spPr>
              <a:xfrm rot="8117373">
                <a:off x="5968630" y="2233232"/>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Triangle 49"/>
              <p:cNvSpPr/>
              <p:nvPr/>
            </p:nvSpPr>
            <p:spPr>
              <a:xfrm rot="8117373">
                <a:off x="6044830" y="1928434"/>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Triangle 50"/>
              <p:cNvSpPr/>
              <p:nvPr/>
            </p:nvSpPr>
            <p:spPr>
              <a:xfrm rot="8117373">
                <a:off x="6121030" y="1547434"/>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Triangle 51"/>
              <p:cNvSpPr/>
              <p:nvPr/>
            </p:nvSpPr>
            <p:spPr>
              <a:xfrm rot="8117373">
                <a:off x="6502030" y="1852233"/>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ight Triangle 52"/>
              <p:cNvSpPr/>
              <p:nvPr/>
            </p:nvSpPr>
            <p:spPr>
              <a:xfrm rot="8117373">
                <a:off x="6273430" y="2614234"/>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Triangle 53"/>
              <p:cNvSpPr/>
              <p:nvPr/>
            </p:nvSpPr>
            <p:spPr>
              <a:xfrm rot="8117373">
                <a:off x="5740030" y="2690434"/>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Triangle 54"/>
              <p:cNvSpPr/>
              <p:nvPr/>
            </p:nvSpPr>
            <p:spPr>
              <a:xfrm rot="8117373">
                <a:off x="6349630" y="2919033"/>
                <a:ext cx="483340" cy="486555"/>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ight Triangle 46"/>
            <p:cNvSpPr/>
            <p:nvPr/>
          </p:nvSpPr>
          <p:spPr>
            <a:xfrm rot="8117373">
              <a:off x="5134676" y="2943925"/>
              <a:ext cx="703446" cy="589150"/>
            </a:xfrm>
            <a:prstGeom prst="rtTriangle">
              <a:avLst/>
            </a:prstGeom>
            <a:grpFill/>
            <a:ln w="508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TextBox 6">
            <a:extLst>
              <a:ext uri="{FF2B5EF4-FFF2-40B4-BE49-F238E27FC236}">
                <a16:creationId xmlns:a16="http://schemas.microsoft.com/office/drawing/2014/main" id="{4928D39A-3A44-9A88-4971-5E6AC95FCDE6}"/>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right)">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44444E-6 2.22222E-6 L 0.08819 -0.00486 " pathEditMode="relative" rAng="0" ptsTypes="AA">
                                      <p:cBhvr>
                                        <p:cTn id="23" dur="2000" fill="hold"/>
                                        <p:tgtEl>
                                          <p:spTgt spid="36"/>
                                        </p:tgtEl>
                                        <p:attrNameLst>
                                          <p:attrName>ppt_x</p:attrName>
                                          <p:attrName>ppt_y</p:attrName>
                                        </p:attrNameLst>
                                      </p:cBhvr>
                                      <p:rCtr x="4400" y="-300"/>
                                    </p:animMotion>
                                  </p:childTnLst>
                                </p:cTn>
                              </p:par>
                              <p:par>
                                <p:cTn id="24" presetID="35" presetClass="path" presetSubtype="0" accel="50000" decel="50000" fill="hold" nodeType="withEffect">
                                  <p:stCondLst>
                                    <p:cond delay="0"/>
                                  </p:stCondLst>
                                  <p:childTnLst>
                                    <p:animMotion origin="layout" path="M 3.33333E-6 -1.11111E-6 L -0.10417 -0.00555 " pathEditMode="relative" rAng="0" ptsTypes="AA">
                                      <p:cBhvr>
                                        <p:cTn id="25" dur="1000" fill="hold"/>
                                        <p:tgtEl>
                                          <p:spTgt spid="39"/>
                                        </p:tgtEl>
                                        <p:attrNameLst>
                                          <p:attrName>ppt_x</p:attrName>
                                          <p:attrName>ppt_y</p:attrName>
                                        </p:attrNameLst>
                                      </p:cBhvr>
                                      <p:rCtr x="-5200" y="-300"/>
                                    </p:animMotion>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par>
                                <p:cTn id="29" presetID="22" presetClass="entr" presetSubtype="4" fill="hold" nodeType="withEffect">
                                  <p:stCondLst>
                                    <p:cond delay="100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000"/>
                                        <p:tgtEl>
                                          <p:spTgt spid="43"/>
                                        </p:tgtEl>
                                      </p:cBhvr>
                                    </p:animEffect>
                                  </p:childTnLst>
                                </p:cTn>
                              </p:par>
                              <p:par>
                                <p:cTn id="32" presetID="22" presetClass="entr" presetSubtype="4" fill="hold" grpId="0"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2000"/>
                                        <p:tgtEl>
                                          <p:spTgt spid="8"/>
                                        </p:tgtEl>
                                      </p:cBhvr>
                                    </p:animEffect>
                                  </p:childTnLst>
                                </p:cTn>
                              </p:par>
                              <p:par>
                                <p:cTn id="35" presetID="50" presetClass="exit" presetSubtype="0" accel="100000" fill="hold" grpId="0" nodeType="withEffect">
                                  <p:stCondLst>
                                    <p:cond delay="0"/>
                                  </p:stCondLst>
                                  <p:childTnLst>
                                    <p:anim calcmode="lin" valueType="num">
                                      <p:cBhvr>
                                        <p:cTn id="36" dur="1000"/>
                                        <p:tgtEl>
                                          <p:spTgt spid="42"/>
                                        </p:tgtEl>
                                        <p:attrNameLst>
                                          <p:attrName>ppt_w</p:attrName>
                                        </p:attrNameLst>
                                      </p:cBhvr>
                                      <p:tavLst>
                                        <p:tav tm="0">
                                          <p:val>
                                            <p:strVal val="ppt_w"/>
                                          </p:val>
                                        </p:tav>
                                        <p:tav tm="100000">
                                          <p:val>
                                            <p:strVal val="ppt_w+.3"/>
                                          </p:val>
                                        </p:tav>
                                      </p:tavLst>
                                    </p:anim>
                                    <p:anim calcmode="lin" valueType="num">
                                      <p:cBhvr>
                                        <p:cTn id="37" dur="1000"/>
                                        <p:tgtEl>
                                          <p:spTgt spid="42"/>
                                        </p:tgtEl>
                                        <p:attrNameLst>
                                          <p:attrName>ppt_h</p:attrName>
                                        </p:attrNameLst>
                                      </p:cBhvr>
                                      <p:tavLst>
                                        <p:tav tm="0">
                                          <p:val>
                                            <p:strVal val="ppt_h"/>
                                          </p:val>
                                        </p:tav>
                                        <p:tav tm="100000">
                                          <p:val>
                                            <p:strVal val="ppt_h"/>
                                          </p:val>
                                        </p:tav>
                                      </p:tavLst>
                                    </p:anim>
                                    <p:animEffect transition="out" filter="fade">
                                      <p:cBhvr>
                                        <p:cTn id="38" dur="1000"/>
                                        <p:tgtEl>
                                          <p:spTgt spid="42"/>
                                        </p:tgtEl>
                                      </p:cBhvr>
                                    </p:animEffect>
                                    <p:set>
                                      <p:cBhvr>
                                        <p:cTn id="39" dur="1" fill="hold">
                                          <p:stCondLst>
                                            <p:cond delay="999"/>
                                          </p:stCondLst>
                                        </p:cTn>
                                        <p:tgtEl>
                                          <p:spTgt spid="42"/>
                                        </p:tgtEl>
                                        <p:attrNameLst>
                                          <p:attrName>style.visibility</p:attrName>
                                        </p:attrNameLst>
                                      </p:cBhvr>
                                      <p:to>
                                        <p:strVal val="hidden"/>
                                      </p:to>
                                    </p:se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childTnLst>
                                </p:cTn>
                              </p:par>
                              <p:par>
                                <p:cTn id="49" presetID="53" presetClass="entr" presetSubtype="0" fill="hold" grpId="0" nodeType="withEffect">
                                  <p:stCondLst>
                                    <p:cond delay="500"/>
                                  </p:stCondLst>
                                  <p:childTnLst>
                                    <p:set>
                                      <p:cBhvr>
                                        <p:cTn id="50" dur="1" fill="hold">
                                          <p:stCondLst>
                                            <p:cond delay="0"/>
                                          </p:stCondLst>
                                        </p:cTn>
                                        <p:tgtEl>
                                          <p:spTgt spid="35"/>
                                        </p:tgtEl>
                                        <p:attrNameLst>
                                          <p:attrName>style.visibility</p:attrName>
                                        </p:attrNameLst>
                                      </p:cBhvr>
                                      <p:to>
                                        <p:strVal val="visible"/>
                                      </p:to>
                                    </p:set>
                                    <p:anim calcmode="lin" valueType="num">
                                      <p:cBhvr>
                                        <p:cTn id="51" dur="1000" fill="hold"/>
                                        <p:tgtEl>
                                          <p:spTgt spid="35"/>
                                        </p:tgtEl>
                                        <p:attrNameLst>
                                          <p:attrName>ppt_w</p:attrName>
                                        </p:attrNameLst>
                                      </p:cBhvr>
                                      <p:tavLst>
                                        <p:tav tm="0">
                                          <p:val>
                                            <p:fltVal val="0"/>
                                          </p:val>
                                        </p:tav>
                                        <p:tav tm="100000">
                                          <p:val>
                                            <p:strVal val="#ppt_w"/>
                                          </p:val>
                                        </p:tav>
                                      </p:tavLst>
                                    </p:anim>
                                    <p:anim calcmode="lin" valueType="num">
                                      <p:cBhvr>
                                        <p:cTn id="52" dur="1000" fill="hold"/>
                                        <p:tgtEl>
                                          <p:spTgt spid="35"/>
                                        </p:tgtEl>
                                        <p:attrNameLst>
                                          <p:attrName>ppt_h</p:attrName>
                                        </p:attrNameLst>
                                      </p:cBhvr>
                                      <p:tavLst>
                                        <p:tav tm="0">
                                          <p:val>
                                            <p:fltVal val="0"/>
                                          </p:val>
                                        </p:tav>
                                        <p:tav tm="100000">
                                          <p:val>
                                            <p:strVal val="#ppt_h"/>
                                          </p:val>
                                        </p:tav>
                                      </p:tavLst>
                                    </p:anim>
                                    <p:animEffect transition="in" filter="fade">
                                      <p:cBhvr>
                                        <p:cTn id="5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2" grpId="0" animBg="1"/>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BCA7DB-4456-B886-36AC-20DA1670AD72}"/>
              </a:ext>
            </a:extLst>
          </p:cNvPr>
          <p:cNvSpPr/>
          <p:nvPr/>
        </p:nvSpPr>
        <p:spPr>
          <a:xfrm>
            <a:off x="-94526" y="0"/>
            <a:ext cx="9238526"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3023B96-C86E-FEF1-A2AF-0D4A57261FD9}"/>
              </a:ext>
            </a:extLst>
          </p:cNvPr>
          <p:cNvGrpSpPr/>
          <p:nvPr/>
        </p:nvGrpSpPr>
        <p:grpSpPr>
          <a:xfrm>
            <a:off x="0" y="1545336"/>
            <a:ext cx="9144000" cy="5340096"/>
            <a:chOff x="0" y="1545336"/>
            <a:chExt cx="9144000" cy="5340096"/>
          </a:xfrm>
        </p:grpSpPr>
        <p:pic>
          <p:nvPicPr>
            <p:cNvPr id="9" name="Picture 8" descr="A map of the world&#10;&#10;Description automatically generated">
              <a:extLst>
                <a:ext uri="{FF2B5EF4-FFF2-40B4-BE49-F238E27FC236}">
                  <a16:creationId xmlns:a16="http://schemas.microsoft.com/office/drawing/2014/main" id="{7F5E1000-F428-FC90-6546-F4892B166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36"/>
              <a:ext cx="9144000" cy="5340096"/>
            </a:xfrm>
            <a:prstGeom prst="rect">
              <a:avLst/>
            </a:prstGeom>
          </p:spPr>
        </p:pic>
        <p:sp>
          <p:nvSpPr>
            <p:cNvPr id="10" name="Rectangle 9">
              <a:extLst>
                <a:ext uri="{FF2B5EF4-FFF2-40B4-BE49-F238E27FC236}">
                  <a16:creationId xmlns:a16="http://schemas.microsoft.com/office/drawing/2014/main" id="{4FA0BCA1-10E3-C312-D4AB-87C4E8C8C0CB}"/>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40" name="Text Box 4"/>
          <p:cNvSpPr txBox="1">
            <a:spLocks noChangeArrowheads="1"/>
          </p:cNvSpPr>
          <p:nvPr/>
        </p:nvSpPr>
        <p:spPr bwMode="auto">
          <a:xfrm>
            <a:off x="4876800" y="6335713"/>
            <a:ext cx="4195763" cy="304800"/>
          </a:xfrm>
          <a:prstGeom prst="rect">
            <a:avLst/>
          </a:prstGeom>
          <a:noFill/>
          <a:ln w="9525">
            <a:noFill/>
            <a:miter lim="800000"/>
            <a:headEnd/>
            <a:tailEnd/>
          </a:ln>
          <a:effectLst/>
        </p:spPr>
        <p:txBody>
          <a:bodyPr wrap="none">
            <a:spAutoFit/>
          </a:bodyPr>
          <a:lstStyle/>
          <a:p>
            <a:pPr>
              <a:defRPr/>
            </a:pPr>
            <a:r>
              <a:rPr lang="en-US" sz="1400" dirty="0">
                <a:effectLst>
                  <a:outerShdw blurRad="38100" dist="38100" dir="2700000" algn="tl">
                    <a:srgbClr val="C0C0C0"/>
                  </a:outerShdw>
                </a:effectLst>
                <a:cs typeface="+mn-cs"/>
              </a:rPr>
              <a:t>From E. A. Keller, 1996, Environmental Geology</a:t>
            </a:r>
          </a:p>
        </p:txBody>
      </p:sp>
      <p:sp>
        <p:nvSpPr>
          <p:cNvPr id="40" name="TextBox 39"/>
          <p:cNvSpPr txBox="1"/>
          <p:nvPr/>
        </p:nvSpPr>
        <p:spPr>
          <a:xfrm>
            <a:off x="0" y="762000"/>
            <a:ext cx="4572000" cy="646331"/>
          </a:xfrm>
          <a:prstGeom prst="rect">
            <a:avLst/>
          </a:prstGeom>
          <a:solidFill>
            <a:schemeClr val="bg1"/>
          </a:solidFill>
        </p:spPr>
        <p:txBody>
          <a:bodyPr wrap="square" rtlCol="0">
            <a:spAutoFit/>
          </a:bodyPr>
          <a:lstStyle/>
          <a:p>
            <a:r>
              <a:rPr lang="en-US" sz="3600" b="1" dirty="0">
                <a:solidFill>
                  <a:srgbClr val="FF0000"/>
                </a:solidFill>
                <a:latin typeface="Arial" pitchFamily="34" charset="0"/>
                <a:cs typeface="Arial" pitchFamily="34" charset="0"/>
              </a:rPr>
              <a:t>Plate movement . . .</a:t>
            </a:r>
          </a:p>
        </p:txBody>
      </p:sp>
      <p:sp>
        <p:nvSpPr>
          <p:cNvPr id="23" name="Freeform 22"/>
          <p:cNvSpPr/>
          <p:nvPr/>
        </p:nvSpPr>
        <p:spPr>
          <a:xfrm>
            <a:off x="2560122" y="3725883"/>
            <a:ext cx="926276" cy="1638795"/>
          </a:xfrm>
          <a:custGeom>
            <a:avLst/>
            <a:gdLst>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710047 w 2707574"/>
              <a:gd name="connsiteY10" fmla="*/ 1436915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626919 w 2707574"/>
              <a:gd name="connsiteY9" fmla="*/ 124691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496291 w 2707574"/>
              <a:gd name="connsiteY8" fmla="*/ 106878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306285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187532 w 2707574"/>
              <a:gd name="connsiteY6" fmla="*/ 771897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67543 w 2707574"/>
              <a:gd name="connsiteY33" fmla="*/ 938151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98171 w 2707574"/>
              <a:gd name="connsiteY32" fmla="*/ 1116281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600200 w 2707574"/>
              <a:gd name="connsiteY32" fmla="*/ 11430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828800 w 2707574"/>
              <a:gd name="connsiteY31" fmla="*/ 1401289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752600 w 2707574"/>
              <a:gd name="connsiteY31" fmla="*/ 1524000 h 3265715"/>
              <a:gd name="connsiteX32" fmla="*/ 1524000 w 2707574"/>
              <a:gd name="connsiteY32" fmla="*/ 1295400 h 3265715"/>
              <a:gd name="connsiteX33" fmla="*/ 1524000 w 2707574"/>
              <a:gd name="connsiteY33" fmla="*/ 990600 h 3265715"/>
              <a:gd name="connsiteX34" fmla="*/ 1365662 w 2707574"/>
              <a:gd name="connsiteY34" fmla="*/ 486889 h 3265715"/>
              <a:gd name="connsiteX35" fmla="*/ 1235034 w 2707574"/>
              <a:gd name="connsiteY35" fmla="*/ 83128 h 3265715"/>
              <a:gd name="connsiteX36" fmla="*/ 1151906 w 2707574"/>
              <a:gd name="connsiteY36" fmla="*/ 0 h 3265715"/>
              <a:gd name="connsiteX37" fmla="*/ 653143 w 2707574"/>
              <a:gd name="connsiteY37" fmla="*/ 142504 h 3265715"/>
              <a:gd name="connsiteX38" fmla="*/ 296883 w 2707574"/>
              <a:gd name="connsiteY38" fmla="*/ 225632 h 3265715"/>
              <a:gd name="connsiteX39" fmla="*/ 0 w 2707574"/>
              <a:gd name="connsiteY39" fmla="*/ 332510 h 3265715"/>
              <a:gd name="connsiteX40" fmla="*/ 0 w 2707574"/>
              <a:gd name="connsiteY40" fmla="*/ 415637 h 3265715"/>
              <a:gd name="connsiteX41" fmla="*/ 0 w 2707574"/>
              <a:gd name="connsiteY4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524000 w 2707574"/>
              <a:gd name="connsiteY10" fmla="*/ 1447800 h 3265715"/>
              <a:gd name="connsiteX11" fmla="*/ 1840675 w 2707574"/>
              <a:gd name="connsiteY11" fmla="*/ 1638795 h 3265715"/>
              <a:gd name="connsiteX12" fmla="*/ 1781298 w 2707574"/>
              <a:gd name="connsiteY12" fmla="*/ 1888177 h 3265715"/>
              <a:gd name="connsiteX13" fmla="*/ 1781298 w 2707574"/>
              <a:gd name="connsiteY13" fmla="*/ 2030681 h 3265715"/>
              <a:gd name="connsiteX14" fmla="*/ 1947553 w 2707574"/>
              <a:gd name="connsiteY14" fmla="*/ 2291938 h 3265715"/>
              <a:gd name="connsiteX15" fmla="*/ 2090057 w 2707574"/>
              <a:gd name="connsiteY15" fmla="*/ 2410691 h 3265715"/>
              <a:gd name="connsiteX16" fmla="*/ 2066306 w 2707574"/>
              <a:gd name="connsiteY16" fmla="*/ 2992582 h 3265715"/>
              <a:gd name="connsiteX17" fmla="*/ 2137558 w 2707574"/>
              <a:gd name="connsiteY17" fmla="*/ 3158837 h 3265715"/>
              <a:gd name="connsiteX18" fmla="*/ 2220685 w 2707574"/>
              <a:gd name="connsiteY18" fmla="*/ 3230089 h 3265715"/>
              <a:gd name="connsiteX19" fmla="*/ 2375065 w 2707574"/>
              <a:gd name="connsiteY19" fmla="*/ 3265715 h 3265715"/>
              <a:gd name="connsiteX20" fmla="*/ 2588821 w 2707574"/>
              <a:gd name="connsiteY20" fmla="*/ 3206338 h 3265715"/>
              <a:gd name="connsiteX21" fmla="*/ 2707574 w 2707574"/>
              <a:gd name="connsiteY21" fmla="*/ 3194463 h 3265715"/>
              <a:gd name="connsiteX22" fmla="*/ 2220685 w 2707574"/>
              <a:gd name="connsiteY22" fmla="*/ 3218213 h 3265715"/>
              <a:gd name="connsiteX23" fmla="*/ 2196935 w 2707574"/>
              <a:gd name="connsiteY23" fmla="*/ 2933206 h 3265715"/>
              <a:gd name="connsiteX24" fmla="*/ 2208810 w 2707574"/>
              <a:gd name="connsiteY24" fmla="*/ 2766951 h 3265715"/>
              <a:gd name="connsiteX25" fmla="*/ 2208810 w 2707574"/>
              <a:gd name="connsiteY25" fmla="*/ 2612572 h 3265715"/>
              <a:gd name="connsiteX26" fmla="*/ 2185060 w 2707574"/>
              <a:gd name="connsiteY26" fmla="*/ 2470068 h 3265715"/>
              <a:gd name="connsiteX27" fmla="*/ 2161309 w 2707574"/>
              <a:gd name="connsiteY27" fmla="*/ 2351315 h 3265715"/>
              <a:gd name="connsiteX28" fmla="*/ 2125683 w 2707574"/>
              <a:gd name="connsiteY28" fmla="*/ 2280063 h 3265715"/>
              <a:gd name="connsiteX29" fmla="*/ 2030680 w 2707574"/>
              <a:gd name="connsiteY29" fmla="*/ 1959429 h 3265715"/>
              <a:gd name="connsiteX30" fmla="*/ 2078182 w 2707574"/>
              <a:gd name="connsiteY30" fmla="*/ 1626920 h 3265715"/>
              <a:gd name="connsiteX31" fmla="*/ 1524000 w 2707574"/>
              <a:gd name="connsiteY31" fmla="*/ 1295400 h 3265715"/>
              <a:gd name="connsiteX32" fmla="*/ 1524000 w 2707574"/>
              <a:gd name="connsiteY32" fmla="*/ 990600 h 3265715"/>
              <a:gd name="connsiteX33" fmla="*/ 1365662 w 2707574"/>
              <a:gd name="connsiteY33" fmla="*/ 486889 h 3265715"/>
              <a:gd name="connsiteX34" fmla="*/ 1235034 w 2707574"/>
              <a:gd name="connsiteY34" fmla="*/ 83128 h 3265715"/>
              <a:gd name="connsiteX35" fmla="*/ 1151906 w 2707574"/>
              <a:gd name="connsiteY35" fmla="*/ 0 h 3265715"/>
              <a:gd name="connsiteX36" fmla="*/ 653143 w 2707574"/>
              <a:gd name="connsiteY36" fmla="*/ 142504 h 3265715"/>
              <a:gd name="connsiteX37" fmla="*/ 296883 w 2707574"/>
              <a:gd name="connsiteY37" fmla="*/ 225632 h 3265715"/>
              <a:gd name="connsiteX38" fmla="*/ 0 w 2707574"/>
              <a:gd name="connsiteY38" fmla="*/ 332510 h 3265715"/>
              <a:gd name="connsiteX39" fmla="*/ 0 w 2707574"/>
              <a:gd name="connsiteY39" fmla="*/ 415637 h 3265715"/>
              <a:gd name="connsiteX40" fmla="*/ 0 w 2707574"/>
              <a:gd name="connsiteY40"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1295400 h 3265715"/>
              <a:gd name="connsiteX31" fmla="*/ 1524000 w 2707574"/>
              <a:gd name="connsiteY31" fmla="*/ 990600 h 3265715"/>
              <a:gd name="connsiteX32" fmla="*/ 1365662 w 2707574"/>
              <a:gd name="connsiteY32" fmla="*/ 486889 h 3265715"/>
              <a:gd name="connsiteX33" fmla="*/ 1235034 w 2707574"/>
              <a:gd name="connsiteY33" fmla="*/ 83128 h 3265715"/>
              <a:gd name="connsiteX34" fmla="*/ 1151906 w 2707574"/>
              <a:gd name="connsiteY34" fmla="*/ 0 h 3265715"/>
              <a:gd name="connsiteX35" fmla="*/ 653143 w 2707574"/>
              <a:gd name="connsiteY35" fmla="*/ 142504 h 3265715"/>
              <a:gd name="connsiteX36" fmla="*/ 296883 w 2707574"/>
              <a:gd name="connsiteY36" fmla="*/ 225632 h 3265715"/>
              <a:gd name="connsiteX37" fmla="*/ 0 w 2707574"/>
              <a:gd name="connsiteY37" fmla="*/ 332510 h 3265715"/>
              <a:gd name="connsiteX38" fmla="*/ 0 w 2707574"/>
              <a:gd name="connsiteY38" fmla="*/ 415637 h 3265715"/>
              <a:gd name="connsiteX39" fmla="*/ 0 w 2707574"/>
              <a:gd name="connsiteY39"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219200 w 2707574"/>
              <a:gd name="connsiteY9" fmla="*/ 1295400 h 3265715"/>
              <a:gd name="connsiteX10" fmla="*/ 1840675 w 2707574"/>
              <a:gd name="connsiteY10" fmla="*/ 1638795 h 3265715"/>
              <a:gd name="connsiteX11" fmla="*/ 1781298 w 2707574"/>
              <a:gd name="connsiteY11" fmla="*/ 1888177 h 3265715"/>
              <a:gd name="connsiteX12" fmla="*/ 1781298 w 2707574"/>
              <a:gd name="connsiteY12" fmla="*/ 2030681 h 3265715"/>
              <a:gd name="connsiteX13" fmla="*/ 1947553 w 2707574"/>
              <a:gd name="connsiteY13" fmla="*/ 2291938 h 3265715"/>
              <a:gd name="connsiteX14" fmla="*/ 2090057 w 2707574"/>
              <a:gd name="connsiteY14" fmla="*/ 2410691 h 3265715"/>
              <a:gd name="connsiteX15" fmla="*/ 2066306 w 2707574"/>
              <a:gd name="connsiteY15" fmla="*/ 2992582 h 3265715"/>
              <a:gd name="connsiteX16" fmla="*/ 2137558 w 2707574"/>
              <a:gd name="connsiteY16" fmla="*/ 3158837 h 3265715"/>
              <a:gd name="connsiteX17" fmla="*/ 2220685 w 2707574"/>
              <a:gd name="connsiteY17" fmla="*/ 3230089 h 3265715"/>
              <a:gd name="connsiteX18" fmla="*/ 2375065 w 2707574"/>
              <a:gd name="connsiteY18" fmla="*/ 3265715 h 3265715"/>
              <a:gd name="connsiteX19" fmla="*/ 2588821 w 2707574"/>
              <a:gd name="connsiteY19" fmla="*/ 3206338 h 3265715"/>
              <a:gd name="connsiteX20" fmla="*/ 2707574 w 2707574"/>
              <a:gd name="connsiteY20" fmla="*/ 3194463 h 3265715"/>
              <a:gd name="connsiteX21" fmla="*/ 2220685 w 2707574"/>
              <a:gd name="connsiteY21" fmla="*/ 3218213 h 3265715"/>
              <a:gd name="connsiteX22" fmla="*/ 2196935 w 2707574"/>
              <a:gd name="connsiteY22" fmla="*/ 2933206 h 3265715"/>
              <a:gd name="connsiteX23" fmla="*/ 2208810 w 2707574"/>
              <a:gd name="connsiteY23" fmla="*/ 2766951 h 3265715"/>
              <a:gd name="connsiteX24" fmla="*/ 2208810 w 2707574"/>
              <a:gd name="connsiteY24" fmla="*/ 2612572 h 3265715"/>
              <a:gd name="connsiteX25" fmla="*/ 2185060 w 2707574"/>
              <a:gd name="connsiteY25" fmla="*/ 2470068 h 3265715"/>
              <a:gd name="connsiteX26" fmla="*/ 2161309 w 2707574"/>
              <a:gd name="connsiteY26" fmla="*/ 2351315 h 3265715"/>
              <a:gd name="connsiteX27" fmla="*/ 2125683 w 2707574"/>
              <a:gd name="connsiteY27" fmla="*/ 2280063 h 3265715"/>
              <a:gd name="connsiteX28" fmla="*/ 2030680 w 2707574"/>
              <a:gd name="connsiteY28" fmla="*/ 1959429 h 3265715"/>
              <a:gd name="connsiteX29" fmla="*/ 2078182 w 2707574"/>
              <a:gd name="connsiteY29" fmla="*/ 1626920 h 3265715"/>
              <a:gd name="connsiteX30" fmla="*/ 1524000 w 2707574"/>
              <a:gd name="connsiteY30" fmla="*/ 990600 h 3265715"/>
              <a:gd name="connsiteX31" fmla="*/ 1365662 w 2707574"/>
              <a:gd name="connsiteY31" fmla="*/ 486889 h 3265715"/>
              <a:gd name="connsiteX32" fmla="*/ 1235034 w 2707574"/>
              <a:gd name="connsiteY32" fmla="*/ 83128 h 3265715"/>
              <a:gd name="connsiteX33" fmla="*/ 1151906 w 2707574"/>
              <a:gd name="connsiteY33" fmla="*/ 0 h 3265715"/>
              <a:gd name="connsiteX34" fmla="*/ 653143 w 2707574"/>
              <a:gd name="connsiteY34" fmla="*/ 142504 h 3265715"/>
              <a:gd name="connsiteX35" fmla="*/ 296883 w 2707574"/>
              <a:gd name="connsiteY35" fmla="*/ 225632 h 3265715"/>
              <a:gd name="connsiteX36" fmla="*/ 0 w 2707574"/>
              <a:gd name="connsiteY36" fmla="*/ 332510 h 3265715"/>
              <a:gd name="connsiteX37" fmla="*/ 0 w 2707574"/>
              <a:gd name="connsiteY37" fmla="*/ 415637 h 3265715"/>
              <a:gd name="connsiteX38" fmla="*/ 0 w 2707574"/>
              <a:gd name="connsiteY38"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524000 w 2707574"/>
              <a:gd name="connsiteY29" fmla="*/ 990600 h 3265715"/>
              <a:gd name="connsiteX30" fmla="*/ 1365662 w 2707574"/>
              <a:gd name="connsiteY30" fmla="*/ 486889 h 3265715"/>
              <a:gd name="connsiteX31" fmla="*/ 1235034 w 2707574"/>
              <a:gd name="connsiteY31" fmla="*/ 83128 h 3265715"/>
              <a:gd name="connsiteX32" fmla="*/ 1151906 w 2707574"/>
              <a:gd name="connsiteY32" fmla="*/ 0 h 3265715"/>
              <a:gd name="connsiteX33" fmla="*/ 653143 w 2707574"/>
              <a:gd name="connsiteY33" fmla="*/ 142504 h 3265715"/>
              <a:gd name="connsiteX34" fmla="*/ 296883 w 2707574"/>
              <a:gd name="connsiteY34" fmla="*/ 225632 h 3265715"/>
              <a:gd name="connsiteX35" fmla="*/ 0 w 2707574"/>
              <a:gd name="connsiteY35" fmla="*/ 332510 h 3265715"/>
              <a:gd name="connsiteX36" fmla="*/ 0 w 2707574"/>
              <a:gd name="connsiteY36" fmla="*/ 415637 h 3265715"/>
              <a:gd name="connsiteX37" fmla="*/ 0 w 2707574"/>
              <a:gd name="connsiteY37"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914400 h 3265715"/>
              <a:gd name="connsiteX8" fmla="*/ 1219200 w 2707574"/>
              <a:gd name="connsiteY8" fmla="*/ 1143000 h 3265715"/>
              <a:gd name="connsiteX9" fmla="*/ 1840675 w 2707574"/>
              <a:gd name="connsiteY9" fmla="*/ 1638795 h 3265715"/>
              <a:gd name="connsiteX10" fmla="*/ 1781298 w 2707574"/>
              <a:gd name="connsiteY10" fmla="*/ 1888177 h 3265715"/>
              <a:gd name="connsiteX11" fmla="*/ 1781298 w 2707574"/>
              <a:gd name="connsiteY11" fmla="*/ 2030681 h 3265715"/>
              <a:gd name="connsiteX12" fmla="*/ 1947553 w 2707574"/>
              <a:gd name="connsiteY12" fmla="*/ 2291938 h 3265715"/>
              <a:gd name="connsiteX13" fmla="*/ 2090057 w 2707574"/>
              <a:gd name="connsiteY13" fmla="*/ 2410691 h 3265715"/>
              <a:gd name="connsiteX14" fmla="*/ 2066306 w 2707574"/>
              <a:gd name="connsiteY14" fmla="*/ 2992582 h 3265715"/>
              <a:gd name="connsiteX15" fmla="*/ 2137558 w 2707574"/>
              <a:gd name="connsiteY15" fmla="*/ 3158837 h 3265715"/>
              <a:gd name="connsiteX16" fmla="*/ 2220685 w 2707574"/>
              <a:gd name="connsiteY16" fmla="*/ 3230089 h 3265715"/>
              <a:gd name="connsiteX17" fmla="*/ 2375065 w 2707574"/>
              <a:gd name="connsiteY17" fmla="*/ 3265715 h 3265715"/>
              <a:gd name="connsiteX18" fmla="*/ 2588821 w 2707574"/>
              <a:gd name="connsiteY18" fmla="*/ 3206338 h 3265715"/>
              <a:gd name="connsiteX19" fmla="*/ 2707574 w 2707574"/>
              <a:gd name="connsiteY19" fmla="*/ 3194463 h 3265715"/>
              <a:gd name="connsiteX20" fmla="*/ 2220685 w 2707574"/>
              <a:gd name="connsiteY20" fmla="*/ 3218213 h 3265715"/>
              <a:gd name="connsiteX21" fmla="*/ 2196935 w 2707574"/>
              <a:gd name="connsiteY21" fmla="*/ 2933206 h 3265715"/>
              <a:gd name="connsiteX22" fmla="*/ 2208810 w 2707574"/>
              <a:gd name="connsiteY22" fmla="*/ 2766951 h 3265715"/>
              <a:gd name="connsiteX23" fmla="*/ 2208810 w 2707574"/>
              <a:gd name="connsiteY23" fmla="*/ 2612572 h 3265715"/>
              <a:gd name="connsiteX24" fmla="*/ 2185060 w 2707574"/>
              <a:gd name="connsiteY24" fmla="*/ 2470068 h 3265715"/>
              <a:gd name="connsiteX25" fmla="*/ 2161309 w 2707574"/>
              <a:gd name="connsiteY25" fmla="*/ 2351315 h 3265715"/>
              <a:gd name="connsiteX26" fmla="*/ 2125683 w 2707574"/>
              <a:gd name="connsiteY26" fmla="*/ 2280063 h 3265715"/>
              <a:gd name="connsiteX27" fmla="*/ 2030680 w 2707574"/>
              <a:gd name="connsiteY27" fmla="*/ 1959429 h 3265715"/>
              <a:gd name="connsiteX28" fmla="*/ 2078182 w 2707574"/>
              <a:gd name="connsiteY28" fmla="*/ 1626920 h 3265715"/>
              <a:gd name="connsiteX29" fmla="*/ 1365662 w 2707574"/>
              <a:gd name="connsiteY29" fmla="*/ 486889 h 3265715"/>
              <a:gd name="connsiteX30" fmla="*/ 1235034 w 2707574"/>
              <a:gd name="connsiteY30" fmla="*/ 83128 h 3265715"/>
              <a:gd name="connsiteX31" fmla="*/ 1151906 w 2707574"/>
              <a:gd name="connsiteY31" fmla="*/ 0 h 3265715"/>
              <a:gd name="connsiteX32" fmla="*/ 653143 w 2707574"/>
              <a:gd name="connsiteY32" fmla="*/ 142504 h 3265715"/>
              <a:gd name="connsiteX33" fmla="*/ 296883 w 2707574"/>
              <a:gd name="connsiteY33" fmla="*/ 225632 h 3265715"/>
              <a:gd name="connsiteX34" fmla="*/ 0 w 2707574"/>
              <a:gd name="connsiteY34" fmla="*/ 332510 h 3265715"/>
              <a:gd name="connsiteX35" fmla="*/ 0 w 2707574"/>
              <a:gd name="connsiteY35" fmla="*/ 415637 h 3265715"/>
              <a:gd name="connsiteX36" fmla="*/ 0 w 2707574"/>
              <a:gd name="connsiteY36"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219200 w 2707574"/>
              <a:gd name="connsiteY7" fmla="*/ 1143000 h 3265715"/>
              <a:gd name="connsiteX8" fmla="*/ 1840675 w 2707574"/>
              <a:gd name="connsiteY8" fmla="*/ 1638795 h 3265715"/>
              <a:gd name="connsiteX9" fmla="*/ 1781298 w 2707574"/>
              <a:gd name="connsiteY9" fmla="*/ 1888177 h 3265715"/>
              <a:gd name="connsiteX10" fmla="*/ 1781298 w 2707574"/>
              <a:gd name="connsiteY10" fmla="*/ 2030681 h 3265715"/>
              <a:gd name="connsiteX11" fmla="*/ 1947553 w 2707574"/>
              <a:gd name="connsiteY11" fmla="*/ 2291938 h 3265715"/>
              <a:gd name="connsiteX12" fmla="*/ 2090057 w 2707574"/>
              <a:gd name="connsiteY12" fmla="*/ 2410691 h 3265715"/>
              <a:gd name="connsiteX13" fmla="*/ 2066306 w 2707574"/>
              <a:gd name="connsiteY13" fmla="*/ 2992582 h 3265715"/>
              <a:gd name="connsiteX14" fmla="*/ 2137558 w 2707574"/>
              <a:gd name="connsiteY14" fmla="*/ 3158837 h 3265715"/>
              <a:gd name="connsiteX15" fmla="*/ 2220685 w 2707574"/>
              <a:gd name="connsiteY15" fmla="*/ 3230089 h 3265715"/>
              <a:gd name="connsiteX16" fmla="*/ 2375065 w 2707574"/>
              <a:gd name="connsiteY16" fmla="*/ 3265715 h 3265715"/>
              <a:gd name="connsiteX17" fmla="*/ 2588821 w 2707574"/>
              <a:gd name="connsiteY17" fmla="*/ 3206338 h 3265715"/>
              <a:gd name="connsiteX18" fmla="*/ 2707574 w 2707574"/>
              <a:gd name="connsiteY18" fmla="*/ 3194463 h 3265715"/>
              <a:gd name="connsiteX19" fmla="*/ 2220685 w 2707574"/>
              <a:gd name="connsiteY19" fmla="*/ 3218213 h 3265715"/>
              <a:gd name="connsiteX20" fmla="*/ 2196935 w 2707574"/>
              <a:gd name="connsiteY20" fmla="*/ 2933206 h 3265715"/>
              <a:gd name="connsiteX21" fmla="*/ 2208810 w 2707574"/>
              <a:gd name="connsiteY21" fmla="*/ 2766951 h 3265715"/>
              <a:gd name="connsiteX22" fmla="*/ 2208810 w 2707574"/>
              <a:gd name="connsiteY22" fmla="*/ 2612572 h 3265715"/>
              <a:gd name="connsiteX23" fmla="*/ 2185060 w 2707574"/>
              <a:gd name="connsiteY23" fmla="*/ 2470068 h 3265715"/>
              <a:gd name="connsiteX24" fmla="*/ 2161309 w 2707574"/>
              <a:gd name="connsiteY24" fmla="*/ 2351315 h 3265715"/>
              <a:gd name="connsiteX25" fmla="*/ 2125683 w 2707574"/>
              <a:gd name="connsiteY25" fmla="*/ 2280063 h 3265715"/>
              <a:gd name="connsiteX26" fmla="*/ 2030680 w 2707574"/>
              <a:gd name="connsiteY26" fmla="*/ 1959429 h 3265715"/>
              <a:gd name="connsiteX27" fmla="*/ 2078182 w 2707574"/>
              <a:gd name="connsiteY27" fmla="*/ 1626920 h 3265715"/>
              <a:gd name="connsiteX28" fmla="*/ 1365662 w 2707574"/>
              <a:gd name="connsiteY28" fmla="*/ 486889 h 3265715"/>
              <a:gd name="connsiteX29" fmla="*/ 1235034 w 2707574"/>
              <a:gd name="connsiteY29" fmla="*/ 83128 h 3265715"/>
              <a:gd name="connsiteX30" fmla="*/ 1151906 w 2707574"/>
              <a:gd name="connsiteY30" fmla="*/ 0 h 3265715"/>
              <a:gd name="connsiteX31" fmla="*/ 653143 w 2707574"/>
              <a:gd name="connsiteY31" fmla="*/ 142504 h 3265715"/>
              <a:gd name="connsiteX32" fmla="*/ 296883 w 2707574"/>
              <a:gd name="connsiteY32" fmla="*/ 225632 h 3265715"/>
              <a:gd name="connsiteX33" fmla="*/ 0 w 2707574"/>
              <a:gd name="connsiteY33" fmla="*/ 332510 h 3265715"/>
              <a:gd name="connsiteX34" fmla="*/ 0 w 2707574"/>
              <a:gd name="connsiteY34" fmla="*/ 415637 h 3265715"/>
              <a:gd name="connsiteX35" fmla="*/ 0 w 2707574"/>
              <a:gd name="connsiteY35"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066800 w 2707574"/>
              <a:gd name="connsiteY6" fmla="*/ 762000 h 3265715"/>
              <a:gd name="connsiteX7" fmla="*/ 1840675 w 2707574"/>
              <a:gd name="connsiteY7" fmla="*/ 1638795 h 3265715"/>
              <a:gd name="connsiteX8" fmla="*/ 1781298 w 2707574"/>
              <a:gd name="connsiteY8" fmla="*/ 1888177 h 3265715"/>
              <a:gd name="connsiteX9" fmla="*/ 1781298 w 2707574"/>
              <a:gd name="connsiteY9" fmla="*/ 2030681 h 3265715"/>
              <a:gd name="connsiteX10" fmla="*/ 1947553 w 2707574"/>
              <a:gd name="connsiteY10" fmla="*/ 2291938 h 3265715"/>
              <a:gd name="connsiteX11" fmla="*/ 2090057 w 2707574"/>
              <a:gd name="connsiteY11" fmla="*/ 2410691 h 3265715"/>
              <a:gd name="connsiteX12" fmla="*/ 2066306 w 2707574"/>
              <a:gd name="connsiteY12" fmla="*/ 2992582 h 3265715"/>
              <a:gd name="connsiteX13" fmla="*/ 2137558 w 2707574"/>
              <a:gd name="connsiteY13" fmla="*/ 3158837 h 3265715"/>
              <a:gd name="connsiteX14" fmla="*/ 2220685 w 2707574"/>
              <a:gd name="connsiteY14" fmla="*/ 3230089 h 3265715"/>
              <a:gd name="connsiteX15" fmla="*/ 2375065 w 2707574"/>
              <a:gd name="connsiteY15" fmla="*/ 3265715 h 3265715"/>
              <a:gd name="connsiteX16" fmla="*/ 2588821 w 2707574"/>
              <a:gd name="connsiteY16" fmla="*/ 3206338 h 3265715"/>
              <a:gd name="connsiteX17" fmla="*/ 2707574 w 2707574"/>
              <a:gd name="connsiteY17" fmla="*/ 3194463 h 3265715"/>
              <a:gd name="connsiteX18" fmla="*/ 2220685 w 2707574"/>
              <a:gd name="connsiteY18" fmla="*/ 3218213 h 3265715"/>
              <a:gd name="connsiteX19" fmla="*/ 2196935 w 2707574"/>
              <a:gd name="connsiteY19" fmla="*/ 2933206 h 3265715"/>
              <a:gd name="connsiteX20" fmla="*/ 2208810 w 2707574"/>
              <a:gd name="connsiteY20" fmla="*/ 2766951 h 3265715"/>
              <a:gd name="connsiteX21" fmla="*/ 2208810 w 2707574"/>
              <a:gd name="connsiteY21" fmla="*/ 2612572 h 3265715"/>
              <a:gd name="connsiteX22" fmla="*/ 2185060 w 2707574"/>
              <a:gd name="connsiteY22" fmla="*/ 2470068 h 3265715"/>
              <a:gd name="connsiteX23" fmla="*/ 2161309 w 2707574"/>
              <a:gd name="connsiteY23" fmla="*/ 2351315 h 3265715"/>
              <a:gd name="connsiteX24" fmla="*/ 2125683 w 2707574"/>
              <a:gd name="connsiteY24" fmla="*/ 2280063 h 3265715"/>
              <a:gd name="connsiteX25" fmla="*/ 2030680 w 2707574"/>
              <a:gd name="connsiteY25" fmla="*/ 1959429 h 3265715"/>
              <a:gd name="connsiteX26" fmla="*/ 2078182 w 2707574"/>
              <a:gd name="connsiteY26" fmla="*/ 1626920 h 3265715"/>
              <a:gd name="connsiteX27" fmla="*/ 1365662 w 2707574"/>
              <a:gd name="connsiteY27" fmla="*/ 486889 h 3265715"/>
              <a:gd name="connsiteX28" fmla="*/ 1235034 w 2707574"/>
              <a:gd name="connsiteY28" fmla="*/ 83128 h 3265715"/>
              <a:gd name="connsiteX29" fmla="*/ 1151906 w 2707574"/>
              <a:gd name="connsiteY29" fmla="*/ 0 h 3265715"/>
              <a:gd name="connsiteX30" fmla="*/ 653143 w 2707574"/>
              <a:gd name="connsiteY30" fmla="*/ 142504 h 3265715"/>
              <a:gd name="connsiteX31" fmla="*/ 296883 w 2707574"/>
              <a:gd name="connsiteY31" fmla="*/ 225632 h 3265715"/>
              <a:gd name="connsiteX32" fmla="*/ 0 w 2707574"/>
              <a:gd name="connsiteY32" fmla="*/ 332510 h 3265715"/>
              <a:gd name="connsiteX33" fmla="*/ 0 w 2707574"/>
              <a:gd name="connsiteY33" fmla="*/ 415637 h 3265715"/>
              <a:gd name="connsiteX34" fmla="*/ 0 w 2707574"/>
              <a:gd name="connsiteY34"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365662 w 2707574"/>
              <a:gd name="connsiteY26" fmla="*/ 486889 h 3265715"/>
              <a:gd name="connsiteX27" fmla="*/ 1235034 w 2707574"/>
              <a:gd name="connsiteY27" fmla="*/ 83128 h 3265715"/>
              <a:gd name="connsiteX28" fmla="*/ 1151906 w 2707574"/>
              <a:gd name="connsiteY28" fmla="*/ 0 h 3265715"/>
              <a:gd name="connsiteX29" fmla="*/ 653143 w 2707574"/>
              <a:gd name="connsiteY29" fmla="*/ 142504 h 3265715"/>
              <a:gd name="connsiteX30" fmla="*/ 296883 w 2707574"/>
              <a:gd name="connsiteY30" fmla="*/ 225632 h 3265715"/>
              <a:gd name="connsiteX31" fmla="*/ 0 w 2707574"/>
              <a:gd name="connsiteY31" fmla="*/ 332510 h 3265715"/>
              <a:gd name="connsiteX32" fmla="*/ 0 w 2707574"/>
              <a:gd name="connsiteY32" fmla="*/ 415637 h 3265715"/>
              <a:gd name="connsiteX33" fmla="*/ 0 w 2707574"/>
              <a:gd name="connsiteY33"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068779 w 2707574"/>
              <a:gd name="connsiteY5" fmla="*/ 510639 h 3265715"/>
              <a:gd name="connsiteX6" fmla="*/ 1840675 w 2707574"/>
              <a:gd name="connsiteY6" fmla="*/ 1638795 h 3265715"/>
              <a:gd name="connsiteX7" fmla="*/ 1781298 w 2707574"/>
              <a:gd name="connsiteY7" fmla="*/ 1888177 h 3265715"/>
              <a:gd name="connsiteX8" fmla="*/ 1781298 w 2707574"/>
              <a:gd name="connsiteY8" fmla="*/ 2030681 h 3265715"/>
              <a:gd name="connsiteX9" fmla="*/ 1947553 w 2707574"/>
              <a:gd name="connsiteY9" fmla="*/ 2291938 h 3265715"/>
              <a:gd name="connsiteX10" fmla="*/ 2090057 w 2707574"/>
              <a:gd name="connsiteY10" fmla="*/ 2410691 h 3265715"/>
              <a:gd name="connsiteX11" fmla="*/ 2066306 w 2707574"/>
              <a:gd name="connsiteY11" fmla="*/ 2992582 h 3265715"/>
              <a:gd name="connsiteX12" fmla="*/ 2137558 w 2707574"/>
              <a:gd name="connsiteY12" fmla="*/ 3158837 h 3265715"/>
              <a:gd name="connsiteX13" fmla="*/ 2220685 w 2707574"/>
              <a:gd name="connsiteY13" fmla="*/ 3230089 h 3265715"/>
              <a:gd name="connsiteX14" fmla="*/ 2375065 w 2707574"/>
              <a:gd name="connsiteY14" fmla="*/ 3265715 h 3265715"/>
              <a:gd name="connsiteX15" fmla="*/ 2588821 w 2707574"/>
              <a:gd name="connsiteY15" fmla="*/ 3206338 h 3265715"/>
              <a:gd name="connsiteX16" fmla="*/ 2707574 w 2707574"/>
              <a:gd name="connsiteY16" fmla="*/ 3194463 h 3265715"/>
              <a:gd name="connsiteX17" fmla="*/ 2220685 w 2707574"/>
              <a:gd name="connsiteY17" fmla="*/ 3218213 h 3265715"/>
              <a:gd name="connsiteX18" fmla="*/ 2196935 w 2707574"/>
              <a:gd name="connsiteY18" fmla="*/ 2933206 h 3265715"/>
              <a:gd name="connsiteX19" fmla="*/ 2208810 w 2707574"/>
              <a:gd name="connsiteY19" fmla="*/ 2766951 h 3265715"/>
              <a:gd name="connsiteX20" fmla="*/ 2208810 w 2707574"/>
              <a:gd name="connsiteY20" fmla="*/ 2612572 h 3265715"/>
              <a:gd name="connsiteX21" fmla="*/ 2185060 w 2707574"/>
              <a:gd name="connsiteY21" fmla="*/ 2470068 h 3265715"/>
              <a:gd name="connsiteX22" fmla="*/ 2161309 w 2707574"/>
              <a:gd name="connsiteY22" fmla="*/ 2351315 h 3265715"/>
              <a:gd name="connsiteX23" fmla="*/ 2125683 w 2707574"/>
              <a:gd name="connsiteY23" fmla="*/ 2280063 h 3265715"/>
              <a:gd name="connsiteX24" fmla="*/ 2030680 w 2707574"/>
              <a:gd name="connsiteY24" fmla="*/ 1959429 h 3265715"/>
              <a:gd name="connsiteX25" fmla="*/ 2078182 w 2707574"/>
              <a:gd name="connsiteY25" fmla="*/ 1626920 h 3265715"/>
              <a:gd name="connsiteX26" fmla="*/ 1235034 w 2707574"/>
              <a:gd name="connsiteY26" fmla="*/ 83128 h 3265715"/>
              <a:gd name="connsiteX27" fmla="*/ 1151906 w 2707574"/>
              <a:gd name="connsiteY27" fmla="*/ 0 h 3265715"/>
              <a:gd name="connsiteX28" fmla="*/ 653143 w 2707574"/>
              <a:gd name="connsiteY28" fmla="*/ 142504 h 3265715"/>
              <a:gd name="connsiteX29" fmla="*/ 296883 w 2707574"/>
              <a:gd name="connsiteY29" fmla="*/ 225632 h 3265715"/>
              <a:gd name="connsiteX30" fmla="*/ 0 w 2707574"/>
              <a:gd name="connsiteY30" fmla="*/ 332510 h 3265715"/>
              <a:gd name="connsiteX31" fmla="*/ 0 w 2707574"/>
              <a:gd name="connsiteY31" fmla="*/ 415637 h 3265715"/>
              <a:gd name="connsiteX32" fmla="*/ 0 w 2707574"/>
              <a:gd name="connsiteY32"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235034 w 2707574"/>
              <a:gd name="connsiteY25" fmla="*/ 83128 h 3265715"/>
              <a:gd name="connsiteX26" fmla="*/ 1151906 w 2707574"/>
              <a:gd name="connsiteY26" fmla="*/ 0 h 3265715"/>
              <a:gd name="connsiteX27" fmla="*/ 653143 w 2707574"/>
              <a:gd name="connsiteY27" fmla="*/ 142504 h 3265715"/>
              <a:gd name="connsiteX28" fmla="*/ 296883 w 2707574"/>
              <a:gd name="connsiteY28" fmla="*/ 225632 h 3265715"/>
              <a:gd name="connsiteX29" fmla="*/ 0 w 2707574"/>
              <a:gd name="connsiteY29" fmla="*/ 332510 h 3265715"/>
              <a:gd name="connsiteX30" fmla="*/ 0 w 2707574"/>
              <a:gd name="connsiteY30" fmla="*/ 415637 h 3265715"/>
              <a:gd name="connsiteX31" fmla="*/ 0 w 2707574"/>
              <a:gd name="connsiteY31" fmla="*/ 415637 h 3265715"/>
              <a:gd name="connsiteX0" fmla="*/ 59376 w 2707574"/>
              <a:gd name="connsiteY0" fmla="*/ 415637 h 3265715"/>
              <a:gd name="connsiteX1" fmla="*/ 748145 w 2707574"/>
              <a:gd name="connsiteY1" fmla="*/ 273133 h 3265715"/>
              <a:gd name="connsiteX2" fmla="*/ 1033153 w 2707574"/>
              <a:gd name="connsiteY2" fmla="*/ 154380 h 3265715"/>
              <a:gd name="connsiteX3" fmla="*/ 1163782 w 2707574"/>
              <a:gd name="connsiteY3" fmla="*/ 166255 h 3265715"/>
              <a:gd name="connsiteX4" fmla="*/ 1163782 w 2707574"/>
              <a:gd name="connsiteY4" fmla="*/ 308759 h 3265715"/>
              <a:gd name="connsiteX5" fmla="*/ 1840675 w 2707574"/>
              <a:gd name="connsiteY5" fmla="*/ 1638795 h 3265715"/>
              <a:gd name="connsiteX6" fmla="*/ 1781298 w 2707574"/>
              <a:gd name="connsiteY6" fmla="*/ 1888177 h 3265715"/>
              <a:gd name="connsiteX7" fmla="*/ 1781298 w 2707574"/>
              <a:gd name="connsiteY7" fmla="*/ 2030681 h 3265715"/>
              <a:gd name="connsiteX8" fmla="*/ 1947553 w 2707574"/>
              <a:gd name="connsiteY8" fmla="*/ 2291938 h 3265715"/>
              <a:gd name="connsiteX9" fmla="*/ 2090057 w 2707574"/>
              <a:gd name="connsiteY9" fmla="*/ 2410691 h 3265715"/>
              <a:gd name="connsiteX10" fmla="*/ 2066306 w 2707574"/>
              <a:gd name="connsiteY10" fmla="*/ 2992582 h 3265715"/>
              <a:gd name="connsiteX11" fmla="*/ 2137558 w 2707574"/>
              <a:gd name="connsiteY11" fmla="*/ 3158837 h 3265715"/>
              <a:gd name="connsiteX12" fmla="*/ 2220685 w 2707574"/>
              <a:gd name="connsiteY12" fmla="*/ 3230089 h 3265715"/>
              <a:gd name="connsiteX13" fmla="*/ 2375065 w 2707574"/>
              <a:gd name="connsiteY13" fmla="*/ 3265715 h 3265715"/>
              <a:gd name="connsiteX14" fmla="*/ 2588821 w 2707574"/>
              <a:gd name="connsiteY14" fmla="*/ 3206338 h 3265715"/>
              <a:gd name="connsiteX15" fmla="*/ 2707574 w 2707574"/>
              <a:gd name="connsiteY15" fmla="*/ 3194463 h 3265715"/>
              <a:gd name="connsiteX16" fmla="*/ 2220685 w 2707574"/>
              <a:gd name="connsiteY16" fmla="*/ 3218213 h 3265715"/>
              <a:gd name="connsiteX17" fmla="*/ 2196935 w 2707574"/>
              <a:gd name="connsiteY17" fmla="*/ 2933206 h 3265715"/>
              <a:gd name="connsiteX18" fmla="*/ 2208810 w 2707574"/>
              <a:gd name="connsiteY18" fmla="*/ 2766951 h 3265715"/>
              <a:gd name="connsiteX19" fmla="*/ 2208810 w 2707574"/>
              <a:gd name="connsiteY19" fmla="*/ 2612572 h 3265715"/>
              <a:gd name="connsiteX20" fmla="*/ 2185060 w 2707574"/>
              <a:gd name="connsiteY20" fmla="*/ 2470068 h 3265715"/>
              <a:gd name="connsiteX21" fmla="*/ 2161309 w 2707574"/>
              <a:gd name="connsiteY21" fmla="*/ 2351315 h 3265715"/>
              <a:gd name="connsiteX22" fmla="*/ 2125683 w 2707574"/>
              <a:gd name="connsiteY22" fmla="*/ 2280063 h 3265715"/>
              <a:gd name="connsiteX23" fmla="*/ 2030680 w 2707574"/>
              <a:gd name="connsiteY23" fmla="*/ 1959429 h 3265715"/>
              <a:gd name="connsiteX24" fmla="*/ 2078182 w 2707574"/>
              <a:gd name="connsiteY24" fmla="*/ 1626920 h 3265715"/>
              <a:gd name="connsiteX25" fmla="*/ 1151906 w 2707574"/>
              <a:gd name="connsiteY25" fmla="*/ 0 h 3265715"/>
              <a:gd name="connsiteX26" fmla="*/ 653143 w 2707574"/>
              <a:gd name="connsiteY26" fmla="*/ 142504 h 3265715"/>
              <a:gd name="connsiteX27" fmla="*/ 296883 w 2707574"/>
              <a:gd name="connsiteY27" fmla="*/ 225632 h 3265715"/>
              <a:gd name="connsiteX28" fmla="*/ 0 w 2707574"/>
              <a:gd name="connsiteY28" fmla="*/ 332510 h 3265715"/>
              <a:gd name="connsiteX29" fmla="*/ 0 w 2707574"/>
              <a:gd name="connsiteY29" fmla="*/ 415637 h 3265715"/>
              <a:gd name="connsiteX30" fmla="*/ 0 w 2707574"/>
              <a:gd name="connsiteY30" fmla="*/ 415637 h 3265715"/>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163782 w 2707574"/>
              <a:gd name="connsiteY4" fmla="*/ 166255 h 3123211"/>
              <a:gd name="connsiteX5" fmla="*/ 1840675 w 2707574"/>
              <a:gd name="connsiteY5" fmla="*/ 1496291 h 3123211"/>
              <a:gd name="connsiteX6" fmla="*/ 1781298 w 2707574"/>
              <a:gd name="connsiteY6" fmla="*/ 1745673 h 3123211"/>
              <a:gd name="connsiteX7" fmla="*/ 1781298 w 2707574"/>
              <a:gd name="connsiteY7" fmla="*/ 1888177 h 3123211"/>
              <a:gd name="connsiteX8" fmla="*/ 1947553 w 2707574"/>
              <a:gd name="connsiteY8" fmla="*/ 2149434 h 3123211"/>
              <a:gd name="connsiteX9" fmla="*/ 2090057 w 2707574"/>
              <a:gd name="connsiteY9" fmla="*/ 2268187 h 3123211"/>
              <a:gd name="connsiteX10" fmla="*/ 2066306 w 2707574"/>
              <a:gd name="connsiteY10" fmla="*/ 2850078 h 3123211"/>
              <a:gd name="connsiteX11" fmla="*/ 2137558 w 2707574"/>
              <a:gd name="connsiteY11" fmla="*/ 3016333 h 3123211"/>
              <a:gd name="connsiteX12" fmla="*/ 2220685 w 2707574"/>
              <a:gd name="connsiteY12" fmla="*/ 3087585 h 3123211"/>
              <a:gd name="connsiteX13" fmla="*/ 2375065 w 2707574"/>
              <a:gd name="connsiteY13" fmla="*/ 3123211 h 3123211"/>
              <a:gd name="connsiteX14" fmla="*/ 2588821 w 2707574"/>
              <a:gd name="connsiteY14" fmla="*/ 3063834 h 3123211"/>
              <a:gd name="connsiteX15" fmla="*/ 2707574 w 2707574"/>
              <a:gd name="connsiteY15" fmla="*/ 3051959 h 3123211"/>
              <a:gd name="connsiteX16" fmla="*/ 2220685 w 2707574"/>
              <a:gd name="connsiteY16" fmla="*/ 3075709 h 3123211"/>
              <a:gd name="connsiteX17" fmla="*/ 2196935 w 2707574"/>
              <a:gd name="connsiteY17" fmla="*/ 2790702 h 3123211"/>
              <a:gd name="connsiteX18" fmla="*/ 2208810 w 2707574"/>
              <a:gd name="connsiteY18" fmla="*/ 2624447 h 3123211"/>
              <a:gd name="connsiteX19" fmla="*/ 2208810 w 2707574"/>
              <a:gd name="connsiteY19" fmla="*/ 2470068 h 3123211"/>
              <a:gd name="connsiteX20" fmla="*/ 2185060 w 2707574"/>
              <a:gd name="connsiteY20" fmla="*/ 2327564 h 3123211"/>
              <a:gd name="connsiteX21" fmla="*/ 2161309 w 2707574"/>
              <a:gd name="connsiteY21" fmla="*/ 2208811 h 3123211"/>
              <a:gd name="connsiteX22" fmla="*/ 2125683 w 2707574"/>
              <a:gd name="connsiteY22" fmla="*/ 2137559 h 3123211"/>
              <a:gd name="connsiteX23" fmla="*/ 2030680 w 2707574"/>
              <a:gd name="connsiteY23" fmla="*/ 1816925 h 3123211"/>
              <a:gd name="connsiteX24" fmla="*/ 2078182 w 2707574"/>
              <a:gd name="connsiteY24" fmla="*/ 1484416 h 3123211"/>
              <a:gd name="connsiteX25" fmla="*/ 653143 w 2707574"/>
              <a:gd name="connsiteY25" fmla="*/ 0 h 3123211"/>
              <a:gd name="connsiteX26" fmla="*/ 296883 w 2707574"/>
              <a:gd name="connsiteY26" fmla="*/ 83128 h 3123211"/>
              <a:gd name="connsiteX27" fmla="*/ 0 w 2707574"/>
              <a:gd name="connsiteY27" fmla="*/ 190006 h 3123211"/>
              <a:gd name="connsiteX28" fmla="*/ 0 w 2707574"/>
              <a:gd name="connsiteY28" fmla="*/ 273133 h 3123211"/>
              <a:gd name="connsiteX29" fmla="*/ 0 w 2707574"/>
              <a:gd name="connsiteY29"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163782 w 2707574"/>
              <a:gd name="connsiteY3" fmla="*/ 23751 h 3123211"/>
              <a:gd name="connsiteX4" fmla="*/ 1840675 w 2707574"/>
              <a:gd name="connsiteY4" fmla="*/ 1496291 h 3123211"/>
              <a:gd name="connsiteX5" fmla="*/ 1781298 w 2707574"/>
              <a:gd name="connsiteY5" fmla="*/ 1745673 h 3123211"/>
              <a:gd name="connsiteX6" fmla="*/ 1781298 w 2707574"/>
              <a:gd name="connsiteY6" fmla="*/ 1888177 h 3123211"/>
              <a:gd name="connsiteX7" fmla="*/ 1947553 w 2707574"/>
              <a:gd name="connsiteY7" fmla="*/ 2149434 h 3123211"/>
              <a:gd name="connsiteX8" fmla="*/ 2090057 w 2707574"/>
              <a:gd name="connsiteY8" fmla="*/ 2268187 h 3123211"/>
              <a:gd name="connsiteX9" fmla="*/ 2066306 w 2707574"/>
              <a:gd name="connsiteY9" fmla="*/ 2850078 h 3123211"/>
              <a:gd name="connsiteX10" fmla="*/ 2137558 w 2707574"/>
              <a:gd name="connsiteY10" fmla="*/ 3016333 h 3123211"/>
              <a:gd name="connsiteX11" fmla="*/ 2220685 w 2707574"/>
              <a:gd name="connsiteY11" fmla="*/ 3087585 h 3123211"/>
              <a:gd name="connsiteX12" fmla="*/ 2375065 w 2707574"/>
              <a:gd name="connsiteY12" fmla="*/ 3123211 h 3123211"/>
              <a:gd name="connsiteX13" fmla="*/ 2588821 w 2707574"/>
              <a:gd name="connsiteY13" fmla="*/ 3063834 h 3123211"/>
              <a:gd name="connsiteX14" fmla="*/ 2707574 w 2707574"/>
              <a:gd name="connsiteY14" fmla="*/ 3051959 h 3123211"/>
              <a:gd name="connsiteX15" fmla="*/ 2220685 w 2707574"/>
              <a:gd name="connsiteY15" fmla="*/ 3075709 h 3123211"/>
              <a:gd name="connsiteX16" fmla="*/ 2196935 w 2707574"/>
              <a:gd name="connsiteY16" fmla="*/ 2790702 h 3123211"/>
              <a:gd name="connsiteX17" fmla="*/ 2208810 w 2707574"/>
              <a:gd name="connsiteY17" fmla="*/ 2624447 h 3123211"/>
              <a:gd name="connsiteX18" fmla="*/ 2208810 w 2707574"/>
              <a:gd name="connsiteY18" fmla="*/ 2470068 h 3123211"/>
              <a:gd name="connsiteX19" fmla="*/ 2185060 w 2707574"/>
              <a:gd name="connsiteY19" fmla="*/ 2327564 h 3123211"/>
              <a:gd name="connsiteX20" fmla="*/ 2161309 w 2707574"/>
              <a:gd name="connsiteY20" fmla="*/ 2208811 h 3123211"/>
              <a:gd name="connsiteX21" fmla="*/ 2125683 w 2707574"/>
              <a:gd name="connsiteY21" fmla="*/ 2137559 h 3123211"/>
              <a:gd name="connsiteX22" fmla="*/ 2030680 w 2707574"/>
              <a:gd name="connsiteY22" fmla="*/ 1816925 h 3123211"/>
              <a:gd name="connsiteX23" fmla="*/ 2078182 w 2707574"/>
              <a:gd name="connsiteY23" fmla="*/ 1484416 h 3123211"/>
              <a:gd name="connsiteX24" fmla="*/ 653143 w 2707574"/>
              <a:gd name="connsiteY24" fmla="*/ 0 h 3123211"/>
              <a:gd name="connsiteX25" fmla="*/ 296883 w 2707574"/>
              <a:gd name="connsiteY25" fmla="*/ 83128 h 3123211"/>
              <a:gd name="connsiteX26" fmla="*/ 0 w 2707574"/>
              <a:gd name="connsiteY26" fmla="*/ 190006 h 3123211"/>
              <a:gd name="connsiteX27" fmla="*/ 0 w 2707574"/>
              <a:gd name="connsiteY27" fmla="*/ 273133 h 3123211"/>
              <a:gd name="connsiteX28" fmla="*/ 0 w 2707574"/>
              <a:gd name="connsiteY28" fmla="*/ 273133 h 3123211"/>
              <a:gd name="connsiteX0" fmla="*/ 59376 w 2707574"/>
              <a:gd name="connsiteY0" fmla="*/ 273133 h 3123211"/>
              <a:gd name="connsiteX1" fmla="*/ 748145 w 2707574"/>
              <a:gd name="connsiteY1" fmla="*/ 130629 h 3123211"/>
              <a:gd name="connsiteX2" fmla="*/ 1033153 w 2707574"/>
              <a:gd name="connsiteY2" fmla="*/ 11876 h 3123211"/>
              <a:gd name="connsiteX3" fmla="*/ 1840675 w 2707574"/>
              <a:gd name="connsiteY3" fmla="*/ 1496291 h 3123211"/>
              <a:gd name="connsiteX4" fmla="*/ 1781298 w 2707574"/>
              <a:gd name="connsiteY4" fmla="*/ 1745673 h 3123211"/>
              <a:gd name="connsiteX5" fmla="*/ 1781298 w 2707574"/>
              <a:gd name="connsiteY5" fmla="*/ 1888177 h 3123211"/>
              <a:gd name="connsiteX6" fmla="*/ 1947553 w 2707574"/>
              <a:gd name="connsiteY6" fmla="*/ 2149434 h 3123211"/>
              <a:gd name="connsiteX7" fmla="*/ 2090057 w 2707574"/>
              <a:gd name="connsiteY7" fmla="*/ 2268187 h 3123211"/>
              <a:gd name="connsiteX8" fmla="*/ 2066306 w 2707574"/>
              <a:gd name="connsiteY8" fmla="*/ 2850078 h 3123211"/>
              <a:gd name="connsiteX9" fmla="*/ 2137558 w 2707574"/>
              <a:gd name="connsiteY9" fmla="*/ 3016333 h 3123211"/>
              <a:gd name="connsiteX10" fmla="*/ 2220685 w 2707574"/>
              <a:gd name="connsiteY10" fmla="*/ 3087585 h 3123211"/>
              <a:gd name="connsiteX11" fmla="*/ 2375065 w 2707574"/>
              <a:gd name="connsiteY11" fmla="*/ 3123211 h 3123211"/>
              <a:gd name="connsiteX12" fmla="*/ 2588821 w 2707574"/>
              <a:gd name="connsiteY12" fmla="*/ 3063834 h 3123211"/>
              <a:gd name="connsiteX13" fmla="*/ 2707574 w 2707574"/>
              <a:gd name="connsiteY13" fmla="*/ 3051959 h 3123211"/>
              <a:gd name="connsiteX14" fmla="*/ 2220685 w 2707574"/>
              <a:gd name="connsiteY14" fmla="*/ 3075709 h 3123211"/>
              <a:gd name="connsiteX15" fmla="*/ 2196935 w 2707574"/>
              <a:gd name="connsiteY15" fmla="*/ 2790702 h 3123211"/>
              <a:gd name="connsiteX16" fmla="*/ 2208810 w 2707574"/>
              <a:gd name="connsiteY16" fmla="*/ 2624447 h 3123211"/>
              <a:gd name="connsiteX17" fmla="*/ 2208810 w 2707574"/>
              <a:gd name="connsiteY17" fmla="*/ 2470068 h 3123211"/>
              <a:gd name="connsiteX18" fmla="*/ 2185060 w 2707574"/>
              <a:gd name="connsiteY18" fmla="*/ 2327564 h 3123211"/>
              <a:gd name="connsiteX19" fmla="*/ 2161309 w 2707574"/>
              <a:gd name="connsiteY19" fmla="*/ 2208811 h 3123211"/>
              <a:gd name="connsiteX20" fmla="*/ 2125683 w 2707574"/>
              <a:gd name="connsiteY20" fmla="*/ 2137559 h 3123211"/>
              <a:gd name="connsiteX21" fmla="*/ 2030680 w 2707574"/>
              <a:gd name="connsiteY21" fmla="*/ 1816925 h 3123211"/>
              <a:gd name="connsiteX22" fmla="*/ 2078182 w 2707574"/>
              <a:gd name="connsiteY22" fmla="*/ 1484416 h 3123211"/>
              <a:gd name="connsiteX23" fmla="*/ 653143 w 2707574"/>
              <a:gd name="connsiteY23" fmla="*/ 0 h 3123211"/>
              <a:gd name="connsiteX24" fmla="*/ 296883 w 2707574"/>
              <a:gd name="connsiteY24" fmla="*/ 83128 h 3123211"/>
              <a:gd name="connsiteX25" fmla="*/ 0 w 2707574"/>
              <a:gd name="connsiteY25" fmla="*/ 190006 h 3123211"/>
              <a:gd name="connsiteX26" fmla="*/ 0 w 2707574"/>
              <a:gd name="connsiteY26" fmla="*/ 273133 h 3123211"/>
              <a:gd name="connsiteX27" fmla="*/ 0 w 2707574"/>
              <a:gd name="connsiteY27" fmla="*/ 273133 h 3123211"/>
              <a:gd name="connsiteX0" fmla="*/ 59376 w 2707574"/>
              <a:gd name="connsiteY0" fmla="*/ 273133 h 3123211"/>
              <a:gd name="connsiteX1" fmla="*/ 748145 w 2707574"/>
              <a:gd name="connsiteY1" fmla="*/ 130629 h 3123211"/>
              <a:gd name="connsiteX2" fmla="*/ 1840675 w 2707574"/>
              <a:gd name="connsiteY2" fmla="*/ 1496291 h 3123211"/>
              <a:gd name="connsiteX3" fmla="*/ 1781298 w 2707574"/>
              <a:gd name="connsiteY3" fmla="*/ 1745673 h 3123211"/>
              <a:gd name="connsiteX4" fmla="*/ 1781298 w 2707574"/>
              <a:gd name="connsiteY4" fmla="*/ 1888177 h 3123211"/>
              <a:gd name="connsiteX5" fmla="*/ 1947553 w 2707574"/>
              <a:gd name="connsiteY5" fmla="*/ 2149434 h 3123211"/>
              <a:gd name="connsiteX6" fmla="*/ 2090057 w 2707574"/>
              <a:gd name="connsiteY6" fmla="*/ 2268187 h 3123211"/>
              <a:gd name="connsiteX7" fmla="*/ 2066306 w 2707574"/>
              <a:gd name="connsiteY7" fmla="*/ 2850078 h 3123211"/>
              <a:gd name="connsiteX8" fmla="*/ 2137558 w 2707574"/>
              <a:gd name="connsiteY8" fmla="*/ 3016333 h 3123211"/>
              <a:gd name="connsiteX9" fmla="*/ 2220685 w 2707574"/>
              <a:gd name="connsiteY9" fmla="*/ 3087585 h 3123211"/>
              <a:gd name="connsiteX10" fmla="*/ 2375065 w 2707574"/>
              <a:gd name="connsiteY10" fmla="*/ 3123211 h 3123211"/>
              <a:gd name="connsiteX11" fmla="*/ 2588821 w 2707574"/>
              <a:gd name="connsiteY11" fmla="*/ 3063834 h 3123211"/>
              <a:gd name="connsiteX12" fmla="*/ 2707574 w 2707574"/>
              <a:gd name="connsiteY12" fmla="*/ 3051959 h 3123211"/>
              <a:gd name="connsiteX13" fmla="*/ 2220685 w 2707574"/>
              <a:gd name="connsiteY13" fmla="*/ 3075709 h 3123211"/>
              <a:gd name="connsiteX14" fmla="*/ 2196935 w 2707574"/>
              <a:gd name="connsiteY14" fmla="*/ 2790702 h 3123211"/>
              <a:gd name="connsiteX15" fmla="*/ 2208810 w 2707574"/>
              <a:gd name="connsiteY15" fmla="*/ 2624447 h 3123211"/>
              <a:gd name="connsiteX16" fmla="*/ 2208810 w 2707574"/>
              <a:gd name="connsiteY16" fmla="*/ 2470068 h 3123211"/>
              <a:gd name="connsiteX17" fmla="*/ 2185060 w 2707574"/>
              <a:gd name="connsiteY17" fmla="*/ 2327564 h 3123211"/>
              <a:gd name="connsiteX18" fmla="*/ 2161309 w 2707574"/>
              <a:gd name="connsiteY18" fmla="*/ 2208811 h 3123211"/>
              <a:gd name="connsiteX19" fmla="*/ 2125683 w 2707574"/>
              <a:gd name="connsiteY19" fmla="*/ 2137559 h 3123211"/>
              <a:gd name="connsiteX20" fmla="*/ 2030680 w 2707574"/>
              <a:gd name="connsiteY20" fmla="*/ 1816925 h 3123211"/>
              <a:gd name="connsiteX21" fmla="*/ 2078182 w 2707574"/>
              <a:gd name="connsiteY21" fmla="*/ 1484416 h 3123211"/>
              <a:gd name="connsiteX22" fmla="*/ 653143 w 2707574"/>
              <a:gd name="connsiteY22" fmla="*/ 0 h 3123211"/>
              <a:gd name="connsiteX23" fmla="*/ 296883 w 2707574"/>
              <a:gd name="connsiteY23" fmla="*/ 83128 h 3123211"/>
              <a:gd name="connsiteX24" fmla="*/ 0 w 2707574"/>
              <a:gd name="connsiteY24" fmla="*/ 190006 h 3123211"/>
              <a:gd name="connsiteX25" fmla="*/ 0 w 2707574"/>
              <a:gd name="connsiteY25" fmla="*/ 273133 h 3123211"/>
              <a:gd name="connsiteX26" fmla="*/ 0 w 2707574"/>
              <a:gd name="connsiteY26" fmla="*/ 273133 h 3123211"/>
              <a:gd name="connsiteX0" fmla="*/ 59376 w 2707574"/>
              <a:gd name="connsiteY0" fmla="*/ 273133 h 3123211"/>
              <a:gd name="connsiteX1" fmla="*/ 1840675 w 2707574"/>
              <a:gd name="connsiteY1" fmla="*/ 1496291 h 3123211"/>
              <a:gd name="connsiteX2" fmla="*/ 1781298 w 2707574"/>
              <a:gd name="connsiteY2" fmla="*/ 1745673 h 3123211"/>
              <a:gd name="connsiteX3" fmla="*/ 1781298 w 2707574"/>
              <a:gd name="connsiteY3" fmla="*/ 1888177 h 3123211"/>
              <a:gd name="connsiteX4" fmla="*/ 1947553 w 2707574"/>
              <a:gd name="connsiteY4" fmla="*/ 2149434 h 3123211"/>
              <a:gd name="connsiteX5" fmla="*/ 2090057 w 2707574"/>
              <a:gd name="connsiteY5" fmla="*/ 2268187 h 3123211"/>
              <a:gd name="connsiteX6" fmla="*/ 2066306 w 2707574"/>
              <a:gd name="connsiteY6" fmla="*/ 2850078 h 3123211"/>
              <a:gd name="connsiteX7" fmla="*/ 2137558 w 2707574"/>
              <a:gd name="connsiteY7" fmla="*/ 3016333 h 3123211"/>
              <a:gd name="connsiteX8" fmla="*/ 2220685 w 2707574"/>
              <a:gd name="connsiteY8" fmla="*/ 3087585 h 3123211"/>
              <a:gd name="connsiteX9" fmla="*/ 2375065 w 2707574"/>
              <a:gd name="connsiteY9" fmla="*/ 3123211 h 3123211"/>
              <a:gd name="connsiteX10" fmla="*/ 2588821 w 2707574"/>
              <a:gd name="connsiteY10" fmla="*/ 3063834 h 3123211"/>
              <a:gd name="connsiteX11" fmla="*/ 2707574 w 2707574"/>
              <a:gd name="connsiteY11" fmla="*/ 3051959 h 3123211"/>
              <a:gd name="connsiteX12" fmla="*/ 2220685 w 2707574"/>
              <a:gd name="connsiteY12" fmla="*/ 3075709 h 3123211"/>
              <a:gd name="connsiteX13" fmla="*/ 2196935 w 2707574"/>
              <a:gd name="connsiteY13" fmla="*/ 2790702 h 3123211"/>
              <a:gd name="connsiteX14" fmla="*/ 2208810 w 2707574"/>
              <a:gd name="connsiteY14" fmla="*/ 2624447 h 3123211"/>
              <a:gd name="connsiteX15" fmla="*/ 2208810 w 2707574"/>
              <a:gd name="connsiteY15" fmla="*/ 2470068 h 3123211"/>
              <a:gd name="connsiteX16" fmla="*/ 2185060 w 2707574"/>
              <a:gd name="connsiteY16" fmla="*/ 2327564 h 3123211"/>
              <a:gd name="connsiteX17" fmla="*/ 2161309 w 2707574"/>
              <a:gd name="connsiteY17" fmla="*/ 2208811 h 3123211"/>
              <a:gd name="connsiteX18" fmla="*/ 2125683 w 2707574"/>
              <a:gd name="connsiteY18" fmla="*/ 2137559 h 3123211"/>
              <a:gd name="connsiteX19" fmla="*/ 2030680 w 2707574"/>
              <a:gd name="connsiteY19" fmla="*/ 1816925 h 3123211"/>
              <a:gd name="connsiteX20" fmla="*/ 2078182 w 2707574"/>
              <a:gd name="connsiteY20" fmla="*/ 1484416 h 3123211"/>
              <a:gd name="connsiteX21" fmla="*/ 653143 w 2707574"/>
              <a:gd name="connsiteY21" fmla="*/ 0 h 3123211"/>
              <a:gd name="connsiteX22" fmla="*/ 296883 w 2707574"/>
              <a:gd name="connsiteY22" fmla="*/ 83128 h 3123211"/>
              <a:gd name="connsiteX23" fmla="*/ 0 w 2707574"/>
              <a:gd name="connsiteY23" fmla="*/ 190006 h 3123211"/>
              <a:gd name="connsiteX24" fmla="*/ 0 w 2707574"/>
              <a:gd name="connsiteY24" fmla="*/ 273133 h 3123211"/>
              <a:gd name="connsiteX25" fmla="*/ 0 w 2707574"/>
              <a:gd name="connsiteY25" fmla="*/ 273133 h 3123211"/>
              <a:gd name="connsiteX0" fmla="*/ 59376 w 2707574"/>
              <a:gd name="connsiteY0" fmla="*/ 190005 h 3040083"/>
              <a:gd name="connsiteX1" fmla="*/ 1840675 w 2707574"/>
              <a:gd name="connsiteY1" fmla="*/ 1413163 h 3040083"/>
              <a:gd name="connsiteX2" fmla="*/ 1781298 w 2707574"/>
              <a:gd name="connsiteY2" fmla="*/ 1662545 h 3040083"/>
              <a:gd name="connsiteX3" fmla="*/ 1781298 w 2707574"/>
              <a:gd name="connsiteY3" fmla="*/ 1805049 h 3040083"/>
              <a:gd name="connsiteX4" fmla="*/ 1947553 w 2707574"/>
              <a:gd name="connsiteY4" fmla="*/ 2066306 h 3040083"/>
              <a:gd name="connsiteX5" fmla="*/ 2090057 w 2707574"/>
              <a:gd name="connsiteY5" fmla="*/ 2185059 h 3040083"/>
              <a:gd name="connsiteX6" fmla="*/ 2066306 w 2707574"/>
              <a:gd name="connsiteY6" fmla="*/ 2766950 h 3040083"/>
              <a:gd name="connsiteX7" fmla="*/ 2137558 w 2707574"/>
              <a:gd name="connsiteY7" fmla="*/ 2933205 h 3040083"/>
              <a:gd name="connsiteX8" fmla="*/ 2220685 w 2707574"/>
              <a:gd name="connsiteY8" fmla="*/ 3004457 h 3040083"/>
              <a:gd name="connsiteX9" fmla="*/ 2375065 w 2707574"/>
              <a:gd name="connsiteY9" fmla="*/ 3040083 h 3040083"/>
              <a:gd name="connsiteX10" fmla="*/ 2588821 w 2707574"/>
              <a:gd name="connsiteY10" fmla="*/ 2980706 h 3040083"/>
              <a:gd name="connsiteX11" fmla="*/ 2707574 w 2707574"/>
              <a:gd name="connsiteY11" fmla="*/ 2968831 h 3040083"/>
              <a:gd name="connsiteX12" fmla="*/ 2220685 w 2707574"/>
              <a:gd name="connsiteY12" fmla="*/ 2992581 h 3040083"/>
              <a:gd name="connsiteX13" fmla="*/ 2196935 w 2707574"/>
              <a:gd name="connsiteY13" fmla="*/ 2707574 h 3040083"/>
              <a:gd name="connsiteX14" fmla="*/ 2208810 w 2707574"/>
              <a:gd name="connsiteY14" fmla="*/ 2541319 h 3040083"/>
              <a:gd name="connsiteX15" fmla="*/ 2208810 w 2707574"/>
              <a:gd name="connsiteY15" fmla="*/ 2386940 h 3040083"/>
              <a:gd name="connsiteX16" fmla="*/ 2185060 w 2707574"/>
              <a:gd name="connsiteY16" fmla="*/ 2244436 h 3040083"/>
              <a:gd name="connsiteX17" fmla="*/ 2161309 w 2707574"/>
              <a:gd name="connsiteY17" fmla="*/ 2125683 h 3040083"/>
              <a:gd name="connsiteX18" fmla="*/ 2125683 w 2707574"/>
              <a:gd name="connsiteY18" fmla="*/ 2054431 h 3040083"/>
              <a:gd name="connsiteX19" fmla="*/ 2030680 w 2707574"/>
              <a:gd name="connsiteY19" fmla="*/ 1733797 h 3040083"/>
              <a:gd name="connsiteX20" fmla="*/ 2078182 w 2707574"/>
              <a:gd name="connsiteY20" fmla="*/ 1401288 h 3040083"/>
              <a:gd name="connsiteX21" fmla="*/ 296883 w 2707574"/>
              <a:gd name="connsiteY21" fmla="*/ 0 h 3040083"/>
              <a:gd name="connsiteX22" fmla="*/ 0 w 2707574"/>
              <a:gd name="connsiteY22" fmla="*/ 106878 h 3040083"/>
              <a:gd name="connsiteX23" fmla="*/ 0 w 2707574"/>
              <a:gd name="connsiteY23" fmla="*/ 190005 h 3040083"/>
              <a:gd name="connsiteX24" fmla="*/ 0 w 2707574"/>
              <a:gd name="connsiteY24" fmla="*/ 190005 h 3040083"/>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23" fmla="*/ 0 w 2707574"/>
              <a:gd name="connsiteY23"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22" fmla="*/ 0 w 2707574"/>
              <a:gd name="connsiteY22" fmla="*/ 83127 h 2933205"/>
              <a:gd name="connsiteX0" fmla="*/ 59376 w 2707574"/>
              <a:gd name="connsiteY0" fmla="*/ 83127 h 2933205"/>
              <a:gd name="connsiteX1" fmla="*/ 1840675 w 2707574"/>
              <a:gd name="connsiteY1" fmla="*/ 1306285 h 2933205"/>
              <a:gd name="connsiteX2" fmla="*/ 1781298 w 2707574"/>
              <a:gd name="connsiteY2" fmla="*/ 1555667 h 2933205"/>
              <a:gd name="connsiteX3" fmla="*/ 1781298 w 2707574"/>
              <a:gd name="connsiteY3" fmla="*/ 1698171 h 2933205"/>
              <a:gd name="connsiteX4" fmla="*/ 1947553 w 2707574"/>
              <a:gd name="connsiteY4" fmla="*/ 1959428 h 2933205"/>
              <a:gd name="connsiteX5" fmla="*/ 2090057 w 2707574"/>
              <a:gd name="connsiteY5" fmla="*/ 2078181 h 2933205"/>
              <a:gd name="connsiteX6" fmla="*/ 2066306 w 2707574"/>
              <a:gd name="connsiteY6" fmla="*/ 2660072 h 2933205"/>
              <a:gd name="connsiteX7" fmla="*/ 2137558 w 2707574"/>
              <a:gd name="connsiteY7" fmla="*/ 2826327 h 2933205"/>
              <a:gd name="connsiteX8" fmla="*/ 2220685 w 2707574"/>
              <a:gd name="connsiteY8" fmla="*/ 2897579 h 2933205"/>
              <a:gd name="connsiteX9" fmla="*/ 2375065 w 2707574"/>
              <a:gd name="connsiteY9" fmla="*/ 2933205 h 2933205"/>
              <a:gd name="connsiteX10" fmla="*/ 2588821 w 2707574"/>
              <a:gd name="connsiteY10" fmla="*/ 2873828 h 2933205"/>
              <a:gd name="connsiteX11" fmla="*/ 2707574 w 2707574"/>
              <a:gd name="connsiteY11" fmla="*/ 2861953 h 2933205"/>
              <a:gd name="connsiteX12" fmla="*/ 2220685 w 2707574"/>
              <a:gd name="connsiteY12" fmla="*/ 2885703 h 2933205"/>
              <a:gd name="connsiteX13" fmla="*/ 2196935 w 2707574"/>
              <a:gd name="connsiteY13" fmla="*/ 2600696 h 2933205"/>
              <a:gd name="connsiteX14" fmla="*/ 2208810 w 2707574"/>
              <a:gd name="connsiteY14" fmla="*/ 2434441 h 2933205"/>
              <a:gd name="connsiteX15" fmla="*/ 2208810 w 2707574"/>
              <a:gd name="connsiteY15" fmla="*/ 2280062 h 2933205"/>
              <a:gd name="connsiteX16" fmla="*/ 2185060 w 2707574"/>
              <a:gd name="connsiteY16" fmla="*/ 2137558 h 2933205"/>
              <a:gd name="connsiteX17" fmla="*/ 2161309 w 2707574"/>
              <a:gd name="connsiteY17" fmla="*/ 2018805 h 2933205"/>
              <a:gd name="connsiteX18" fmla="*/ 2125683 w 2707574"/>
              <a:gd name="connsiteY18" fmla="*/ 1947553 h 2933205"/>
              <a:gd name="connsiteX19" fmla="*/ 2030680 w 2707574"/>
              <a:gd name="connsiteY19" fmla="*/ 1626919 h 2933205"/>
              <a:gd name="connsiteX20" fmla="*/ 2078182 w 2707574"/>
              <a:gd name="connsiteY20" fmla="*/ 1294410 h 2933205"/>
              <a:gd name="connsiteX21" fmla="*/ 0 w 2707574"/>
              <a:gd name="connsiteY21" fmla="*/ 0 h 2933205"/>
              <a:gd name="connsiteX0" fmla="*/ 0 w 2648198"/>
              <a:gd name="connsiteY0" fmla="*/ 0 h 2850078"/>
              <a:gd name="connsiteX1" fmla="*/ 1781299 w 2648198"/>
              <a:gd name="connsiteY1" fmla="*/ 1223158 h 2850078"/>
              <a:gd name="connsiteX2" fmla="*/ 1721922 w 2648198"/>
              <a:gd name="connsiteY2" fmla="*/ 1472540 h 2850078"/>
              <a:gd name="connsiteX3" fmla="*/ 1721922 w 2648198"/>
              <a:gd name="connsiteY3" fmla="*/ 1615044 h 2850078"/>
              <a:gd name="connsiteX4" fmla="*/ 1888177 w 2648198"/>
              <a:gd name="connsiteY4" fmla="*/ 1876301 h 2850078"/>
              <a:gd name="connsiteX5" fmla="*/ 2030681 w 2648198"/>
              <a:gd name="connsiteY5" fmla="*/ 1995054 h 2850078"/>
              <a:gd name="connsiteX6" fmla="*/ 2006930 w 2648198"/>
              <a:gd name="connsiteY6" fmla="*/ 2576945 h 2850078"/>
              <a:gd name="connsiteX7" fmla="*/ 2078182 w 2648198"/>
              <a:gd name="connsiteY7" fmla="*/ 2743200 h 2850078"/>
              <a:gd name="connsiteX8" fmla="*/ 2161309 w 2648198"/>
              <a:gd name="connsiteY8" fmla="*/ 2814452 h 2850078"/>
              <a:gd name="connsiteX9" fmla="*/ 2315689 w 2648198"/>
              <a:gd name="connsiteY9" fmla="*/ 2850078 h 2850078"/>
              <a:gd name="connsiteX10" fmla="*/ 2529445 w 2648198"/>
              <a:gd name="connsiteY10" fmla="*/ 2790701 h 2850078"/>
              <a:gd name="connsiteX11" fmla="*/ 2648198 w 2648198"/>
              <a:gd name="connsiteY11" fmla="*/ 2778826 h 2850078"/>
              <a:gd name="connsiteX12" fmla="*/ 2161309 w 2648198"/>
              <a:gd name="connsiteY12" fmla="*/ 2802576 h 2850078"/>
              <a:gd name="connsiteX13" fmla="*/ 2137559 w 2648198"/>
              <a:gd name="connsiteY13" fmla="*/ 2517569 h 2850078"/>
              <a:gd name="connsiteX14" fmla="*/ 2149434 w 2648198"/>
              <a:gd name="connsiteY14" fmla="*/ 2351314 h 2850078"/>
              <a:gd name="connsiteX15" fmla="*/ 2149434 w 2648198"/>
              <a:gd name="connsiteY15" fmla="*/ 2196935 h 2850078"/>
              <a:gd name="connsiteX16" fmla="*/ 2125684 w 2648198"/>
              <a:gd name="connsiteY16" fmla="*/ 2054431 h 2850078"/>
              <a:gd name="connsiteX17" fmla="*/ 2101933 w 2648198"/>
              <a:gd name="connsiteY17" fmla="*/ 1935678 h 2850078"/>
              <a:gd name="connsiteX18" fmla="*/ 2066307 w 2648198"/>
              <a:gd name="connsiteY18" fmla="*/ 1864426 h 2850078"/>
              <a:gd name="connsiteX19" fmla="*/ 1971304 w 2648198"/>
              <a:gd name="connsiteY19" fmla="*/ 1543792 h 2850078"/>
              <a:gd name="connsiteX20" fmla="*/ 2018806 w 2648198"/>
              <a:gd name="connsiteY20" fmla="*/ 1211283 h 2850078"/>
              <a:gd name="connsiteX0" fmla="*/ 59377 w 926276"/>
              <a:gd name="connsiteY0" fmla="*/ 11875 h 1638795"/>
              <a:gd name="connsiteX1" fmla="*/ 0 w 926276"/>
              <a:gd name="connsiteY1" fmla="*/ 261257 h 1638795"/>
              <a:gd name="connsiteX2" fmla="*/ 0 w 926276"/>
              <a:gd name="connsiteY2" fmla="*/ 403761 h 1638795"/>
              <a:gd name="connsiteX3" fmla="*/ 166255 w 926276"/>
              <a:gd name="connsiteY3" fmla="*/ 665018 h 1638795"/>
              <a:gd name="connsiteX4" fmla="*/ 308759 w 926276"/>
              <a:gd name="connsiteY4" fmla="*/ 783771 h 1638795"/>
              <a:gd name="connsiteX5" fmla="*/ 285008 w 926276"/>
              <a:gd name="connsiteY5" fmla="*/ 1365662 h 1638795"/>
              <a:gd name="connsiteX6" fmla="*/ 356260 w 926276"/>
              <a:gd name="connsiteY6" fmla="*/ 1531917 h 1638795"/>
              <a:gd name="connsiteX7" fmla="*/ 439387 w 926276"/>
              <a:gd name="connsiteY7" fmla="*/ 1603169 h 1638795"/>
              <a:gd name="connsiteX8" fmla="*/ 593767 w 926276"/>
              <a:gd name="connsiteY8" fmla="*/ 1638795 h 1638795"/>
              <a:gd name="connsiteX9" fmla="*/ 807523 w 926276"/>
              <a:gd name="connsiteY9" fmla="*/ 1579418 h 1638795"/>
              <a:gd name="connsiteX10" fmla="*/ 926276 w 926276"/>
              <a:gd name="connsiteY10" fmla="*/ 1567543 h 1638795"/>
              <a:gd name="connsiteX11" fmla="*/ 439387 w 926276"/>
              <a:gd name="connsiteY11" fmla="*/ 1591293 h 1638795"/>
              <a:gd name="connsiteX12" fmla="*/ 415637 w 926276"/>
              <a:gd name="connsiteY12" fmla="*/ 1306286 h 1638795"/>
              <a:gd name="connsiteX13" fmla="*/ 427512 w 926276"/>
              <a:gd name="connsiteY13" fmla="*/ 1140031 h 1638795"/>
              <a:gd name="connsiteX14" fmla="*/ 427512 w 926276"/>
              <a:gd name="connsiteY14" fmla="*/ 985652 h 1638795"/>
              <a:gd name="connsiteX15" fmla="*/ 403762 w 926276"/>
              <a:gd name="connsiteY15" fmla="*/ 843148 h 1638795"/>
              <a:gd name="connsiteX16" fmla="*/ 380011 w 926276"/>
              <a:gd name="connsiteY16" fmla="*/ 724395 h 1638795"/>
              <a:gd name="connsiteX17" fmla="*/ 344385 w 926276"/>
              <a:gd name="connsiteY17" fmla="*/ 653143 h 1638795"/>
              <a:gd name="connsiteX18" fmla="*/ 249382 w 926276"/>
              <a:gd name="connsiteY18" fmla="*/ 332509 h 1638795"/>
              <a:gd name="connsiteX19" fmla="*/ 296884 w 926276"/>
              <a:gd name="connsiteY19" fmla="*/ 0 h 16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6276" h="1638795">
                <a:moveTo>
                  <a:pt x="59377" y="11875"/>
                </a:moveTo>
                <a:lnTo>
                  <a:pt x="0" y="261257"/>
                </a:lnTo>
                <a:lnTo>
                  <a:pt x="0" y="403761"/>
                </a:lnTo>
                <a:lnTo>
                  <a:pt x="166255" y="665018"/>
                </a:lnTo>
                <a:lnTo>
                  <a:pt x="308759" y="783771"/>
                </a:lnTo>
                <a:lnTo>
                  <a:pt x="285008" y="1365662"/>
                </a:lnTo>
                <a:lnTo>
                  <a:pt x="356260" y="1531917"/>
                </a:lnTo>
                <a:lnTo>
                  <a:pt x="439387" y="1603169"/>
                </a:lnTo>
                <a:lnTo>
                  <a:pt x="593767" y="1638795"/>
                </a:lnTo>
                <a:lnTo>
                  <a:pt x="807523" y="1579418"/>
                </a:lnTo>
                <a:lnTo>
                  <a:pt x="926276" y="1567543"/>
                </a:lnTo>
                <a:lnTo>
                  <a:pt x="439387" y="1591293"/>
                </a:lnTo>
                <a:lnTo>
                  <a:pt x="415637" y="1306286"/>
                </a:lnTo>
                <a:cubicBezTo>
                  <a:pt x="429087" y="1171777"/>
                  <a:pt x="427512" y="1227314"/>
                  <a:pt x="427512" y="1140031"/>
                </a:cubicBezTo>
                <a:lnTo>
                  <a:pt x="427512" y="985652"/>
                </a:lnTo>
                <a:lnTo>
                  <a:pt x="403762" y="843148"/>
                </a:lnTo>
                <a:cubicBezTo>
                  <a:pt x="379152" y="732406"/>
                  <a:pt x="380011" y="772765"/>
                  <a:pt x="380011" y="724395"/>
                </a:cubicBezTo>
                <a:lnTo>
                  <a:pt x="344385" y="653143"/>
                </a:lnTo>
                <a:lnTo>
                  <a:pt x="249382" y="332509"/>
                </a:lnTo>
                <a:lnTo>
                  <a:pt x="296884" y="0"/>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Arrow Connector 65"/>
          <p:cNvCxnSpPr/>
          <p:nvPr/>
        </p:nvCxnSpPr>
        <p:spPr>
          <a:xfrm>
            <a:off x="1981200" y="42672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5800" y="5581471"/>
            <a:ext cx="4038600" cy="1200329"/>
          </a:xfrm>
          <a:prstGeom prst="rect">
            <a:avLst/>
          </a:prstGeom>
          <a:solidFill>
            <a:schemeClr val="bg1"/>
          </a:solidFill>
          <a:ln w="25400">
            <a:solidFill>
              <a:schemeClr val="tx1"/>
            </a:solidFill>
          </a:ln>
        </p:spPr>
        <p:txBody>
          <a:bodyPr wrap="square" rtlCol="0">
            <a:spAutoFit/>
          </a:bodyPr>
          <a:lstStyle/>
          <a:p>
            <a:pPr algn="ctr"/>
            <a:r>
              <a:rPr lang="en-US" sz="3600" b="1" dirty="0">
                <a:latin typeface="Arial" pitchFamily="34" charset="0"/>
                <a:cs typeface="Arial" pitchFamily="34" charset="0"/>
              </a:rPr>
              <a:t>3 types of </a:t>
            </a:r>
          </a:p>
          <a:p>
            <a:pPr algn="ctr"/>
            <a:r>
              <a:rPr lang="en-US" sz="3600" b="1" dirty="0">
                <a:latin typeface="Arial" pitchFamily="34" charset="0"/>
                <a:cs typeface="Arial" pitchFamily="34" charset="0"/>
              </a:rPr>
              <a:t>plate boundaries</a:t>
            </a:r>
          </a:p>
        </p:txBody>
      </p:sp>
      <p:grpSp>
        <p:nvGrpSpPr>
          <p:cNvPr id="38" name="Group 37"/>
          <p:cNvGrpSpPr/>
          <p:nvPr/>
        </p:nvGrpSpPr>
        <p:grpSpPr>
          <a:xfrm>
            <a:off x="3518185" y="4151987"/>
            <a:ext cx="4482815" cy="623788"/>
            <a:chOff x="3518185" y="4151987"/>
            <a:chExt cx="4482815" cy="623788"/>
          </a:xfrm>
        </p:grpSpPr>
        <p:cxnSp>
          <p:nvCxnSpPr>
            <p:cNvPr id="48" name="Straight Arrow Connector 47"/>
            <p:cNvCxnSpPr/>
            <p:nvPr/>
          </p:nvCxnSpPr>
          <p:spPr>
            <a:xfrm flipH="1">
              <a:off x="36576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267200" y="4419600"/>
              <a:ext cx="533400" cy="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3" name="Group 31"/>
            <p:cNvGrpSpPr/>
            <p:nvPr/>
          </p:nvGrpSpPr>
          <p:grpSpPr>
            <a:xfrm>
              <a:off x="3518185" y="4151987"/>
              <a:ext cx="4482815" cy="623788"/>
              <a:chOff x="1917985" y="2856587"/>
              <a:chExt cx="4482815" cy="623788"/>
            </a:xfrm>
          </p:grpSpPr>
          <p:sp>
            <p:nvSpPr>
              <p:cNvPr id="33" name="Oval 32"/>
              <p:cNvSpPr/>
              <p:nvPr/>
            </p:nvSpPr>
            <p:spPr>
              <a:xfrm rot="180151">
                <a:off x="1917985" y="2856587"/>
                <a:ext cx="1433877" cy="53340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572000" y="2895600"/>
                <a:ext cx="18288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divergent</a:t>
                </a:r>
              </a:p>
            </p:txBody>
          </p:sp>
          <p:cxnSp>
            <p:nvCxnSpPr>
              <p:cNvPr id="35" name="Straight Connector 34"/>
              <p:cNvCxnSpPr>
                <a:stCxn id="34" idx="1"/>
                <a:endCxn id="33" idx="6"/>
              </p:cNvCxnSpPr>
              <p:nvPr/>
            </p:nvCxnSpPr>
            <p:spPr>
              <a:xfrm flipH="1" flipV="1">
                <a:off x="3350878" y="3160840"/>
                <a:ext cx="1221122" cy="271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 name="Group 51"/>
          <p:cNvGrpSpPr/>
          <p:nvPr/>
        </p:nvGrpSpPr>
        <p:grpSpPr>
          <a:xfrm>
            <a:off x="1965932" y="3525757"/>
            <a:ext cx="4968268" cy="2081246"/>
            <a:chOff x="2283717" y="2343744"/>
            <a:chExt cx="4968268" cy="2081246"/>
          </a:xfrm>
        </p:grpSpPr>
        <p:sp>
          <p:nvSpPr>
            <p:cNvPr id="55" name="Oval 54"/>
            <p:cNvSpPr/>
            <p:nvPr/>
          </p:nvSpPr>
          <p:spPr>
            <a:xfrm rot="3982625">
              <a:off x="1831799" y="2795662"/>
              <a:ext cx="2081246" cy="1177410"/>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5118385" y="3770987"/>
              <a:ext cx="21336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convergent</a:t>
              </a:r>
            </a:p>
          </p:txBody>
        </p:sp>
        <p:cxnSp>
          <p:nvCxnSpPr>
            <p:cNvPr id="57" name="Straight Connector 56"/>
            <p:cNvCxnSpPr>
              <a:stCxn id="56" idx="1"/>
              <a:endCxn id="55" idx="7"/>
            </p:cNvCxnSpPr>
            <p:nvPr/>
          </p:nvCxnSpPr>
          <p:spPr>
            <a:xfrm flipH="1" flipV="1">
              <a:off x="3548675" y="3891729"/>
              <a:ext cx="1569710" cy="1716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288312" y="2436934"/>
            <a:ext cx="6179288" cy="1061344"/>
            <a:chOff x="1288312" y="2436934"/>
            <a:chExt cx="6179288" cy="1061344"/>
          </a:xfrm>
        </p:grpSpPr>
        <p:cxnSp>
          <p:nvCxnSpPr>
            <p:cNvPr id="96" name="Straight Arrow Connector 95"/>
            <p:cNvCxnSpPr/>
            <p:nvPr/>
          </p:nvCxnSpPr>
          <p:spPr>
            <a:xfrm flipH="1" flipV="1">
              <a:off x="1600200" y="2590800"/>
              <a:ext cx="152401" cy="609601"/>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1905000" y="2590800"/>
              <a:ext cx="152400" cy="609600"/>
            </a:xfrm>
            <a:prstGeom prst="straightConnector1">
              <a:avLst/>
            </a:prstGeom>
            <a:ln w="101600">
              <a:solidFill>
                <a:schemeClr val="tx1"/>
              </a:solidFill>
              <a:tailEnd type="arrow" w="sm" len="sm"/>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5" name="Group 97"/>
            <p:cNvGrpSpPr/>
            <p:nvPr/>
          </p:nvGrpSpPr>
          <p:grpSpPr>
            <a:xfrm>
              <a:off x="1288312" y="2436934"/>
              <a:ext cx="6179288" cy="1061344"/>
              <a:chOff x="2215697" y="3769521"/>
              <a:chExt cx="6179288" cy="1061344"/>
            </a:xfrm>
          </p:grpSpPr>
          <p:sp>
            <p:nvSpPr>
              <p:cNvPr id="99" name="Oval 98"/>
              <p:cNvSpPr/>
              <p:nvPr/>
            </p:nvSpPr>
            <p:spPr>
              <a:xfrm rot="180151">
                <a:off x="2215697" y="3769521"/>
                <a:ext cx="997223" cy="1061344"/>
              </a:xfrm>
              <a:prstGeom prst="ellipse">
                <a:avLst/>
              </a:prstGeom>
              <a:noFill/>
              <a:ln w="50800">
                <a:solidFill>
                  <a:schemeClr val="tx1"/>
                </a:solidFill>
                <a:prstDash val="solid"/>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413785" y="4075787"/>
                <a:ext cx="1981200" cy="584775"/>
              </a:xfrm>
              <a:prstGeom prst="rect">
                <a:avLst/>
              </a:prstGeom>
              <a:solidFill>
                <a:schemeClr val="accent1">
                  <a:lumMod val="20000"/>
                  <a:lumOff val="80000"/>
                  <a:alpha val="83000"/>
                </a:schemeClr>
              </a:solidFill>
              <a:ln w="76200">
                <a:solidFill>
                  <a:schemeClr val="tx1"/>
                </a:solidFill>
              </a:ln>
            </p:spPr>
            <p:txBody>
              <a:bodyPr wrap="square" rtlCol="0">
                <a:spAutoFit/>
              </a:bodyPr>
              <a:lstStyle/>
              <a:p>
                <a:r>
                  <a:rPr lang="en-US" sz="3200" b="1" dirty="0"/>
                  <a:t>transform</a:t>
                </a:r>
              </a:p>
            </p:txBody>
          </p:sp>
          <p:cxnSp>
            <p:nvCxnSpPr>
              <p:cNvPr id="101" name="Straight Connector 100"/>
              <p:cNvCxnSpPr>
                <a:stCxn id="100" idx="1"/>
                <a:endCxn id="99" idx="6"/>
              </p:cNvCxnSpPr>
              <p:nvPr/>
            </p:nvCxnSpPr>
            <p:spPr>
              <a:xfrm flipH="1" flipV="1">
                <a:off x="3212236" y="4326310"/>
                <a:ext cx="3201549" cy="418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2" name="Freeform 31"/>
          <p:cNvSpPr/>
          <p:nvPr/>
        </p:nvSpPr>
        <p:spPr>
          <a:xfrm>
            <a:off x="1188156" y="3522133"/>
            <a:ext cx="843844" cy="1337734"/>
          </a:xfrm>
          <a:custGeom>
            <a:avLst/>
            <a:gdLst>
              <a:gd name="connsiteX0" fmla="*/ 14111 w 843844"/>
              <a:gd name="connsiteY0" fmla="*/ 0 h 1337734"/>
              <a:gd name="connsiteX1" fmla="*/ 31044 w 843844"/>
              <a:gd name="connsiteY1" fmla="*/ 508000 h 1337734"/>
              <a:gd name="connsiteX2" fmla="*/ 200377 w 843844"/>
              <a:gd name="connsiteY2" fmla="*/ 1202267 h 1337734"/>
              <a:gd name="connsiteX3" fmla="*/ 843844 w 843844"/>
              <a:gd name="connsiteY3" fmla="*/ 1320800 h 1337734"/>
            </a:gdLst>
            <a:ahLst/>
            <a:cxnLst>
              <a:cxn ang="0">
                <a:pos x="connsiteX0" y="connsiteY0"/>
              </a:cxn>
              <a:cxn ang="0">
                <a:pos x="connsiteX1" y="connsiteY1"/>
              </a:cxn>
              <a:cxn ang="0">
                <a:pos x="connsiteX2" y="connsiteY2"/>
              </a:cxn>
              <a:cxn ang="0">
                <a:pos x="connsiteX3" y="connsiteY3"/>
              </a:cxn>
            </a:cxnLst>
            <a:rect l="l" t="t" r="r" b="b"/>
            <a:pathLst>
              <a:path w="843844" h="1337734">
                <a:moveTo>
                  <a:pt x="14111" y="0"/>
                </a:moveTo>
                <a:cubicBezTo>
                  <a:pt x="7055" y="153811"/>
                  <a:pt x="0" y="307622"/>
                  <a:pt x="31044" y="508000"/>
                </a:cubicBezTo>
                <a:cubicBezTo>
                  <a:pt x="62088" y="708378"/>
                  <a:pt x="64910" y="1066800"/>
                  <a:pt x="200377" y="1202267"/>
                </a:cubicBezTo>
                <a:cubicBezTo>
                  <a:pt x="335844" y="1337734"/>
                  <a:pt x="589844" y="1329267"/>
                  <a:pt x="843844" y="1320800"/>
                </a:cubicBezTo>
              </a:path>
            </a:pathLst>
          </a:custGeom>
          <a:ln w="7620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2" descr="Oceanic-Continental Converging Plates"/>
          <p:cNvPicPr>
            <a:picLocks noChangeAspect="1" noChangeArrowheads="1"/>
          </p:cNvPicPr>
          <p:nvPr/>
        </p:nvPicPr>
        <p:blipFill>
          <a:blip r:embed="rId4" cstate="print"/>
          <a:srcRect/>
          <a:stretch>
            <a:fillRect/>
          </a:stretch>
        </p:blipFill>
        <p:spPr bwMode="auto">
          <a:xfrm>
            <a:off x="228600" y="1600200"/>
            <a:ext cx="2876550" cy="1695451"/>
          </a:xfrm>
          <a:prstGeom prst="rect">
            <a:avLst/>
          </a:prstGeom>
          <a:noFill/>
        </p:spPr>
      </p:pic>
      <p:sp>
        <p:nvSpPr>
          <p:cNvPr id="37" name="TextBox 36"/>
          <p:cNvSpPr txBox="1"/>
          <p:nvPr/>
        </p:nvSpPr>
        <p:spPr>
          <a:xfrm>
            <a:off x="228600" y="3043535"/>
            <a:ext cx="2895600" cy="461665"/>
          </a:xfrm>
          <a:prstGeom prst="rect">
            <a:avLst/>
          </a:prstGeom>
          <a:solidFill>
            <a:schemeClr val="accent1">
              <a:lumMod val="20000"/>
              <a:lumOff val="80000"/>
              <a:alpha val="83000"/>
            </a:schemeClr>
          </a:solidFill>
          <a:ln w="76200">
            <a:solidFill>
              <a:schemeClr val="tx1"/>
            </a:solidFill>
          </a:ln>
        </p:spPr>
        <p:txBody>
          <a:bodyPr wrap="square" rtlCol="0">
            <a:spAutoFit/>
          </a:bodyPr>
          <a:lstStyle/>
          <a:p>
            <a:pPr algn="ctr"/>
            <a:r>
              <a:rPr lang="en-US" sz="2400" b="1" dirty="0"/>
              <a:t>ocean to continent</a:t>
            </a:r>
          </a:p>
        </p:txBody>
      </p:sp>
      <p:sp>
        <p:nvSpPr>
          <p:cNvPr id="7" name="TextBox 6">
            <a:extLst>
              <a:ext uri="{FF2B5EF4-FFF2-40B4-BE49-F238E27FC236}">
                <a16:creationId xmlns:a16="http://schemas.microsoft.com/office/drawing/2014/main" id="{79968C1F-74A2-B5BD-2A71-69D6495F834F}"/>
              </a:ext>
            </a:extLst>
          </p:cNvPr>
          <p:cNvSpPr txBox="1"/>
          <p:nvPr/>
        </p:nvSpPr>
        <p:spPr>
          <a:xfrm>
            <a:off x="-67856" y="0"/>
            <a:ext cx="9144000" cy="707886"/>
          </a:xfrm>
          <a:prstGeom prst="rect">
            <a:avLst/>
          </a:prstGeom>
          <a:solidFill>
            <a:schemeClr val="bg1"/>
          </a:solidFill>
        </p:spPr>
        <p:txBody>
          <a:bodyPr wrap="square" rtlCol="0">
            <a:spAutoFit/>
          </a:bodyPr>
          <a:lstStyle/>
          <a:p>
            <a:pPr algn="ctr"/>
            <a:r>
              <a:rPr lang="en-US" sz="4000" b="1" spc="-150" dirty="0">
                <a:latin typeface="Tempus Sans ITC" pitchFamily="82" charset="0"/>
              </a:rPr>
              <a:t>What happens at the Plate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2"/>
                                        </p:tgtEl>
                                      </p:cBhvr>
                                    </p:animEffect>
                                    <p:set>
                                      <p:cBhvr>
                                        <p:cTn id="7" dur="1" fill="hold">
                                          <p:stCondLst>
                                            <p:cond delay="9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2"/>
                                        </p:tgtEl>
                                      </p:cBhvr>
                                    </p:animEffect>
                                    <p:set>
                                      <p:cBhvr>
                                        <p:cTn id="13" dur="1" fill="hold">
                                          <p:stCondLst>
                                            <p:cond delay="999"/>
                                          </p:stCondLst>
                                        </p:cTn>
                                        <p:tgtEl>
                                          <p:spTgt spid="4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97098E-26AF-88B5-22F5-5E39E60A5139}"/>
              </a:ext>
            </a:extLst>
          </p:cNvPr>
          <p:cNvGrpSpPr/>
          <p:nvPr/>
        </p:nvGrpSpPr>
        <p:grpSpPr>
          <a:xfrm>
            <a:off x="1524000" y="873204"/>
            <a:ext cx="7603120" cy="4701827"/>
            <a:chOff x="1524000" y="873204"/>
            <a:chExt cx="7603120" cy="4701827"/>
          </a:xfrm>
        </p:grpSpPr>
        <p:sp>
          <p:nvSpPr>
            <p:cNvPr id="22" name="TextBox 21"/>
            <p:cNvSpPr txBox="1"/>
            <p:nvPr/>
          </p:nvSpPr>
          <p:spPr>
            <a:xfrm>
              <a:off x="2019300" y="1839580"/>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3" name="TextBox 2">
              <a:extLst>
                <a:ext uri="{FF2B5EF4-FFF2-40B4-BE49-F238E27FC236}">
                  <a16:creationId xmlns:a16="http://schemas.microsoft.com/office/drawing/2014/main" id="{15731B26-06F5-2E01-BFE6-B7731F402987}"/>
                </a:ext>
              </a:extLst>
            </p:cNvPr>
            <p:cNvSpPr txBox="1"/>
            <p:nvPr/>
          </p:nvSpPr>
          <p:spPr>
            <a:xfrm>
              <a:off x="1524000" y="873204"/>
              <a:ext cx="5600700" cy="830997"/>
            </a:xfrm>
            <a:prstGeom prst="rect">
              <a:avLst/>
            </a:prstGeom>
            <a:noFill/>
            <a:effectLst>
              <a:outerShdw dist="25400" dir="5400000" algn="ctr" rotWithShape="0">
                <a:srgbClr val="0A0906"/>
              </a:outerShdw>
            </a:effectLst>
          </p:spPr>
          <p:txBody>
            <a:bodyPr wrap="square" rtlCol="0">
              <a:spAutoFit/>
            </a:bodyPr>
            <a:lstStyle/>
            <a:p>
              <a:r>
                <a:rPr lang="en-US" sz="4800" b="1" spc="-50" dirty="0">
                  <a:ln w="9525">
                    <a:solidFill>
                      <a:schemeClr val="accent5">
                        <a:lumMod val="50000"/>
                      </a:schemeClr>
                    </a:solidFill>
                  </a:ln>
                  <a:solidFill>
                    <a:srgbClr val="FF0000"/>
                  </a:solidFill>
                  <a:latin typeface="Tempus Sans ITC" pitchFamily="82" charset="0"/>
                  <a:cs typeface="Arial" pitchFamily="34" charset="0"/>
                </a:rPr>
                <a:t>Overview and Review</a:t>
              </a:r>
            </a:p>
          </p:txBody>
        </p:sp>
        <p:sp>
          <p:nvSpPr>
            <p:cNvPr id="4" name="TextBox 3">
              <a:extLst>
                <a:ext uri="{FF2B5EF4-FFF2-40B4-BE49-F238E27FC236}">
                  <a16:creationId xmlns:a16="http://schemas.microsoft.com/office/drawing/2014/main" id="{1000419D-B2E9-B976-9A4C-2A1EE4BD4CFA}"/>
                </a:ext>
              </a:extLst>
            </p:cNvPr>
            <p:cNvSpPr txBox="1"/>
            <p:nvPr/>
          </p:nvSpPr>
          <p:spPr>
            <a:xfrm>
              <a:off x="2016406" y="3593915"/>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Orogeny</a:t>
              </a:r>
            </a:p>
          </p:txBody>
        </p:sp>
        <p:sp>
          <p:nvSpPr>
            <p:cNvPr id="5" name="TextBox 4">
              <a:extLst>
                <a:ext uri="{FF2B5EF4-FFF2-40B4-BE49-F238E27FC236}">
                  <a16:creationId xmlns:a16="http://schemas.microsoft.com/office/drawing/2014/main" id="{21C0E41D-95C3-B8A8-C12E-F0E7B07120A3}"/>
                </a:ext>
              </a:extLst>
            </p:cNvPr>
            <p:cNvSpPr txBox="1"/>
            <p:nvPr/>
          </p:nvSpPr>
          <p:spPr>
            <a:xfrm>
              <a:off x="2019300" y="2722640"/>
              <a:ext cx="710782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Island Arcs/Exotic Terranes</a:t>
              </a:r>
            </a:p>
          </p:txBody>
        </p:sp>
        <p:sp>
          <p:nvSpPr>
            <p:cNvPr id="7" name="TextBox 6">
              <a:extLst>
                <a:ext uri="{FF2B5EF4-FFF2-40B4-BE49-F238E27FC236}">
                  <a16:creationId xmlns:a16="http://schemas.microsoft.com/office/drawing/2014/main" id="{7B82C198-6327-8A59-ADE7-B17D41D26FDC}"/>
                </a:ext>
              </a:extLst>
            </p:cNvPr>
            <p:cNvSpPr txBox="1"/>
            <p:nvPr/>
          </p:nvSpPr>
          <p:spPr>
            <a:xfrm>
              <a:off x="2020824" y="4572000"/>
              <a:ext cx="4996888"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Volcanoes </a:t>
              </a:r>
            </a:p>
          </p:txBody>
        </p:sp>
      </p:grpSp>
      <p:pic>
        <p:nvPicPr>
          <p:cNvPr id="10" name="Picture 9" descr="A red check mark on a black background&#10;&#10;Description automatically generated">
            <a:extLst>
              <a:ext uri="{FF2B5EF4-FFF2-40B4-BE49-F238E27FC236}">
                <a16:creationId xmlns:a16="http://schemas.microsoft.com/office/drawing/2014/main" id="{9DB79BF0-637E-F8F0-2E86-5389F76512B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1865612"/>
            <a:ext cx="928086" cy="830997"/>
          </a:xfrm>
          <a:prstGeom prst="rect">
            <a:avLst/>
          </a:prstGeom>
        </p:spPr>
      </p:pic>
      <p:pic>
        <p:nvPicPr>
          <p:cNvPr id="6" name="Picture 5" descr="A red check mark on a black background&#10;&#10;Description automatically generated">
            <a:extLst>
              <a:ext uri="{FF2B5EF4-FFF2-40B4-BE49-F238E27FC236}">
                <a16:creationId xmlns:a16="http://schemas.microsoft.com/office/drawing/2014/main" id="{594A2BB9-5A8D-0FE8-BB1F-1E0606DB748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2854438"/>
            <a:ext cx="928086" cy="830997"/>
          </a:xfrm>
          <a:prstGeom prst="rect">
            <a:avLst/>
          </a:prstGeom>
        </p:spPr>
      </p:pic>
      <p:pic>
        <p:nvPicPr>
          <p:cNvPr id="11" name="Picture 10" descr="A red check mark on a black background&#10;&#10;Description automatically generated">
            <a:extLst>
              <a:ext uri="{FF2B5EF4-FFF2-40B4-BE49-F238E27FC236}">
                <a16:creationId xmlns:a16="http://schemas.microsoft.com/office/drawing/2014/main" id="{DE7739E1-889C-DD94-C76F-4E9927067FE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5169" y="3679931"/>
            <a:ext cx="928086" cy="830997"/>
          </a:xfrm>
          <a:prstGeom prst="rect">
            <a:avLst/>
          </a:prstGeom>
        </p:spPr>
      </p:pic>
      <p:pic>
        <p:nvPicPr>
          <p:cNvPr id="12" name="Picture 11" descr="A red check mark on a black background&#10;&#10;Description automatically generated">
            <a:extLst>
              <a:ext uri="{FF2B5EF4-FFF2-40B4-BE49-F238E27FC236}">
                <a16:creationId xmlns:a16="http://schemas.microsoft.com/office/drawing/2014/main" id="{39D4B176-9188-8DAC-C844-52BD6323A6C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47800" y="4610266"/>
            <a:ext cx="928086" cy="830997"/>
          </a:xfrm>
          <a:prstGeom prst="rect">
            <a:avLst/>
          </a:prstGeom>
        </p:spPr>
      </p:pic>
      <p:grpSp>
        <p:nvGrpSpPr>
          <p:cNvPr id="20" name="Group 19">
            <a:extLst>
              <a:ext uri="{FF2B5EF4-FFF2-40B4-BE49-F238E27FC236}">
                <a16:creationId xmlns:a16="http://schemas.microsoft.com/office/drawing/2014/main" id="{CBB74EAE-85CF-FA95-C488-41F29476DF99}"/>
              </a:ext>
            </a:extLst>
          </p:cNvPr>
          <p:cNvGrpSpPr/>
          <p:nvPr/>
        </p:nvGrpSpPr>
        <p:grpSpPr>
          <a:xfrm>
            <a:off x="4953000" y="2060920"/>
            <a:ext cx="3953960" cy="1810225"/>
            <a:chOff x="4953000" y="2060920"/>
            <a:chExt cx="3953960" cy="1810225"/>
          </a:xfrm>
        </p:grpSpPr>
        <p:sp>
          <p:nvSpPr>
            <p:cNvPr id="8" name="Oval 7">
              <a:extLst>
                <a:ext uri="{FF2B5EF4-FFF2-40B4-BE49-F238E27FC236}">
                  <a16:creationId xmlns:a16="http://schemas.microsoft.com/office/drawing/2014/main" id="{1801882D-C996-A3D2-28E0-32B914C48632}"/>
                </a:ext>
              </a:extLst>
            </p:cNvPr>
            <p:cNvSpPr/>
            <p:nvPr/>
          </p:nvSpPr>
          <p:spPr>
            <a:xfrm>
              <a:off x="4953000" y="2868114"/>
              <a:ext cx="3810000" cy="10030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TextBox 8">
              <a:extLst>
                <a:ext uri="{FF2B5EF4-FFF2-40B4-BE49-F238E27FC236}">
                  <a16:creationId xmlns:a16="http://schemas.microsoft.com/office/drawing/2014/main" id="{4E7D9641-60A4-E494-8D5E-C70A6852C0DA}"/>
                </a:ext>
              </a:extLst>
            </p:cNvPr>
            <p:cNvSpPr txBox="1"/>
            <p:nvPr/>
          </p:nvSpPr>
          <p:spPr>
            <a:xfrm>
              <a:off x="8246202" y="2060920"/>
              <a:ext cx="660758" cy="1323439"/>
            </a:xfrm>
            <a:prstGeom prst="rect">
              <a:avLst/>
            </a:prstGeom>
            <a:noFill/>
          </p:spPr>
          <p:txBody>
            <a:bodyPr wrap="none" rtlCol="0">
              <a:spAutoFit/>
            </a:bodyPr>
            <a:lstStyle/>
            <a:p>
              <a:r>
                <a:rPr lang="en-US" sz="8000" b="1" dirty="0">
                  <a:solidFill>
                    <a:srgbClr val="C00000"/>
                  </a:solidFill>
                </a:rPr>
                <a:t>?</a:t>
              </a:r>
            </a:p>
          </p:txBody>
        </p:sp>
      </p:gr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1" name="TextBox 20">
            <a:extLst>
              <a:ext uri="{FF2B5EF4-FFF2-40B4-BE49-F238E27FC236}">
                <a16:creationId xmlns:a16="http://schemas.microsoft.com/office/drawing/2014/main" id="{DCB099D3-9491-FB72-23DC-51FA1AA41B57}"/>
              </a:ext>
            </a:extLst>
          </p:cNvPr>
          <p:cNvSpPr txBox="1"/>
          <p:nvPr/>
        </p:nvSpPr>
        <p:spPr>
          <a:xfrm>
            <a:off x="5112712" y="2748143"/>
            <a:ext cx="38100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Exotic Terranes</a:t>
            </a:r>
          </a:p>
        </p:txBody>
      </p:sp>
      <p:sp>
        <p:nvSpPr>
          <p:cNvPr id="39" name="TextBox 38">
            <a:extLst>
              <a:ext uri="{FF2B5EF4-FFF2-40B4-BE49-F238E27FC236}">
                <a16:creationId xmlns:a16="http://schemas.microsoft.com/office/drawing/2014/main" id="{2A4DDA3A-9EDD-5428-1DEB-DF69029E1D97}"/>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spTree>
    <p:extLst>
      <p:ext uri="{BB962C8B-B14F-4D97-AF65-F5344CB8AC3E}">
        <p14:creationId xmlns:p14="http://schemas.microsoft.com/office/powerpoint/2010/main" val="42668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
                                        </p:tgtEl>
                                      </p:cBhvr>
                                    </p:animEffect>
                                    <p:set>
                                      <p:cBhvr>
                                        <p:cTn id="32" dur="1" fill="hold">
                                          <p:stCondLst>
                                            <p:cond delay="9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1"/>
                                        </p:tgtEl>
                                      </p:cBhvr>
                                    </p:animEffect>
                                    <p:set>
                                      <p:cBhvr>
                                        <p:cTn id="41" dur="1" fill="hold">
                                          <p:stCondLst>
                                            <p:cond delay="999"/>
                                          </p:stCondLst>
                                        </p:cTn>
                                        <p:tgtEl>
                                          <p:spTgt spid="1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20"/>
                                        </p:tgtEl>
                                      </p:cBhvr>
                                    </p:animEffect>
                                    <p:set>
                                      <p:cBhvr>
                                        <p:cTn id="47" dur="1" fill="hold">
                                          <p:stCondLst>
                                            <p:cond delay="999"/>
                                          </p:stCondLst>
                                        </p:cTn>
                                        <p:tgtEl>
                                          <p:spTgt spid="2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42" presetClass="path" presetSubtype="0" accel="50000" decel="50000" fill="hold" grpId="1" nodeType="withEffect">
                                  <p:stCondLst>
                                    <p:cond delay="0"/>
                                  </p:stCondLst>
                                  <p:childTnLst>
                                    <p:animMotion origin="layout" path="M -4.72222E-6 -2.59259E-6 L -0.26753 -0.4294 " pathEditMode="relative" rAng="0" ptsTypes="AA">
                                      <p:cBhvr>
                                        <p:cTn id="52" dur="1000" fill="hold"/>
                                        <p:tgtEl>
                                          <p:spTgt spid="21"/>
                                        </p:tgtEl>
                                        <p:attrNameLst>
                                          <p:attrName>ppt_x</p:attrName>
                                          <p:attrName>ppt_y</p:attrName>
                                        </p:attrNameLst>
                                      </p:cBhvr>
                                      <p:rCtr x="-13385" y="-21481"/>
                                    </p:animMotion>
                                  </p:childTnLst>
                                </p:cTn>
                              </p:par>
                              <p:par>
                                <p:cTn id="53" presetID="10" presetClass="entr" presetSubtype="0" fill="hold" grpId="0" nodeType="withEffect">
                                  <p:stCondLst>
                                    <p:cond delay="10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xit" presetSubtype="0" fill="hold" grpId="2" nodeType="withEffect">
                                  <p:stCondLst>
                                    <p:cond delay="100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grpId="0" nodeType="withEffect">
                                  <p:stCondLst>
                                    <p:cond delay="100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1" grpId="2"/>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1045DD-E290-0EDA-D2C3-DC095AC61C11}"/>
              </a:ext>
            </a:extLst>
          </p:cNvPr>
          <p:cNvSpPr/>
          <p:nvPr/>
        </p:nvSpPr>
        <p:spPr>
          <a:xfrm>
            <a:off x="-94526" y="0"/>
            <a:ext cx="9238526" cy="6900863"/>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diagram of a geological formation&#10;&#10;Description automatically generated">
            <a:extLst>
              <a:ext uri="{FF2B5EF4-FFF2-40B4-BE49-F238E27FC236}">
                <a16:creationId xmlns:a16="http://schemas.microsoft.com/office/drawing/2014/main" id="{2DD6F75C-6532-1CD8-F143-3E6E0ACDF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6323"/>
            <a:ext cx="9144000" cy="4736592"/>
          </a:xfrm>
          <a:prstGeom prst="rect">
            <a:avLst/>
          </a:prstGeom>
        </p:spPr>
      </p:pic>
      <p:pic>
        <p:nvPicPr>
          <p:cNvPr id="2" name="Picture 2">
            <a:extLst>
              <a:ext uri="{FF2B5EF4-FFF2-40B4-BE49-F238E27FC236}">
                <a16:creationId xmlns:a16="http://schemas.microsoft.com/office/drawing/2014/main" id="{DFEB05D6-1C55-8A15-60CD-E3143F6CD4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048" t="42266" r="13297" b="36932"/>
          <a:stretch/>
        </p:blipFill>
        <p:spPr bwMode="auto">
          <a:xfrm>
            <a:off x="152401" y="2057804"/>
            <a:ext cx="8991600" cy="4730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D5BD3DE-18CB-EF49-0124-96181C1719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588" t="62773" r="13254" b="16424"/>
          <a:stretch/>
        </p:blipFill>
        <p:spPr bwMode="auto">
          <a:xfrm>
            <a:off x="36576" y="1956816"/>
            <a:ext cx="9144000" cy="473050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17C07E74-993A-3F8B-671E-1D3EC9D06857}"/>
              </a:ext>
            </a:extLst>
          </p:cNvPr>
          <p:cNvSpPr/>
          <p:nvPr/>
        </p:nvSpPr>
        <p:spPr>
          <a:xfrm>
            <a:off x="2453640" y="5000673"/>
            <a:ext cx="6263640" cy="1147559"/>
          </a:xfrm>
          <a:custGeom>
            <a:avLst/>
            <a:gdLst>
              <a:gd name="connsiteX0" fmla="*/ 6263640 w 6263640"/>
              <a:gd name="connsiteY0" fmla="*/ 19799 h 1147559"/>
              <a:gd name="connsiteX1" fmla="*/ 2697480 w 6263640"/>
              <a:gd name="connsiteY1" fmla="*/ 4559 h 1147559"/>
              <a:gd name="connsiteX2" fmla="*/ 1295400 w 6263640"/>
              <a:gd name="connsiteY2" fmla="*/ 126479 h 1147559"/>
              <a:gd name="connsiteX3" fmla="*/ 0 w 6263640"/>
              <a:gd name="connsiteY3" fmla="*/ 1147559 h 1147559"/>
            </a:gdLst>
            <a:ahLst/>
            <a:cxnLst>
              <a:cxn ang="0">
                <a:pos x="connsiteX0" y="connsiteY0"/>
              </a:cxn>
              <a:cxn ang="0">
                <a:pos x="connsiteX1" y="connsiteY1"/>
              </a:cxn>
              <a:cxn ang="0">
                <a:pos x="connsiteX2" y="connsiteY2"/>
              </a:cxn>
              <a:cxn ang="0">
                <a:pos x="connsiteX3" y="connsiteY3"/>
              </a:cxn>
            </a:cxnLst>
            <a:rect l="l" t="t" r="r" b="b"/>
            <a:pathLst>
              <a:path w="6263640" h="1147559">
                <a:moveTo>
                  <a:pt x="6263640" y="19799"/>
                </a:moveTo>
                <a:lnTo>
                  <a:pt x="2697480" y="4559"/>
                </a:lnTo>
                <a:cubicBezTo>
                  <a:pt x="1869440" y="22339"/>
                  <a:pt x="1744980" y="-64021"/>
                  <a:pt x="1295400" y="126479"/>
                </a:cubicBezTo>
                <a:cubicBezTo>
                  <a:pt x="845820" y="316979"/>
                  <a:pt x="422910" y="732269"/>
                  <a:pt x="0" y="1147559"/>
                </a:cubicBezTo>
              </a:path>
            </a:pathLst>
          </a:custGeom>
          <a:noFill/>
          <a:ln w="152400">
            <a:solidFill>
              <a:srgbClr val="FF0000"/>
            </a:solidFill>
            <a:tailEnd type="triangle"/>
          </a:ln>
          <a:effectLst>
            <a:outerShdw dist="254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FE4EB4C2-1475-D23E-96DA-C801E9F73605}"/>
              </a:ext>
            </a:extLst>
          </p:cNvPr>
          <p:cNvCxnSpPr/>
          <p:nvPr/>
        </p:nvCxnSpPr>
        <p:spPr>
          <a:xfrm>
            <a:off x="609600" y="5416712"/>
            <a:ext cx="1447800" cy="0"/>
          </a:xfrm>
          <a:prstGeom prst="straightConnector1">
            <a:avLst/>
          </a:prstGeom>
          <a:ln w="152400">
            <a:solidFill>
              <a:srgbClr val="FF0000"/>
            </a:solidFill>
            <a:tailEnd type="triangle" w="med"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CF32D3-1237-932E-4711-957511409686}"/>
              </a:ext>
            </a:extLst>
          </p:cNvPr>
          <p:cNvSpPr txBox="1"/>
          <p:nvPr/>
        </p:nvSpPr>
        <p:spPr>
          <a:xfrm>
            <a:off x="516577" y="4164774"/>
            <a:ext cx="1920141" cy="954107"/>
          </a:xfrm>
          <a:prstGeom prst="rect">
            <a:avLst/>
          </a:prstGeom>
          <a:noFill/>
        </p:spPr>
        <p:txBody>
          <a:bodyPr wrap="none" rtlCol="0">
            <a:spAutoFit/>
          </a:bodyPr>
          <a:lstStyle/>
          <a:p>
            <a:r>
              <a:rPr lang="en-US" sz="2800" b="1" dirty="0">
                <a:ln w="12700">
                  <a:solidFill>
                    <a:schemeClr val="bg1"/>
                  </a:solidFill>
                </a:ln>
                <a:solidFill>
                  <a:schemeClr val="bg1"/>
                </a:solidFill>
              </a:rPr>
              <a:t>Continental</a:t>
            </a:r>
          </a:p>
          <a:p>
            <a:r>
              <a:rPr lang="en-US" sz="2800" b="1" dirty="0">
                <a:ln w="12700">
                  <a:solidFill>
                    <a:schemeClr val="bg1"/>
                  </a:solidFill>
                </a:ln>
                <a:solidFill>
                  <a:schemeClr val="bg1"/>
                </a:solidFill>
              </a:rPr>
              <a:t>crust</a:t>
            </a:r>
          </a:p>
        </p:txBody>
      </p:sp>
      <p:sp>
        <p:nvSpPr>
          <p:cNvPr id="8" name="TextBox 7">
            <a:extLst>
              <a:ext uri="{FF2B5EF4-FFF2-40B4-BE49-F238E27FC236}">
                <a16:creationId xmlns:a16="http://schemas.microsoft.com/office/drawing/2014/main" id="{93116FB5-D8E1-5C6A-EEAA-14A2755FE743}"/>
              </a:ext>
            </a:extLst>
          </p:cNvPr>
          <p:cNvSpPr txBox="1"/>
          <p:nvPr/>
        </p:nvSpPr>
        <p:spPr>
          <a:xfrm>
            <a:off x="7046067" y="3728591"/>
            <a:ext cx="2004716" cy="538609"/>
          </a:xfrm>
          <a:prstGeom prst="rect">
            <a:avLst/>
          </a:prstGeom>
          <a:noFill/>
        </p:spPr>
        <p:txBody>
          <a:bodyPr wrap="none" rtlCol="0">
            <a:spAutoFit/>
          </a:bodyPr>
          <a:lstStyle/>
          <a:p>
            <a:r>
              <a:rPr lang="en-US" sz="2900" b="1" dirty="0">
                <a:ln w="12700">
                  <a:noFill/>
                </a:ln>
              </a:rPr>
              <a:t>Ocean crust</a:t>
            </a:r>
          </a:p>
        </p:txBody>
      </p:sp>
      <p:sp>
        <p:nvSpPr>
          <p:cNvPr id="10" name="TextBox 9">
            <a:extLst>
              <a:ext uri="{FF2B5EF4-FFF2-40B4-BE49-F238E27FC236}">
                <a16:creationId xmlns:a16="http://schemas.microsoft.com/office/drawing/2014/main" id="{24E7A922-FDAD-280A-A7AA-9ACE48E4B5FB}"/>
              </a:ext>
            </a:extLst>
          </p:cNvPr>
          <p:cNvSpPr txBox="1"/>
          <p:nvPr/>
        </p:nvSpPr>
        <p:spPr>
          <a:xfrm>
            <a:off x="5394960" y="2779693"/>
            <a:ext cx="1992853" cy="954107"/>
          </a:xfrm>
          <a:prstGeom prst="rect">
            <a:avLst/>
          </a:prstGeom>
          <a:noFill/>
        </p:spPr>
        <p:txBody>
          <a:bodyPr wrap="none" rtlCol="0">
            <a:spAutoFit/>
          </a:bodyPr>
          <a:lstStyle/>
          <a:p>
            <a:r>
              <a:rPr lang="en-US" sz="2800" b="1" dirty="0">
                <a:ln w="12700">
                  <a:noFill/>
                </a:ln>
              </a:rPr>
              <a:t>Fragment of</a:t>
            </a:r>
          </a:p>
          <a:p>
            <a:r>
              <a:rPr lang="en-US" sz="2800" b="1" dirty="0">
                <a:ln w="12700">
                  <a:noFill/>
                </a:ln>
              </a:rPr>
              <a:t>continent</a:t>
            </a:r>
          </a:p>
        </p:txBody>
      </p:sp>
      <p:sp>
        <p:nvSpPr>
          <p:cNvPr id="11" name="Freeform: Shape 10">
            <a:extLst>
              <a:ext uri="{FF2B5EF4-FFF2-40B4-BE49-F238E27FC236}">
                <a16:creationId xmlns:a16="http://schemas.microsoft.com/office/drawing/2014/main" id="{E0E376ED-5132-87C1-11AC-629B35DF4182}"/>
              </a:ext>
            </a:extLst>
          </p:cNvPr>
          <p:cNvSpPr>
            <a:spLocks noChangeAspect="1"/>
          </p:cNvSpPr>
          <p:nvPr/>
        </p:nvSpPr>
        <p:spPr>
          <a:xfrm>
            <a:off x="4890286" y="4178081"/>
            <a:ext cx="2430196" cy="684217"/>
          </a:xfrm>
          <a:custGeom>
            <a:avLst/>
            <a:gdLst>
              <a:gd name="connsiteX0" fmla="*/ 1753 w 2335828"/>
              <a:gd name="connsiteY0" fmla="*/ 461391 h 657648"/>
              <a:gd name="connsiteX1" fmla="*/ 184633 w 2335828"/>
              <a:gd name="connsiteY1" fmla="*/ 263271 h 657648"/>
              <a:gd name="connsiteX2" fmla="*/ 596113 w 2335828"/>
              <a:gd name="connsiteY2" fmla="*/ 339471 h 657648"/>
              <a:gd name="connsiteX3" fmla="*/ 900913 w 2335828"/>
              <a:gd name="connsiteY3" fmla="*/ 202311 h 657648"/>
              <a:gd name="connsiteX4" fmla="*/ 1053313 w 2335828"/>
              <a:gd name="connsiteY4" fmla="*/ 34671 h 657648"/>
              <a:gd name="connsiteX5" fmla="*/ 1480033 w 2335828"/>
              <a:gd name="connsiteY5" fmla="*/ 4191 h 657648"/>
              <a:gd name="connsiteX6" fmla="*/ 1632433 w 2335828"/>
              <a:gd name="connsiteY6" fmla="*/ 95631 h 657648"/>
              <a:gd name="connsiteX7" fmla="*/ 1754353 w 2335828"/>
              <a:gd name="connsiteY7" fmla="*/ 110871 h 657648"/>
              <a:gd name="connsiteX8" fmla="*/ 1906753 w 2335828"/>
              <a:gd name="connsiteY8" fmla="*/ 187071 h 657648"/>
              <a:gd name="connsiteX9" fmla="*/ 2120113 w 2335828"/>
              <a:gd name="connsiteY9" fmla="*/ 278511 h 657648"/>
              <a:gd name="connsiteX10" fmla="*/ 2272513 w 2335828"/>
              <a:gd name="connsiteY10" fmla="*/ 324231 h 657648"/>
              <a:gd name="connsiteX11" fmla="*/ 2302993 w 2335828"/>
              <a:gd name="connsiteY11" fmla="*/ 369951 h 657648"/>
              <a:gd name="connsiteX12" fmla="*/ 1815313 w 2335828"/>
              <a:gd name="connsiteY12" fmla="*/ 629031 h 657648"/>
              <a:gd name="connsiteX13" fmla="*/ 1373353 w 2335828"/>
              <a:gd name="connsiteY13" fmla="*/ 644271 h 657648"/>
              <a:gd name="connsiteX14" fmla="*/ 1007593 w 2335828"/>
              <a:gd name="connsiteY14" fmla="*/ 568071 h 657648"/>
              <a:gd name="connsiteX15" fmla="*/ 733273 w 2335828"/>
              <a:gd name="connsiteY15" fmla="*/ 537591 h 657648"/>
              <a:gd name="connsiteX16" fmla="*/ 413233 w 2335828"/>
              <a:gd name="connsiteY16" fmla="*/ 568071 h 657648"/>
              <a:gd name="connsiteX17" fmla="*/ 108433 w 2335828"/>
              <a:gd name="connsiteY17" fmla="*/ 537591 h 657648"/>
              <a:gd name="connsiteX18" fmla="*/ 1753 w 2335828"/>
              <a:gd name="connsiteY18" fmla="*/ 461391 h 65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5828" h="657648">
                <a:moveTo>
                  <a:pt x="1753" y="461391"/>
                </a:moveTo>
                <a:cubicBezTo>
                  <a:pt x="14453" y="415671"/>
                  <a:pt x="85573" y="283591"/>
                  <a:pt x="184633" y="263271"/>
                </a:cubicBezTo>
                <a:cubicBezTo>
                  <a:pt x="283693" y="242951"/>
                  <a:pt x="476733" y="349631"/>
                  <a:pt x="596113" y="339471"/>
                </a:cubicBezTo>
                <a:cubicBezTo>
                  <a:pt x="715493" y="329311"/>
                  <a:pt x="824713" y="253111"/>
                  <a:pt x="900913" y="202311"/>
                </a:cubicBezTo>
                <a:cubicBezTo>
                  <a:pt x="977113" y="151511"/>
                  <a:pt x="956793" y="67691"/>
                  <a:pt x="1053313" y="34671"/>
                </a:cubicBezTo>
                <a:cubicBezTo>
                  <a:pt x="1149833" y="1651"/>
                  <a:pt x="1383513" y="-5969"/>
                  <a:pt x="1480033" y="4191"/>
                </a:cubicBezTo>
                <a:cubicBezTo>
                  <a:pt x="1576553" y="14351"/>
                  <a:pt x="1586713" y="77851"/>
                  <a:pt x="1632433" y="95631"/>
                </a:cubicBezTo>
                <a:cubicBezTo>
                  <a:pt x="1678153" y="113411"/>
                  <a:pt x="1708633" y="95631"/>
                  <a:pt x="1754353" y="110871"/>
                </a:cubicBezTo>
                <a:cubicBezTo>
                  <a:pt x="1800073" y="126111"/>
                  <a:pt x="1845793" y="159131"/>
                  <a:pt x="1906753" y="187071"/>
                </a:cubicBezTo>
                <a:cubicBezTo>
                  <a:pt x="1967713" y="215011"/>
                  <a:pt x="2059153" y="255651"/>
                  <a:pt x="2120113" y="278511"/>
                </a:cubicBezTo>
                <a:cubicBezTo>
                  <a:pt x="2181073" y="301371"/>
                  <a:pt x="2242033" y="308991"/>
                  <a:pt x="2272513" y="324231"/>
                </a:cubicBezTo>
                <a:cubicBezTo>
                  <a:pt x="2302993" y="339471"/>
                  <a:pt x="2379193" y="319151"/>
                  <a:pt x="2302993" y="369951"/>
                </a:cubicBezTo>
                <a:cubicBezTo>
                  <a:pt x="2226793" y="420751"/>
                  <a:pt x="1970253" y="583311"/>
                  <a:pt x="1815313" y="629031"/>
                </a:cubicBezTo>
                <a:cubicBezTo>
                  <a:pt x="1660373" y="674751"/>
                  <a:pt x="1507973" y="654431"/>
                  <a:pt x="1373353" y="644271"/>
                </a:cubicBezTo>
                <a:cubicBezTo>
                  <a:pt x="1238733" y="634111"/>
                  <a:pt x="1114273" y="585851"/>
                  <a:pt x="1007593" y="568071"/>
                </a:cubicBezTo>
                <a:cubicBezTo>
                  <a:pt x="900913" y="550291"/>
                  <a:pt x="832333" y="537591"/>
                  <a:pt x="733273" y="537591"/>
                </a:cubicBezTo>
                <a:cubicBezTo>
                  <a:pt x="634213" y="537591"/>
                  <a:pt x="517373" y="568071"/>
                  <a:pt x="413233" y="568071"/>
                </a:cubicBezTo>
                <a:cubicBezTo>
                  <a:pt x="309093" y="568071"/>
                  <a:pt x="169393" y="557911"/>
                  <a:pt x="108433" y="537591"/>
                </a:cubicBezTo>
                <a:cubicBezTo>
                  <a:pt x="47473" y="517271"/>
                  <a:pt x="-10947" y="507111"/>
                  <a:pt x="1753" y="461391"/>
                </a:cubicBezTo>
                <a:close/>
              </a:path>
            </a:pathLst>
          </a:cu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71C9B01-1F7D-0C6A-EBBE-2C3736DE603C}"/>
              </a:ext>
            </a:extLst>
          </p:cNvPr>
          <p:cNvGrpSpPr/>
          <p:nvPr/>
        </p:nvGrpSpPr>
        <p:grpSpPr>
          <a:xfrm>
            <a:off x="2895600" y="3703950"/>
            <a:ext cx="1050754" cy="1470993"/>
            <a:chOff x="2835446" y="3200399"/>
            <a:chExt cx="1050754" cy="1470993"/>
          </a:xfrm>
        </p:grpSpPr>
        <p:sp>
          <p:nvSpPr>
            <p:cNvPr id="14" name="Freeform: Shape 13">
              <a:extLst>
                <a:ext uri="{FF2B5EF4-FFF2-40B4-BE49-F238E27FC236}">
                  <a16:creationId xmlns:a16="http://schemas.microsoft.com/office/drawing/2014/main" id="{ABB178DE-EBD5-326D-2E59-C360D2DF5A69}"/>
                </a:ext>
              </a:extLst>
            </p:cNvPr>
            <p:cNvSpPr>
              <a:spLocks noChangeAspect="1"/>
            </p:cNvSpPr>
            <p:nvPr/>
          </p:nvSpPr>
          <p:spPr>
            <a:xfrm>
              <a:off x="2916440" y="3200399"/>
              <a:ext cx="969760" cy="838201"/>
            </a:xfrm>
            <a:custGeom>
              <a:avLst/>
              <a:gdLst>
                <a:gd name="connsiteX0" fmla="*/ 12333 w 950745"/>
                <a:gd name="connsiteY0" fmla="*/ 430190 h 738663"/>
                <a:gd name="connsiteX1" fmla="*/ 23350 w 950745"/>
                <a:gd name="connsiteY1" fmla="*/ 286971 h 738663"/>
                <a:gd name="connsiteX2" fmla="*/ 133518 w 950745"/>
                <a:gd name="connsiteY2" fmla="*/ 242904 h 738663"/>
                <a:gd name="connsiteX3" fmla="*/ 89451 w 950745"/>
                <a:gd name="connsiteY3" fmla="*/ 132735 h 738663"/>
                <a:gd name="connsiteX4" fmla="*/ 144535 w 950745"/>
                <a:gd name="connsiteY4" fmla="*/ 88667 h 738663"/>
                <a:gd name="connsiteX5" fmla="*/ 166569 w 950745"/>
                <a:gd name="connsiteY5" fmla="*/ 532 h 738663"/>
                <a:gd name="connsiteX6" fmla="*/ 607244 w 950745"/>
                <a:gd name="connsiteY6" fmla="*/ 55617 h 738663"/>
                <a:gd name="connsiteX7" fmla="*/ 794530 w 950745"/>
                <a:gd name="connsiteY7" fmla="*/ 132735 h 738663"/>
                <a:gd name="connsiteX8" fmla="*/ 794530 w 950745"/>
                <a:gd name="connsiteY8" fmla="*/ 242904 h 738663"/>
                <a:gd name="connsiteX9" fmla="*/ 948767 w 950745"/>
                <a:gd name="connsiteY9" fmla="*/ 408157 h 738663"/>
                <a:gd name="connsiteX10" fmla="*/ 882665 w 950745"/>
                <a:gd name="connsiteY10" fmla="*/ 518325 h 738663"/>
                <a:gd name="connsiteX11" fmla="*/ 893682 w 950745"/>
                <a:gd name="connsiteY11" fmla="*/ 573410 h 738663"/>
                <a:gd name="connsiteX12" fmla="*/ 838598 w 950745"/>
                <a:gd name="connsiteY12" fmla="*/ 672561 h 738663"/>
                <a:gd name="connsiteX13" fmla="*/ 783514 w 950745"/>
                <a:gd name="connsiteY13" fmla="*/ 716629 h 738663"/>
                <a:gd name="connsiteX14" fmla="*/ 772497 w 950745"/>
                <a:gd name="connsiteY14" fmla="*/ 738663 h 738663"/>
                <a:gd name="connsiteX15" fmla="*/ 772497 w 950745"/>
                <a:gd name="connsiteY15" fmla="*/ 738663 h 738663"/>
                <a:gd name="connsiteX16" fmla="*/ 640294 w 950745"/>
                <a:gd name="connsiteY16" fmla="*/ 595443 h 738663"/>
                <a:gd name="connsiteX17" fmla="*/ 541143 w 950745"/>
                <a:gd name="connsiteY17" fmla="*/ 507308 h 738663"/>
                <a:gd name="connsiteX18" fmla="*/ 364873 w 950745"/>
                <a:gd name="connsiteY18" fmla="*/ 507308 h 738663"/>
                <a:gd name="connsiteX19" fmla="*/ 166569 w 950745"/>
                <a:gd name="connsiteY19" fmla="*/ 474258 h 738663"/>
                <a:gd name="connsiteX20" fmla="*/ 12333 w 950745"/>
                <a:gd name="connsiteY20" fmla="*/ 430190 h 73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0745" h="738663">
                  <a:moveTo>
                    <a:pt x="12333" y="430190"/>
                  </a:moveTo>
                  <a:cubicBezTo>
                    <a:pt x="-11537" y="398975"/>
                    <a:pt x="3153" y="318185"/>
                    <a:pt x="23350" y="286971"/>
                  </a:cubicBezTo>
                  <a:cubicBezTo>
                    <a:pt x="43547" y="255757"/>
                    <a:pt x="122501" y="268610"/>
                    <a:pt x="133518" y="242904"/>
                  </a:cubicBezTo>
                  <a:cubicBezTo>
                    <a:pt x="144535" y="217198"/>
                    <a:pt x="87615" y="158441"/>
                    <a:pt x="89451" y="132735"/>
                  </a:cubicBezTo>
                  <a:cubicBezTo>
                    <a:pt x="91287" y="107029"/>
                    <a:pt x="131682" y="110701"/>
                    <a:pt x="144535" y="88667"/>
                  </a:cubicBezTo>
                  <a:cubicBezTo>
                    <a:pt x="157388" y="66633"/>
                    <a:pt x="89451" y="6040"/>
                    <a:pt x="166569" y="532"/>
                  </a:cubicBezTo>
                  <a:cubicBezTo>
                    <a:pt x="243687" y="-4976"/>
                    <a:pt x="502584" y="33583"/>
                    <a:pt x="607244" y="55617"/>
                  </a:cubicBezTo>
                  <a:cubicBezTo>
                    <a:pt x="711904" y="77651"/>
                    <a:pt x="763316" y="101520"/>
                    <a:pt x="794530" y="132735"/>
                  </a:cubicBezTo>
                  <a:cubicBezTo>
                    <a:pt x="825744" y="163949"/>
                    <a:pt x="768824" y="197000"/>
                    <a:pt x="794530" y="242904"/>
                  </a:cubicBezTo>
                  <a:cubicBezTo>
                    <a:pt x="820236" y="288808"/>
                    <a:pt x="934078" y="362253"/>
                    <a:pt x="948767" y="408157"/>
                  </a:cubicBezTo>
                  <a:cubicBezTo>
                    <a:pt x="963456" y="454061"/>
                    <a:pt x="891846" y="490783"/>
                    <a:pt x="882665" y="518325"/>
                  </a:cubicBezTo>
                  <a:cubicBezTo>
                    <a:pt x="873484" y="545867"/>
                    <a:pt x="901026" y="547704"/>
                    <a:pt x="893682" y="573410"/>
                  </a:cubicBezTo>
                  <a:cubicBezTo>
                    <a:pt x="886338" y="599116"/>
                    <a:pt x="856959" y="648691"/>
                    <a:pt x="838598" y="672561"/>
                  </a:cubicBezTo>
                  <a:cubicBezTo>
                    <a:pt x="820237" y="696431"/>
                    <a:pt x="783514" y="716629"/>
                    <a:pt x="783514" y="716629"/>
                  </a:cubicBezTo>
                  <a:cubicBezTo>
                    <a:pt x="772497" y="727646"/>
                    <a:pt x="772497" y="738663"/>
                    <a:pt x="772497" y="738663"/>
                  </a:cubicBezTo>
                  <a:lnTo>
                    <a:pt x="772497" y="738663"/>
                  </a:lnTo>
                  <a:cubicBezTo>
                    <a:pt x="750463" y="714793"/>
                    <a:pt x="678853" y="634002"/>
                    <a:pt x="640294" y="595443"/>
                  </a:cubicBezTo>
                  <a:cubicBezTo>
                    <a:pt x="601735" y="556884"/>
                    <a:pt x="587047" y="521997"/>
                    <a:pt x="541143" y="507308"/>
                  </a:cubicBezTo>
                  <a:cubicBezTo>
                    <a:pt x="495239" y="492619"/>
                    <a:pt x="427302" y="512816"/>
                    <a:pt x="364873" y="507308"/>
                  </a:cubicBezTo>
                  <a:cubicBezTo>
                    <a:pt x="302444" y="501800"/>
                    <a:pt x="219817" y="492619"/>
                    <a:pt x="166569" y="474258"/>
                  </a:cubicBezTo>
                  <a:cubicBezTo>
                    <a:pt x="113321" y="455897"/>
                    <a:pt x="36203" y="461405"/>
                    <a:pt x="12333" y="430190"/>
                  </a:cubicBezTo>
                  <a:close/>
                </a:path>
              </a:pathLst>
            </a:custGeom>
            <a:blipFill dpi="0" rotWithShape="1">
              <a:blip r:embed="rId5">
                <a:alphaModFix amt="61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EE2C596C-0B89-7A65-12CE-8E34FEC79D86}"/>
                </a:ext>
              </a:extLst>
            </p:cNvPr>
            <p:cNvSpPr>
              <a:spLocks noChangeAspect="1"/>
            </p:cNvSpPr>
            <p:nvPr/>
          </p:nvSpPr>
          <p:spPr>
            <a:xfrm>
              <a:off x="2835446" y="3635328"/>
              <a:ext cx="1043684" cy="1036064"/>
            </a:xfrm>
            <a:custGeom>
              <a:avLst/>
              <a:gdLst>
                <a:gd name="connsiteX0" fmla="*/ 128091 w 1023220"/>
                <a:gd name="connsiteY0" fmla="*/ 991755 h 1015749"/>
                <a:gd name="connsiteX1" fmla="*/ 139108 w 1023220"/>
                <a:gd name="connsiteY1" fmla="*/ 716334 h 1015749"/>
                <a:gd name="connsiteX2" fmla="*/ 6906 w 1023220"/>
                <a:gd name="connsiteY2" fmla="*/ 429895 h 1015749"/>
                <a:gd name="connsiteX3" fmla="*/ 28940 w 1023220"/>
                <a:gd name="connsiteY3" fmla="*/ 132440 h 1015749"/>
                <a:gd name="connsiteX4" fmla="*/ 117074 w 1023220"/>
                <a:gd name="connsiteY4" fmla="*/ 237 h 1015749"/>
                <a:gd name="connsiteX5" fmla="*/ 260294 w 1023220"/>
                <a:gd name="connsiteY5" fmla="*/ 99389 h 1015749"/>
                <a:gd name="connsiteX6" fmla="*/ 502665 w 1023220"/>
                <a:gd name="connsiteY6" fmla="*/ 77355 h 1015749"/>
                <a:gd name="connsiteX7" fmla="*/ 656901 w 1023220"/>
                <a:gd name="connsiteY7" fmla="*/ 110406 h 1015749"/>
                <a:gd name="connsiteX8" fmla="*/ 745036 w 1023220"/>
                <a:gd name="connsiteY8" fmla="*/ 264642 h 1015749"/>
                <a:gd name="connsiteX9" fmla="*/ 888255 w 1023220"/>
                <a:gd name="connsiteY9" fmla="*/ 352777 h 1015749"/>
                <a:gd name="connsiteX10" fmla="*/ 910289 w 1023220"/>
                <a:gd name="connsiteY10" fmla="*/ 440912 h 1015749"/>
                <a:gd name="connsiteX11" fmla="*/ 987407 w 1023220"/>
                <a:gd name="connsiteY11" fmla="*/ 518030 h 1015749"/>
                <a:gd name="connsiteX12" fmla="*/ 1009441 w 1023220"/>
                <a:gd name="connsiteY12" fmla="*/ 661249 h 1015749"/>
                <a:gd name="connsiteX13" fmla="*/ 778087 w 1023220"/>
                <a:gd name="connsiteY13" fmla="*/ 727351 h 1015749"/>
                <a:gd name="connsiteX14" fmla="*/ 656901 w 1023220"/>
                <a:gd name="connsiteY14" fmla="*/ 870570 h 1015749"/>
                <a:gd name="connsiteX15" fmla="*/ 458597 w 1023220"/>
                <a:gd name="connsiteY15" fmla="*/ 991755 h 1015749"/>
                <a:gd name="connsiteX16" fmla="*/ 205209 w 1023220"/>
                <a:gd name="connsiteY16" fmla="*/ 1002772 h 1015749"/>
                <a:gd name="connsiteX17" fmla="*/ 128091 w 1023220"/>
                <a:gd name="connsiteY17" fmla="*/ 991755 h 101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220" h="1015749">
                  <a:moveTo>
                    <a:pt x="128091" y="991755"/>
                  </a:moveTo>
                  <a:cubicBezTo>
                    <a:pt x="117074" y="944015"/>
                    <a:pt x="159306" y="809977"/>
                    <a:pt x="139108" y="716334"/>
                  </a:cubicBezTo>
                  <a:cubicBezTo>
                    <a:pt x="118910" y="622691"/>
                    <a:pt x="25267" y="527210"/>
                    <a:pt x="6906" y="429895"/>
                  </a:cubicBezTo>
                  <a:cubicBezTo>
                    <a:pt x="-11455" y="332580"/>
                    <a:pt x="10579" y="204050"/>
                    <a:pt x="28940" y="132440"/>
                  </a:cubicBezTo>
                  <a:cubicBezTo>
                    <a:pt x="47301" y="60830"/>
                    <a:pt x="78515" y="5745"/>
                    <a:pt x="117074" y="237"/>
                  </a:cubicBezTo>
                  <a:cubicBezTo>
                    <a:pt x="155633" y="-5271"/>
                    <a:pt x="196029" y="86536"/>
                    <a:pt x="260294" y="99389"/>
                  </a:cubicBezTo>
                  <a:cubicBezTo>
                    <a:pt x="324559" y="112242"/>
                    <a:pt x="436564" y="75519"/>
                    <a:pt x="502665" y="77355"/>
                  </a:cubicBezTo>
                  <a:cubicBezTo>
                    <a:pt x="568766" y="79191"/>
                    <a:pt x="616506" y="79192"/>
                    <a:pt x="656901" y="110406"/>
                  </a:cubicBezTo>
                  <a:cubicBezTo>
                    <a:pt x="697296" y="141620"/>
                    <a:pt x="706477" y="224247"/>
                    <a:pt x="745036" y="264642"/>
                  </a:cubicBezTo>
                  <a:cubicBezTo>
                    <a:pt x="783595" y="305037"/>
                    <a:pt x="860713" y="323399"/>
                    <a:pt x="888255" y="352777"/>
                  </a:cubicBezTo>
                  <a:cubicBezTo>
                    <a:pt x="915797" y="382155"/>
                    <a:pt x="893764" y="413370"/>
                    <a:pt x="910289" y="440912"/>
                  </a:cubicBezTo>
                  <a:cubicBezTo>
                    <a:pt x="926814" y="468454"/>
                    <a:pt x="970882" y="481307"/>
                    <a:pt x="987407" y="518030"/>
                  </a:cubicBezTo>
                  <a:cubicBezTo>
                    <a:pt x="1003932" y="554753"/>
                    <a:pt x="1044328" y="626362"/>
                    <a:pt x="1009441" y="661249"/>
                  </a:cubicBezTo>
                  <a:cubicBezTo>
                    <a:pt x="974554" y="696136"/>
                    <a:pt x="836844" y="692464"/>
                    <a:pt x="778087" y="727351"/>
                  </a:cubicBezTo>
                  <a:cubicBezTo>
                    <a:pt x="719330" y="762238"/>
                    <a:pt x="710149" y="826503"/>
                    <a:pt x="656901" y="870570"/>
                  </a:cubicBezTo>
                  <a:cubicBezTo>
                    <a:pt x="603653" y="914637"/>
                    <a:pt x="533879" y="969721"/>
                    <a:pt x="458597" y="991755"/>
                  </a:cubicBezTo>
                  <a:cubicBezTo>
                    <a:pt x="383315" y="1013789"/>
                    <a:pt x="258457" y="1004608"/>
                    <a:pt x="205209" y="1002772"/>
                  </a:cubicBezTo>
                  <a:cubicBezTo>
                    <a:pt x="151961" y="1000936"/>
                    <a:pt x="139108" y="1039495"/>
                    <a:pt x="128091" y="991755"/>
                  </a:cubicBezTo>
                  <a:close/>
                </a:path>
              </a:pathLst>
            </a:cu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FEAC6EF-71E8-7E2A-3AF9-3BA3553F84C4}"/>
              </a:ext>
            </a:extLst>
          </p:cNvPr>
          <p:cNvGrpSpPr/>
          <p:nvPr/>
        </p:nvGrpSpPr>
        <p:grpSpPr>
          <a:xfrm>
            <a:off x="2590977" y="3373232"/>
            <a:ext cx="661501" cy="1809132"/>
            <a:chOff x="2590977" y="2909520"/>
            <a:chExt cx="661501" cy="1809132"/>
          </a:xfrm>
        </p:grpSpPr>
        <p:sp>
          <p:nvSpPr>
            <p:cNvPr id="17" name="Freeform: Shape 16">
              <a:extLst>
                <a:ext uri="{FF2B5EF4-FFF2-40B4-BE49-F238E27FC236}">
                  <a16:creationId xmlns:a16="http://schemas.microsoft.com/office/drawing/2014/main" id="{4CA6A89F-B288-A4E9-6284-0C9DF5A5A73D}"/>
                </a:ext>
              </a:extLst>
            </p:cNvPr>
            <p:cNvSpPr>
              <a:spLocks noChangeAspect="1"/>
            </p:cNvSpPr>
            <p:nvPr/>
          </p:nvSpPr>
          <p:spPr>
            <a:xfrm>
              <a:off x="2682743" y="2909520"/>
              <a:ext cx="569735" cy="968783"/>
            </a:xfrm>
            <a:custGeom>
              <a:avLst/>
              <a:gdLst>
                <a:gd name="connsiteX0" fmla="*/ 72 w 548403"/>
                <a:gd name="connsiteY0" fmla="*/ 756706 h 944989"/>
                <a:gd name="connsiteX1" fmla="*/ 51831 w 548403"/>
                <a:gd name="connsiteY1" fmla="*/ 635937 h 944989"/>
                <a:gd name="connsiteX2" fmla="*/ 51831 w 548403"/>
                <a:gd name="connsiteY2" fmla="*/ 566925 h 944989"/>
                <a:gd name="connsiteX3" fmla="*/ 103589 w 548403"/>
                <a:gd name="connsiteY3" fmla="*/ 446155 h 944989"/>
                <a:gd name="connsiteX4" fmla="*/ 112215 w 548403"/>
                <a:gd name="connsiteY4" fmla="*/ 342638 h 944989"/>
                <a:gd name="connsiteX5" fmla="*/ 198480 w 548403"/>
                <a:gd name="connsiteY5" fmla="*/ 239122 h 944989"/>
                <a:gd name="connsiteX6" fmla="*/ 353755 w 548403"/>
                <a:gd name="connsiteY6" fmla="*/ 221869 h 944989"/>
                <a:gd name="connsiteX7" fmla="*/ 440019 w 548403"/>
                <a:gd name="connsiteY7" fmla="*/ 126978 h 944989"/>
                <a:gd name="connsiteX8" fmla="*/ 509031 w 548403"/>
                <a:gd name="connsiteY8" fmla="*/ 23461 h 944989"/>
                <a:gd name="connsiteX9" fmla="*/ 543536 w 548403"/>
                <a:gd name="connsiteY9" fmla="*/ 14835 h 944989"/>
                <a:gd name="connsiteX10" fmla="*/ 543536 w 548403"/>
                <a:gd name="connsiteY10" fmla="*/ 195989 h 944989"/>
                <a:gd name="connsiteX11" fmla="*/ 500404 w 548403"/>
                <a:gd name="connsiteY11" fmla="*/ 316759 h 944989"/>
                <a:gd name="connsiteX12" fmla="*/ 500404 w 548403"/>
                <a:gd name="connsiteY12" fmla="*/ 420276 h 944989"/>
                <a:gd name="connsiteX13" fmla="*/ 500404 w 548403"/>
                <a:gd name="connsiteY13" fmla="*/ 549672 h 944989"/>
                <a:gd name="connsiteX14" fmla="*/ 483151 w 548403"/>
                <a:gd name="connsiteY14" fmla="*/ 627310 h 944989"/>
                <a:gd name="connsiteX15" fmla="*/ 465899 w 548403"/>
                <a:gd name="connsiteY15" fmla="*/ 687695 h 944989"/>
                <a:gd name="connsiteX16" fmla="*/ 465899 w 548403"/>
                <a:gd name="connsiteY16" fmla="*/ 799838 h 944989"/>
                <a:gd name="connsiteX17" fmla="*/ 440019 w 548403"/>
                <a:gd name="connsiteY17" fmla="*/ 851597 h 944989"/>
                <a:gd name="connsiteX18" fmla="*/ 379634 w 548403"/>
                <a:gd name="connsiteY18" fmla="*/ 937861 h 944989"/>
                <a:gd name="connsiteX19" fmla="*/ 319249 w 548403"/>
                <a:gd name="connsiteY19" fmla="*/ 929235 h 944989"/>
                <a:gd name="connsiteX20" fmla="*/ 163974 w 548403"/>
                <a:gd name="connsiteY20" fmla="*/ 842971 h 944989"/>
                <a:gd name="connsiteX21" fmla="*/ 43204 w 548403"/>
                <a:gd name="connsiteY21" fmla="*/ 782586 h 944989"/>
                <a:gd name="connsiteX22" fmla="*/ 72 w 548403"/>
                <a:gd name="connsiteY22" fmla="*/ 756706 h 94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403" h="944989">
                  <a:moveTo>
                    <a:pt x="72" y="756706"/>
                  </a:moveTo>
                  <a:cubicBezTo>
                    <a:pt x="1510" y="732264"/>
                    <a:pt x="43205" y="667567"/>
                    <a:pt x="51831" y="635937"/>
                  </a:cubicBezTo>
                  <a:cubicBezTo>
                    <a:pt x="60457" y="604307"/>
                    <a:pt x="43205" y="598555"/>
                    <a:pt x="51831" y="566925"/>
                  </a:cubicBezTo>
                  <a:cubicBezTo>
                    <a:pt x="60457" y="535295"/>
                    <a:pt x="93525" y="483536"/>
                    <a:pt x="103589" y="446155"/>
                  </a:cubicBezTo>
                  <a:cubicBezTo>
                    <a:pt x="113653" y="408774"/>
                    <a:pt x="96400" y="377143"/>
                    <a:pt x="112215" y="342638"/>
                  </a:cubicBezTo>
                  <a:cubicBezTo>
                    <a:pt x="128030" y="308133"/>
                    <a:pt x="158223" y="259250"/>
                    <a:pt x="198480" y="239122"/>
                  </a:cubicBezTo>
                  <a:cubicBezTo>
                    <a:pt x="238737" y="218994"/>
                    <a:pt x="313498" y="240560"/>
                    <a:pt x="353755" y="221869"/>
                  </a:cubicBezTo>
                  <a:cubicBezTo>
                    <a:pt x="394012" y="203178"/>
                    <a:pt x="414140" y="160046"/>
                    <a:pt x="440019" y="126978"/>
                  </a:cubicBezTo>
                  <a:cubicBezTo>
                    <a:pt x="465898" y="93910"/>
                    <a:pt x="509031" y="23461"/>
                    <a:pt x="509031" y="23461"/>
                  </a:cubicBezTo>
                  <a:cubicBezTo>
                    <a:pt x="526284" y="4771"/>
                    <a:pt x="537785" y="-13920"/>
                    <a:pt x="543536" y="14835"/>
                  </a:cubicBezTo>
                  <a:cubicBezTo>
                    <a:pt x="549287" y="43590"/>
                    <a:pt x="550725" y="145668"/>
                    <a:pt x="543536" y="195989"/>
                  </a:cubicBezTo>
                  <a:cubicBezTo>
                    <a:pt x="536347" y="246310"/>
                    <a:pt x="507593" y="279378"/>
                    <a:pt x="500404" y="316759"/>
                  </a:cubicBezTo>
                  <a:cubicBezTo>
                    <a:pt x="493215" y="354140"/>
                    <a:pt x="500404" y="381457"/>
                    <a:pt x="500404" y="420276"/>
                  </a:cubicBezTo>
                  <a:cubicBezTo>
                    <a:pt x="500404" y="459095"/>
                    <a:pt x="503279" y="515167"/>
                    <a:pt x="500404" y="549672"/>
                  </a:cubicBezTo>
                  <a:cubicBezTo>
                    <a:pt x="497529" y="584177"/>
                    <a:pt x="488902" y="604306"/>
                    <a:pt x="483151" y="627310"/>
                  </a:cubicBezTo>
                  <a:cubicBezTo>
                    <a:pt x="477400" y="650314"/>
                    <a:pt x="468774" y="658940"/>
                    <a:pt x="465899" y="687695"/>
                  </a:cubicBezTo>
                  <a:cubicBezTo>
                    <a:pt x="463024" y="716450"/>
                    <a:pt x="470212" y="772521"/>
                    <a:pt x="465899" y="799838"/>
                  </a:cubicBezTo>
                  <a:cubicBezTo>
                    <a:pt x="461586" y="827155"/>
                    <a:pt x="454396" y="828593"/>
                    <a:pt x="440019" y="851597"/>
                  </a:cubicBezTo>
                  <a:cubicBezTo>
                    <a:pt x="425642" y="874601"/>
                    <a:pt x="399762" y="924921"/>
                    <a:pt x="379634" y="937861"/>
                  </a:cubicBezTo>
                  <a:cubicBezTo>
                    <a:pt x="359506" y="950801"/>
                    <a:pt x="355192" y="945050"/>
                    <a:pt x="319249" y="929235"/>
                  </a:cubicBezTo>
                  <a:cubicBezTo>
                    <a:pt x="283306" y="913420"/>
                    <a:pt x="209981" y="867412"/>
                    <a:pt x="163974" y="842971"/>
                  </a:cubicBezTo>
                  <a:cubicBezTo>
                    <a:pt x="117967" y="818530"/>
                    <a:pt x="43204" y="782586"/>
                    <a:pt x="43204" y="782586"/>
                  </a:cubicBezTo>
                  <a:cubicBezTo>
                    <a:pt x="18763" y="768209"/>
                    <a:pt x="-1366" y="781148"/>
                    <a:pt x="72" y="756706"/>
                  </a:cubicBezTo>
                  <a:close/>
                </a:path>
              </a:pathLst>
            </a:custGeom>
            <a:blipFill dpi="0" rotWithShape="1">
              <a:blip r:embed="rId5">
                <a:alphaModFix amt="61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D4527AC-5625-34B6-4576-7E11A5BBCBB1}"/>
                </a:ext>
              </a:extLst>
            </p:cNvPr>
            <p:cNvSpPr/>
            <p:nvPr/>
          </p:nvSpPr>
          <p:spPr>
            <a:xfrm>
              <a:off x="2590977" y="3617762"/>
              <a:ext cx="661501" cy="1100890"/>
            </a:xfrm>
            <a:custGeom>
              <a:avLst/>
              <a:gdLst>
                <a:gd name="connsiteX0" fmla="*/ 376510 w 661501"/>
                <a:gd name="connsiteY0" fmla="*/ 1049129 h 1100890"/>
                <a:gd name="connsiteX1" fmla="*/ 635302 w 661501"/>
                <a:gd name="connsiteY1" fmla="*/ 781710 h 1100890"/>
                <a:gd name="connsiteX2" fmla="*/ 643929 w 661501"/>
                <a:gd name="connsiteY2" fmla="*/ 531544 h 1100890"/>
                <a:gd name="connsiteX3" fmla="*/ 557665 w 661501"/>
                <a:gd name="connsiteY3" fmla="*/ 359015 h 1100890"/>
                <a:gd name="connsiteX4" fmla="*/ 333378 w 661501"/>
                <a:gd name="connsiteY4" fmla="*/ 195113 h 1100890"/>
                <a:gd name="connsiteX5" fmla="*/ 109091 w 661501"/>
                <a:gd name="connsiteY5" fmla="*/ 82970 h 1100890"/>
                <a:gd name="connsiteX6" fmla="*/ 74585 w 661501"/>
                <a:gd name="connsiteY6" fmla="*/ 13959 h 1100890"/>
                <a:gd name="connsiteX7" fmla="*/ 31453 w 661501"/>
                <a:gd name="connsiteY7" fmla="*/ 367642 h 1100890"/>
                <a:gd name="connsiteX8" fmla="*/ 31453 w 661501"/>
                <a:gd name="connsiteY8" fmla="*/ 557423 h 1100890"/>
                <a:gd name="connsiteX9" fmla="*/ 100465 w 661501"/>
                <a:gd name="connsiteY9" fmla="*/ 738578 h 1100890"/>
                <a:gd name="connsiteX10" fmla="*/ 14200 w 661501"/>
                <a:gd name="connsiteY10" fmla="*/ 1040502 h 1100890"/>
                <a:gd name="connsiteX11" fmla="*/ 14200 w 661501"/>
                <a:gd name="connsiteY11" fmla="*/ 1057755 h 1100890"/>
                <a:gd name="connsiteX12" fmla="*/ 152223 w 661501"/>
                <a:gd name="connsiteY12" fmla="*/ 1031876 h 1100890"/>
                <a:gd name="connsiteX13" fmla="*/ 221234 w 661501"/>
                <a:gd name="connsiteY13" fmla="*/ 1040502 h 1100890"/>
                <a:gd name="connsiteX14" fmla="*/ 298872 w 661501"/>
                <a:gd name="connsiteY14" fmla="*/ 1100887 h 1100890"/>
                <a:gd name="connsiteX15" fmla="*/ 376510 w 661501"/>
                <a:gd name="connsiteY15" fmla="*/ 1049129 h 1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01" h="1100890">
                  <a:moveTo>
                    <a:pt x="376510" y="1049129"/>
                  </a:moveTo>
                  <a:cubicBezTo>
                    <a:pt x="432582" y="995933"/>
                    <a:pt x="590732" y="867974"/>
                    <a:pt x="635302" y="781710"/>
                  </a:cubicBezTo>
                  <a:cubicBezTo>
                    <a:pt x="679872" y="695446"/>
                    <a:pt x="656868" y="601993"/>
                    <a:pt x="643929" y="531544"/>
                  </a:cubicBezTo>
                  <a:cubicBezTo>
                    <a:pt x="630990" y="461095"/>
                    <a:pt x="609423" y="415087"/>
                    <a:pt x="557665" y="359015"/>
                  </a:cubicBezTo>
                  <a:cubicBezTo>
                    <a:pt x="505907" y="302943"/>
                    <a:pt x="408140" y="241120"/>
                    <a:pt x="333378" y="195113"/>
                  </a:cubicBezTo>
                  <a:cubicBezTo>
                    <a:pt x="258616" y="149106"/>
                    <a:pt x="152223" y="113162"/>
                    <a:pt x="109091" y="82970"/>
                  </a:cubicBezTo>
                  <a:cubicBezTo>
                    <a:pt x="65959" y="52778"/>
                    <a:pt x="87525" y="-33486"/>
                    <a:pt x="74585" y="13959"/>
                  </a:cubicBezTo>
                  <a:cubicBezTo>
                    <a:pt x="61645" y="61404"/>
                    <a:pt x="38642" y="277065"/>
                    <a:pt x="31453" y="367642"/>
                  </a:cubicBezTo>
                  <a:cubicBezTo>
                    <a:pt x="24264" y="458219"/>
                    <a:pt x="19951" y="495600"/>
                    <a:pt x="31453" y="557423"/>
                  </a:cubicBezTo>
                  <a:cubicBezTo>
                    <a:pt x="42955" y="619246"/>
                    <a:pt x="103340" y="658065"/>
                    <a:pt x="100465" y="738578"/>
                  </a:cubicBezTo>
                  <a:cubicBezTo>
                    <a:pt x="97590" y="819091"/>
                    <a:pt x="28578" y="987306"/>
                    <a:pt x="14200" y="1040502"/>
                  </a:cubicBezTo>
                  <a:cubicBezTo>
                    <a:pt x="-178" y="1093698"/>
                    <a:pt x="-8804" y="1059193"/>
                    <a:pt x="14200" y="1057755"/>
                  </a:cubicBezTo>
                  <a:cubicBezTo>
                    <a:pt x="37204" y="1056317"/>
                    <a:pt x="117718" y="1034751"/>
                    <a:pt x="152223" y="1031876"/>
                  </a:cubicBezTo>
                  <a:cubicBezTo>
                    <a:pt x="186728" y="1029001"/>
                    <a:pt x="196792" y="1029000"/>
                    <a:pt x="221234" y="1040502"/>
                  </a:cubicBezTo>
                  <a:cubicBezTo>
                    <a:pt x="245675" y="1052004"/>
                    <a:pt x="280181" y="1100887"/>
                    <a:pt x="298872" y="1100887"/>
                  </a:cubicBezTo>
                  <a:cubicBezTo>
                    <a:pt x="317563" y="1100887"/>
                    <a:pt x="320438" y="1102325"/>
                    <a:pt x="376510" y="1049129"/>
                  </a:cubicBezTo>
                  <a:close/>
                </a:path>
              </a:pathLst>
            </a:custGeom>
            <a:blipFill dpi="0" rotWithShape="1">
              <a:blip r:embed="rId5"/>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1B5C8D3-EFDE-C403-59D0-125940CE70E3}"/>
              </a:ext>
            </a:extLst>
          </p:cNvPr>
          <p:cNvSpPr txBox="1"/>
          <p:nvPr/>
        </p:nvSpPr>
        <p:spPr>
          <a:xfrm>
            <a:off x="16880" y="838200"/>
            <a:ext cx="9194975" cy="1022139"/>
          </a:xfrm>
          <a:prstGeom prst="rect">
            <a:avLst/>
          </a:prstGeom>
          <a:solidFill>
            <a:schemeClr val="bg1">
              <a:alpha val="50000"/>
            </a:schemeClr>
          </a:solidFill>
        </p:spPr>
        <p:txBody>
          <a:bodyPr wrap="square">
            <a:spAutoFit/>
          </a:bodyPr>
          <a:lstStyle/>
          <a:p>
            <a:pPr algn="ctr">
              <a:lnSpc>
                <a:spcPts val="3600"/>
              </a:lnSpc>
            </a:pPr>
            <a:r>
              <a:rPr lang="en-US" sz="3600" b="1" dirty="0"/>
              <a:t>piece of crust from one tectonic plate </a:t>
            </a:r>
          </a:p>
          <a:p>
            <a:pPr algn="ctr">
              <a:lnSpc>
                <a:spcPts val="3600"/>
              </a:lnSpc>
            </a:pPr>
            <a:r>
              <a:rPr lang="en-US" sz="3600" b="1" dirty="0"/>
              <a:t>Is welded to crust on another plate</a:t>
            </a:r>
          </a:p>
        </p:txBody>
      </p:sp>
      <p:sp>
        <p:nvSpPr>
          <p:cNvPr id="30" name="TextBox 29">
            <a:extLst>
              <a:ext uri="{FF2B5EF4-FFF2-40B4-BE49-F238E27FC236}">
                <a16:creationId xmlns:a16="http://schemas.microsoft.com/office/drawing/2014/main" id="{12293567-1A2E-5FA5-DF92-8FC7D40E6B5A}"/>
              </a:ext>
            </a:extLst>
          </p:cNvPr>
          <p:cNvSpPr txBox="1"/>
          <p:nvPr/>
        </p:nvSpPr>
        <p:spPr>
          <a:xfrm>
            <a:off x="3559459" y="2257387"/>
            <a:ext cx="5663853" cy="523220"/>
          </a:xfrm>
          <a:prstGeom prst="rect">
            <a:avLst/>
          </a:prstGeom>
          <a:solidFill>
            <a:schemeClr val="bg1"/>
          </a:solidFill>
        </p:spPr>
        <p:txBody>
          <a:bodyPr wrap="square">
            <a:spAutoFit/>
          </a:bodyPr>
          <a:lstStyle/>
          <a:p>
            <a:r>
              <a:rPr lang="en-US" sz="2800" b="1" dirty="0"/>
              <a:t>- different from the surrounding rock</a:t>
            </a:r>
          </a:p>
        </p:txBody>
      </p:sp>
      <p:sp>
        <p:nvSpPr>
          <p:cNvPr id="32" name="TextBox 31">
            <a:extLst>
              <a:ext uri="{FF2B5EF4-FFF2-40B4-BE49-F238E27FC236}">
                <a16:creationId xmlns:a16="http://schemas.microsoft.com/office/drawing/2014/main" id="{C91A6E28-6308-EDFC-EE81-C4D72B8BD277}"/>
              </a:ext>
            </a:extLst>
          </p:cNvPr>
          <p:cNvSpPr txBox="1"/>
          <p:nvPr/>
        </p:nvSpPr>
        <p:spPr>
          <a:xfrm>
            <a:off x="3534427" y="1812192"/>
            <a:ext cx="5638800" cy="523220"/>
          </a:xfrm>
          <a:prstGeom prst="rect">
            <a:avLst/>
          </a:prstGeom>
          <a:solidFill>
            <a:schemeClr val="bg1"/>
          </a:solidFill>
        </p:spPr>
        <p:txBody>
          <a:bodyPr wrap="square">
            <a:spAutoFit/>
          </a:bodyPr>
          <a:lstStyle/>
          <a:p>
            <a:r>
              <a:rPr lang="en-US" sz="2800" b="1" dirty="0"/>
              <a:t>- preserves its own geologic history </a:t>
            </a:r>
          </a:p>
        </p:txBody>
      </p:sp>
      <p:sp>
        <p:nvSpPr>
          <p:cNvPr id="33" name="TextBox 32">
            <a:extLst>
              <a:ext uri="{FF2B5EF4-FFF2-40B4-BE49-F238E27FC236}">
                <a16:creationId xmlns:a16="http://schemas.microsoft.com/office/drawing/2014/main" id="{3D744CDE-74C1-0922-7F18-834C43807B33}"/>
              </a:ext>
            </a:extLst>
          </p:cNvPr>
          <p:cNvSpPr txBox="1"/>
          <p:nvPr/>
        </p:nvSpPr>
        <p:spPr>
          <a:xfrm>
            <a:off x="3573055" y="2721864"/>
            <a:ext cx="5638800" cy="523220"/>
          </a:xfrm>
          <a:prstGeom prst="rect">
            <a:avLst/>
          </a:prstGeom>
          <a:solidFill>
            <a:schemeClr val="bg1"/>
          </a:solidFill>
        </p:spPr>
        <p:txBody>
          <a:bodyPr wrap="square">
            <a:spAutoFit/>
          </a:bodyPr>
          <a:lstStyle/>
          <a:p>
            <a:r>
              <a:rPr lang="en-US" sz="2800" b="1" dirty="0"/>
              <a:t>- suture zone is usually a fault</a:t>
            </a:r>
          </a:p>
        </p:txBody>
      </p:sp>
      <p:sp>
        <p:nvSpPr>
          <p:cNvPr id="5" name="TextBox 4">
            <a:extLst>
              <a:ext uri="{FF2B5EF4-FFF2-40B4-BE49-F238E27FC236}">
                <a16:creationId xmlns:a16="http://schemas.microsoft.com/office/drawing/2014/main" id="{57BA4B42-4E33-1381-46E9-17C7C03FA210}"/>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grpSp>
        <p:nvGrpSpPr>
          <p:cNvPr id="25" name="Group 24">
            <a:extLst>
              <a:ext uri="{FF2B5EF4-FFF2-40B4-BE49-F238E27FC236}">
                <a16:creationId xmlns:a16="http://schemas.microsoft.com/office/drawing/2014/main" id="{3D45266C-34B0-48D3-109D-DBC2FDAA3870}"/>
              </a:ext>
            </a:extLst>
          </p:cNvPr>
          <p:cNvGrpSpPr/>
          <p:nvPr/>
        </p:nvGrpSpPr>
        <p:grpSpPr>
          <a:xfrm>
            <a:off x="2285998" y="102808"/>
            <a:ext cx="4343399" cy="5225510"/>
            <a:chOff x="2268370" y="154858"/>
            <a:chExt cx="4343399" cy="5225510"/>
          </a:xfrm>
        </p:grpSpPr>
        <p:sp>
          <p:nvSpPr>
            <p:cNvPr id="22" name="Oval 21">
              <a:extLst>
                <a:ext uri="{FF2B5EF4-FFF2-40B4-BE49-F238E27FC236}">
                  <a16:creationId xmlns:a16="http://schemas.microsoft.com/office/drawing/2014/main" id="{81804030-4D88-4E83-80F2-D4AC972E7059}"/>
                </a:ext>
              </a:extLst>
            </p:cNvPr>
            <p:cNvSpPr/>
            <p:nvPr/>
          </p:nvSpPr>
          <p:spPr>
            <a:xfrm rot="16491251">
              <a:off x="2006268" y="3872895"/>
              <a:ext cx="1933800" cy="1081145"/>
            </a:xfrm>
            <a:prstGeom prst="ellipse">
              <a:avLst/>
            </a:prstGeom>
            <a:noFill/>
            <a:ln w="63500">
              <a:solidFill>
                <a:srgbClr val="0A090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Freeform: Shape 22">
              <a:extLst>
                <a:ext uri="{FF2B5EF4-FFF2-40B4-BE49-F238E27FC236}">
                  <a16:creationId xmlns:a16="http://schemas.microsoft.com/office/drawing/2014/main" id="{92CAC007-060D-F1FA-C0B9-B12CAB0165B9}"/>
                </a:ext>
              </a:extLst>
            </p:cNvPr>
            <p:cNvSpPr/>
            <p:nvPr/>
          </p:nvSpPr>
          <p:spPr>
            <a:xfrm flipH="1">
              <a:off x="2665114" y="737849"/>
              <a:ext cx="350017" cy="2680011"/>
            </a:xfrm>
            <a:custGeom>
              <a:avLst/>
              <a:gdLst>
                <a:gd name="connsiteX0" fmla="*/ 0 w 570498"/>
                <a:gd name="connsiteY0" fmla="*/ 2249714 h 2249714"/>
                <a:gd name="connsiteX1" fmla="*/ 566057 w 570498"/>
                <a:gd name="connsiteY1" fmla="*/ 1103086 h 2249714"/>
                <a:gd name="connsiteX2" fmla="*/ 217714 w 570498"/>
                <a:gd name="connsiteY2" fmla="*/ 0 h 2249714"/>
              </a:gdLst>
              <a:ahLst/>
              <a:cxnLst>
                <a:cxn ang="0">
                  <a:pos x="connsiteX0" y="connsiteY0"/>
                </a:cxn>
                <a:cxn ang="0">
                  <a:pos x="connsiteX1" y="connsiteY1"/>
                </a:cxn>
                <a:cxn ang="0">
                  <a:pos x="connsiteX2" y="connsiteY2"/>
                </a:cxn>
              </a:cxnLst>
              <a:rect l="l" t="t" r="r" b="b"/>
              <a:pathLst>
                <a:path w="570498" h="2249714">
                  <a:moveTo>
                    <a:pt x="0" y="2249714"/>
                  </a:moveTo>
                  <a:cubicBezTo>
                    <a:pt x="264885" y="1863876"/>
                    <a:pt x="529771" y="1478038"/>
                    <a:pt x="566057" y="1103086"/>
                  </a:cubicBezTo>
                  <a:cubicBezTo>
                    <a:pt x="602343" y="728134"/>
                    <a:pt x="410028" y="364067"/>
                    <a:pt x="217714" y="0"/>
                  </a:cubicBezTo>
                </a:path>
              </a:pathLst>
            </a:custGeom>
            <a:noFill/>
            <a:ln w="76200">
              <a:solidFill>
                <a:srgbClr val="0A0906"/>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33CAE5-AFD4-CC9A-5619-5F92DE463F97}"/>
                </a:ext>
              </a:extLst>
            </p:cNvPr>
            <p:cNvSpPr/>
            <p:nvPr/>
          </p:nvSpPr>
          <p:spPr>
            <a:xfrm rot="10800000">
              <a:off x="2268370" y="154858"/>
              <a:ext cx="4343399" cy="665450"/>
            </a:xfrm>
            <a:prstGeom prst="ellipse">
              <a:avLst/>
            </a:prstGeom>
            <a:noFill/>
            <a:ln w="635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sp>
        <p:nvSpPr>
          <p:cNvPr id="12" name="TextBox 11">
            <a:extLst>
              <a:ext uri="{FF2B5EF4-FFF2-40B4-BE49-F238E27FC236}">
                <a16:creationId xmlns:a16="http://schemas.microsoft.com/office/drawing/2014/main" id="{75868754-CA31-05DD-0BB2-183A401E1881}"/>
              </a:ext>
            </a:extLst>
          </p:cNvPr>
          <p:cNvSpPr txBox="1"/>
          <p:nvPr/>
        </p:nvSpPr>
        <p:spPr>
          <a:xfrm>
            <a:off x="4099143" y="4242816"/>
            <a:ext cx="5044857" cy="646331"/>
          </a:xfrm>
          <a:prstGeom prst="rect">
            <a:avLst/>
          </a:prstGeom>
          <a:solidFill>
            <a:schemeClr val="bg1"/>
          </a:solidFill>
        </p:spPr>
        <p:txBody>
          <a:bodyPr wrap="square" rtlCol="0">
            <a:spAutoFit/>
          </a:bodyPr>
          <a:lstStyle/>
          <a:p>
            <a:pPr marL="0"/>
            <a:r>
              <a:rPr lang="en-US" sz="3600" b="1" dirty="0">
                <a:solidFill>
                  <a:srgbClr val="FF0000"/>
                </a:solidFill>
                <a:latin typeface="Tempus Sans ITC" pitchFamily="82" charset="0"/>
              </a:rPr>
              <a:t>...let’s look at an example</a:t>
            </a:r>
          </a:p>
        </p:txBody>
      </p:sp>
    </p:spTree>
    <p:extLst>
      <p:ext uri="{BB962C8B-B14F-4D97-AF65-F5344CB8AC3E}">
        <p14:creationId xmlns:p14="http://schemas.microsoft.com/office/powerpoint/2010/main" val="16275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right)">
                                      <p:cBhvr>
                                        <p:cTn id="42" dur="2000"/>
                                        <p:tgtEl>
                                          <p:spTgt spid="4"/>
                                        </p:tgtEl>
                                      </p:cBhvr>
                                    </p:animEffect>
                                  </p:childTnLst>
                                </p:cTn>
                              </p:par>
                              <p:par>
                                <p:cTn id="43" presetID="42" presetClass="path" presetSubtype="0" accel="50000" decel="50000" fill="hold" grpId="1" nodeType="withEffect">
                                  <p:stCondLst>
                                    <p:cond delay="500"/>
                                  </p:stCondLst>
                                  <p:childTnLst>
                                    <p:animMotion origin="layout" path="M -4.72222E-6 2.22222E-6 L -0.3092 -0.00255 " pathEditMode="relative" rAng="0" ptsTypes="AA">
                                      <p:cBhvr>
                                        <p:cTn id="44" dur="2000" fill="hold"/>
                                        <p:tgtEl>
                                          <p:spTgt spid="11"/>
                                        </p:tgtEl>
                                        <p:attrNameLst>
                                          <p:attrName>ppt_x</p:attrName>
                                          <p:attrName>ppt_y</p:attrName>
                                        </p:attrNameLst>
                                      </p:cBhvr>
                                      <p:rCtr x="-15469" y="-139"/>
                                    </p:animMotion>
                                  </p:childTnLst>
                                </p:cTn>
                              </p:par>
                              <p:par>
                                <p:cTn id="45" presetID="22" presetClass="entr" presetSubtype="8"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2000"/>
                                        <p:tgtEl>
                                          <p:spTgt spid="6"/>
                                        </p:tgtEl>
                                      </p:cBhvr>
                                    </p:animEffect>
                                  </p:childTnLst>
                                </p:cTn>
                              </p:par>
                              <p:par>
                                <p:cTn id="48" presetID="31" presetClass="exit" presetSubtype="0" fill="hold" grpId="2" nodeType="withEffect">
                                  <p:stCondLst>
                                    <p:cond delay="1500"/>
                                  </p:stCondLst>
                                  <p:childTnLst>
                                    <p:anim calcmode="lin" valueType="num">
                                      <p:cBhvr>
                                        <p:cTn id="49" dur="1000"/>
                                        <p:tgtEl>
                                          <p:spTgt spid="11"/>
                                        </p:tgtEl>
                                        <p:attrNameLst>
                                          <p:attrName>ppt_w</p:attrName>
                                        </p:attrNameLst>
                                      </p:cBhvr>
                                      <p:tavLst>
                                        <p:tav tm="0">
                                          <p:val>
                                            <p:strVal val="ppt_w"/>
                                          </p:val>
                                        </p:tav>
                                        <p:tav tm="100000">
                                          <p:val>
                                            <p:fltVal val="0"/>
                                          </p:val>
                                        </p:tav>
                                      </p:tavLst>
                                    </p:anim>
                                    <p:anim calcmode="lin" valueType="num">
                                      <p:cBhvr>
                                        <p:cTn id="50" dur="1000"/>
                                        <p:tgtEl>
                                          <p:spTgt spid="11"/>
                                        </p:tgtEl>
                                        <p:attrNameLst>
                                          <p:attrName>ppt_h</p:attrName>
                                        </p:attrNameLst>
                                      </p:cBhvr>
                                      <p:tavLst>
                                        <p:tav tm="0">
                                          <p:val>
                                            <p:strVal val="ppt_h"/>
                                          </p:val>
                                        </p:tav>
                                        <p:tav tm="100000">
                                          <p:val>
                                            <p:fltVal val="0"/>
                                          </p:val>
                                        </p:tav>
                                      </p:tavLst>
                                    </p:anim>
                                    <p:anim calcmode="lin" valueType="num">
                                      <p:cBhvr>
                                        <p:cTn id="51" dur="1000"/>
                                        <p:tgtEl>
                                          <p:spTgt spid="11"/>
                                        </p:tgtEl>
                                        <p:attrNameLst>
                                          <p:attrName>style.rotation</p:attrName>
                                        </p:attrNameLst>
                                      </p:cBhvr>
                                      <p:tavLst>
                                        <p:tav tm="0">
                                          <p:val>
                                            <p:fltVal val="0"/>
                                          </p:val>
                                        </p:tav>
                                        <p:tav tm="100000">
                                          <p:val>
                                            <p:fltVal val="90"/>
                                          </p:val>
                                        </p:tav>
                                      </p:tavLst>
                                    </p:anim>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1500"/>
                                  </p:stCondLst>
                                  <p:childTnLst>
                                    <p:animEffect transition="out" filter="fade">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150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150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par>
                                <p:cTn id="63" presetID="10" presetClass="entr" presetSubtype="0" fill="hold" nodeType="withEffect">
                                  <p:stCondLst>
                                    <p:cond delay="150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childTnLst>
                                </p:cTn>
                              </p:par>
                              <p:par>
                                <p:cTn id="66" presetID="10" presetClass="entr" presetSubtype="0" fill="hold" nodeType="withEffect">
                                  <p:stCondLst>
                                    <p:cond delay="150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right)">
                                      <p:cBhvr>
                                        <p:cTn id="73" dur="2000"/>
                                        <p:tgtEl>
                                          <p:spTgt spid="3"/>
                                        </p:tgtEl>
                                      </p:cBhvr>
                                    </p:animEffect>
                                  </p:childTnLst>
                                </p:cTn>
                              </p:par>
                              <p:par>
                                <p:cTn id="74" presetID="10" presetClass="entr" presetSubtype="0" fill="hold" nodeType="withEffect">
                                  <p:stCondLst>
                                    <p:cond delay="50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childTnLst>
                                </p:cTn>
                              </p:par>
                              <p:par>
                                <p:cTn id="77" presetID="10" presetClass="exit" presetSubtype="0" fill="hold" nodeType="withEffect">
                                  <p:stCondLst>
                                    <p:cond delay="50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10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1000"/>
                                        <p:tgtEl>
                                          <p:spTgt spid="25"/>
                                        </p:tgtEl>
                                      </p:cBhvr>
                                    </p:animEffect>
                                    <p:set>
                                      <p:cBhvr>
                                        <p:cTn id="89" dur="1" fill="hold">
                                          <p:stCondLst>
                                            <p:cond delay="999"/>
                                          </p:stCondLst>
                                        </p:cTn>
                                        <p:tgtEl>
                                          <p:spTgt spid="25"/>
                                        </p:tgtEl>
                                        <p:attrNameLst>
                                          <p:attrName>style.visibility</p:attrName>
                                        </p:attrNameLst>
                                      </p:cBhvr>
                                      <p:to>
                                        <p:strVal val="hidden"/>
                                      </p:to>
                                    </p:se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10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wipe(left)">
                                      <p:cBhvr>
                                        <p:cTn id="1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p:bldP spid="7" grpId="1"/>
      <p:bldP spid="8" grpId="0"/>
      <p:bldP spid="8" grpId="1"/>
      <p:bldP spid="10" grpId="0"/>
      <p:bldP spid="10" grpId="1"/>
      <p:bldP spid="11" grpId="0" animBg="1"/>
      <p:bldP spid="11" grpId="1" animBg="1"/>
      <p:bldP spid="11" grpId="2" animBg="1"/>
      <p:bldP spid="9" grpId="0" animBg="1"/>
      <p:bldP spid="30" grpId="0" animBg="1"/>
      <p:bldP spid="30" grpId="1" animBg="1"/>
      <p:bldP spid="32" grpId="0" animBg="1"/>
      <p:bldP spid="32" grpId="1" animBg="1"/>
      <p:bldP spid="33" grpId="0" animBg="1"/>
      <p:bldP spid="33" grpId="1"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5CBF73-9167-A76D-2E7E-4580816B73BA}"/>
              </a:ext>
            </a:extLst>
          </p:cNvPr>
          <p:cNvGrpSpPr/>
          <p:nvPr/>
        </p:nvGrpSpPr>
        <p:grpSpPr>
          <a:xfrm>
            <a:off x="16880" y="838200"/>
            <a:ext cx="9194975" cy="5849124"/>
            <a:chOff x="16880" y="838200"/>
            <a:chExt cx="9194975" cy="5849124"/>
          </a:xfrm>
        </p:grpSpPr>
        <p:grpSp>
          <p:nvGrpSpPr>
            <p:cNvPr id="14" name="Group 13">
              <a:extLst>
                <a:ext uri="{FF2B5EF4-FFF2-40B4-BE49-F238E27FC236}">
                  <a16:creationId xmlns:a16="http://schemas.microsoft.com/office/drawing/2014/main" id="{9C17325E-3D39-F1CF-FB15-CF704C78C569}"/>
                </a:ext>
              </a:extLst>
            </p:cNvPr>
            <p:cNvGrpSpPr/>
            <p:nvPr/>
          </p:nvGrpSpPr>
          <p:grpSpPr>
            <a:xfrm>
              <a:off x="16880" y="838200"/>
              <a:ext cx="9194975" cy="5849124"/>
              <a:chOff x="16880" y="838200"/>
              <a:chExt cx="9194975" cy="5849124"/>
            </a:xfrm>
          </p:grpSpPr>
          <p:pic>
            <p:nvPicPr>
              <p:cNvPr id="9" name="Picture 8">
                <a:extLst>
                  <a:ext uri="{FF2B5EF4-FFF2-40B4-BE49-F238E27FC236}">
                    <a16:creationId xmlns:a16="http://schemas.microsoft.com/office/drawing/2014/main" id="{7FC5CD94-6BC9-5DB8-88BA-7F378DB4B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88" t="62773" r="13254" b="16424"/>
              <a:stretch/>
            </p:blipFill>
            <p:spPr bwMode="auto">
              <a:xfrm>
                <a:off x="36576" y="1956816"/>
                <a:ext cx="9144000" cy="47305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53A9D49-8F02-3010-8119-4F0DE5E5C9FD}"/>
                  </a:ext>
                </a:extLst>
              </p:cNvPr>
              <p:cNvSpPr txBox="1"/>
              <p:nvPr/>
            </p:nvSpPr>
            <p:spPr>
              <a:xfrm>
                <a:off x="16880" y="838200"/>
                <a:ext cx="9194975" cy="1022139"/>
              </a:xfrm>
              <a:prstGeom prst="rect">
                <a:avLst/>
              </a:prstGeom>
              <a:solidFill>
                <a:schemeClr val="bg1">
                  <a:alpha val="50000"/>
                </a:schemeClr>
              </a:solidFill>
            </p:spPr>
            <p:txBody>
              <a:bodyPr wrap="square">
                <a:spAutoFit/>
              </a:bodyPr>
              <a:lstStyle/>
              <a:p>
                <a:pPr algn="ctr">
                  <a:lnSpc>
                    <a:spcPts val="3600"/>
                  </a:lnSpc>
                </a:pPr>
                <a:r>
                  <a:rPr lang="en-US" sz="3600" b="1" dirty="0"/>
                  <a:t>piece of crust from one tectonic plate </a:t>
                </a:r>
              </a:p>
              <a:p>
                <a:pPr algn="ctr">
                  <a:lnSpc>
                    <a:spcPts val="3600"/>
                  </a:lnSpc>
                </a:pPr>
                <a:r>
                  <a:rPr lang="en-US" sz="3600" b="1" dirty="0"/>
                  <a:t>Is welded to crust on another plate</a:t>
                </a:r>
              </a:p>
            </p:txBody>
          </p:sp>
        </p:grpSp>
        <p:grpSp>
          <p:nvGrpSpPr>
            <p:cNvPr id="21" name="Group 20">
              <a:extLst>
                <a:ext uri="{FF2B5EF4-FFF2-40B4-BE49-F238E27FC236}">
                  <a16:creationId xmlns:a16="http://schemas.microsoft.com/office/drawing/2014/main" id="{F251D281-0EAD-516E-6FD7-51BD1EB6DF48}"/>
                </a:ext>
              </a:extLst>
            </p:cNvPr>
            <p:cNvGrpSpPr/>
            <p:nvPr/>
          </p:nvGrpSpPr>
          <p:grpSpPr>
            <a:xfrm>
              <a:off x="2590977" y="3373232"/>
              <a:ext cx="661501" cy="1809132"/>
              <a:chOff x="2590977" y="2909520"/>
              <a:chExt cx="661501" cy="1809132"/>
            </a:xfrm>
          </p:grpSpPr>
          <p:sp>
            <p:nvSpPr>
              <p:cNvPr id="22" name="Freeform: Shape 21">
                <a:extLst>
                  <a:ext uri="{FF2B5EF4-FFF2-40B4-BE49-F238E27FC236}">
                    <a16:creationId xmlns:a16="http://schemas.microsoft.com/office/drawing/2014/main" id="{788E6DFF-5C64-5EA8-FABA-93A0E1EDDBC5}"/>
                  </a:ext>
                </a:extLst>
              </p:cNvPr>
              <p:cNvSpPr>
                <a:spLocks noChangeAspect="1"/>
              </p:cNvSpPr>
              <p:nvPr/>
            </p:nvSpPr>
            <p:spPr>
              <a:xfrm>
                <a:off x="2682743" y="2909520"/>
                <a:ext cx="569735" cy="968783"/>
              </a:xfrm>
              <a:custGeom>
                <a:avLst/>
                <a:gdLst>
                  <a:gd name="connsiteX0" fmla="*/ 72 w 548403"/>
                  <a:gd name="connsiteY0" fmla="*/ 756706 h 944989"/>
                  <a:gd name="connsiteX1" fmla="*/ 51831 w 548403"/>
                  <a:gd name="connsiteY1" fmla="*/ 635937 h 944989"/>
                  <a:gd name="connsiteX2" fmla="*/ 51831 w 548403"/>
                  <a:gd name="connsiteY2" fmla="*/ 566925 h 944989"/>
                  <a:gd name="connsiteX3" fmla="*/ 103589 w 548403"/>
                  <a:gd name="connsiteY3" fmla="*/ 446155 h 944989"/>
                  <a:gd name="connsiteX4" fmla="*/ 112215 w 548403"/>
                  <a:gd name="connsiteY4" fmla="*/ 342638 h 944989"/>
                  <a:gd name="connsiteX5" fmla="*/ 198480 w 548403"/>
                  <a:gd name="connsiteY5" fmla="*/ 239122 h 944989"/>
                  <a:gd name="connsiteX6" fmla="*/ 353755 w 548403"/>
                  <a:gd name="connsiteY6" fmla="*/ 221869 h 944989"/>
                  <a:gd name="connsiteX7" fmla="*/ 440019 w 548403"/>
                  <a:gd name="connsiteY7" fmla="*/ 126978 h 944989"/>
                  <a:gd name="connsiteX8" fmla="*/ 509031 w 548403"/>
                  <a:gd name="connsiteY8" fmla="*/ 23461 h 944989"/>
                  <a:gd name="connsiteX9" fmla="*/ 543536 w 548403"/>
                  <a:gd name="connsiteY9" fmla="*/ 14835 h 944989"/>
                  <a:gd name="connsiteX10" fmla="*/ 543536 w 548403"/>
                  <a:gd name="connsiteY10" fmla="*/ 195989 h 944989"/>
                  <a:gd name="connsiteX11" fmla="*/ 500404 w 548403"/>
                  <a:gd name="connsiteY11" fmla="*/ 316759 h 944989"/>
                  <a:gd name="connsiteX12" fmla="*/ 500404 w 548403"/>
                  <a:gd name="connsiteY12" fmla="*/ 420276 h 944989"/>
                  <a:gd name="connsiteX13" fmla="*/ 500404 w 548403"/>
                  <a:gd name="connsiteY13" fmla="*/ 549672 h 944989"/>
                  <a:gd name="connsiteX14" fmla="*/ 483151 w 548403"/>
                  <a:gd name="connsiteY14" fmla="*/ 627310 h 944989"/>
                  <a:gd name="connsiteX15" fmla="*/ 465899 w 548403"/>
                  <a:gd name="connsiteY15" fmla="*/ 687695 h 944989"/>
                  <a:gd name="connsiteX16" fmla="*/ 465899 w 548403"/>
                  <a:gd name="connsiteY16" fmla="*/ 799838 h 944989"/>
                  <a:gd name="connsiteX17" fmla="*/ 440019 w 548403"/>
                  <a:gd name="connsiteY17" fmla="*/ 851597 h 944989"/>
                  <a:gd name="connsiteX18" fmla="*/ 379634 w 548403"/>
                  <a:gd name="connsiteY18" fmla="*/ 937861 h 944989"/>
                  <a:gd name="connsiteX19" fmla="*/ 319249 w 548403"/>
                  <a:gd name="connsiteY19" fmla="*/ 929235 h 944989"/>
                  <a:gd name="connsiteX20" fmla="*/ 163974 w 548403"/>
                  <a:gd name="connsiteY20" fmla="*/ 842971 h 944989"/>
                  <a:gd name="connsiteX21" fmla="*/ 43204 w 548403"/>
                  <a:gd name="connsiteY21" fmla="*/ 782586 h 944989"/>
                  <a:gd name="connsiteX22" fmla="*/ 72 w 548403"/>
                  <a:gd name="connsiteY22" fmla="*/ 756706 h 94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403" h="944989">
                    <a:moveTo>
                      <a:pt x="72" y="756706"/>
                    </a:moveTo>
                    <a:cubicBezTo>
                      <a:pt x="1510" y="732264"/>
                      <a:pt x="43205" y="667567"/>
                      <a:pt x="51831" y="635937"/>
                    </a:cubicBezTo>
                    <a:cubicBezTo>
                      <a:pt x="60457" y="604307"/>
                      <a:pt x="43205" y="598555"/>
                      <a:pt x="51831" y="566925"/>
                    </a:cubicBezTo>
                    <a:cubicBezTo>
                      <a:pt x="60457" y="535295"/>
                      <a:pt x="93525" y="483536"/>
                      <a:pt x="103589" y="446155"/>
                    </a:cubicBezTo>
                    <a:cubicBezTo>
                      <a:pt x="113653" y="408774"/>
                      <a:pt x="96400" y="377143"/>
                      <a:pt x="112215" y="342638"/>
                    </a:cubicBezTo>
                    <a:cubicBezTo>
                      <a:pt x="128030" y="308133"/>
                      <a:pt x="158223" y="259250"/>
                      <a:pt x="198480" y="239122"/>
                    </a:cubicBezTo>
                    <a:cubicBezTo>
                      <a:pt x="238737" y="218994"/>
                      <a:pt x="313498" y="240560"/>
                      <a:pt x="353755" y="221869"/>
                    </a:cubicBezTo>
                    <a:cubicBezTo>
                      <a:pt x="394012" y="203178"/>
                      <a:pt x="414140" y="160046"/>
                      <a:pt x="440019" y="126978"/>
                    </a:cubicBezTo>
                    <a:cubicBezTo>
                      <a:pt x="465898" y="93910"/>
                      <a:pt x="509031" y="23461"/>
                      <a:pt x="509031" y="23461"/>
                    </a:cubicBezTo>
                    <a:cubicBezTo>
                      <a:pt x="526284" y="4771"/>
                      <a:pt x="537785" y="-13920"/>
                      <a:pt x="543536" y="14835"/>
                    </a:cubicBezTo>
                    <a:cubicBezTo>
                      <a:pt x="549287" y="43590"/>
                      <a:pt x="550725" y="145668"/>
                      <a:pt x="543536" y="195989"/>
                    </a:cubicBezTo>
                    <a:cubicBezTo>
                      <a:pt x="536347" y="246310"/>
                      <a:pt x="507593" y="279378"/>
                      <a:pt x="500404" y="316759"/>
                    </a:cubicBezTo>
                    <a:cubicBezTo>
                      <a:pt x="493215" y="354140"/>
                      <a:pt x="500404" y="381457"/>
                      <a:pt x="500404" y="420276"/>
                    </a:cubicBezTo>
                    <a:cubicBezTo>
                      <a:pt x="500404" y="459095"/>
                      <a:pt x="503279" y="515167"/>
                      <a:pt x="500404" y="549672"/>
                    </a:cubicBezTo>
                    <a:cubicBezTo>
                      <a:pt x="497529" y="584177"/>
                      <a:pt x="488902" y="604306"/>
                      <a:pt x="483151" y="627310"/>
                    </a:cubicBezTo>
                    <a:cubicBezTo>
                      <a:pt x="477400" y="650314"/>
                      <a:pt x="468774" y="658940"/>
                      <a:pt x="465899" y="687695"/>
                    </a:cubicBezTo>
                    <a:cubicBezTo>
                      <a:pt x="463024" y="716450"/>
                      <a:pt x="470212" y="772521"/>
                      <a:pt x="465899" y="799838"/>
                    </a:cubicBezTo>
                    <a:cubicBezTo>
                      <a:pt x="461586" y="827155"/>
                      <a:pt x="454396" y="828593"/>
                      <a:pt x="440019" y="851597"/>
                    </a:cubicBezTo>
                    <a:cubicBezTo>
                      <a:pt x="425642" y="874601"/>
                      <a:pt x="399762" y="924921"/>
                      <a:pt x="379634" y="937861"/>
                    </a:cubicBezTo>
                    <a:cubicBezTo>
                      <a:pt x="359506" y="950801"/>
                      <a:pt x="355192" y="945050"/>
                      <a:pt x="319249" y="929235"/>
                    </a:cubicBezTo>
                    <a:cubicBezTo>
                      <a:pt x="283306" y="913420"/>
                      <a:pt x="209981" y="867412"/>
                      <a:pt x="163974" y="842971"/>
                    </a:cubicBezTo>
                    <a:cubicBezTo>
                      <a:pt x="117967" y="818530"/>
                      <a:pt x="43204" y="782586"/>
                      <a:pt x="43204" y="782586"/>
                    </a:cubicBezTo>
                    <a:cubicBezTo>
                      <a:pt x="18763" y="768209"/>
                      <a:pt x="-1366" y="781148"/>
                      <a:pt x="72" y="756706"/>
                    </a:cubicBezTo>
                    <a:close/>
                  </a:path>
                </a:pathLst>
              </a:custGeom>
              <a:blipFill dpi="0" rotWithShape="1">
                <a:blip r:embed="rId3">
                  <a:alphaModFix amt="61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1F36846-E694-3A3A-5913-F483670A3E39}"/>
                  </a:ext>
                </a:extLst>
              </p:cNvPr>
              <p:cNvSpPr/>
              <p:nvPr/>
            </p:nvSpPr>
            <p:spPr>
              <a:xfrm>
                <a:off x="2590977" y="3617762"/>
                <a:ext cx="661501" cy="1100890"/>
              </a:xfrm>
              <a:custGeom>
                <a:avLst/>
                <a:gdLst>
                  <a:gd name="connsiteX0" fmla="*/ 376510 w 661501"/>
                  <a:gd name="connsiteY0" fmla="*/ 1049129 h 1100890"/>
                  <a:gd name="connsiteX1" fmla="*/ 635302 w 661501"/>
                  <a:gd name="connsiteY1" fmla="*/ 781710 h 1100890"/>
                  <a:gd name="connsiteX2" fmla="*/ 643929 w 661501"/>
                  <a:gd name="connsiteY2" fmla="*/ 531544 h 1100890"/>
                  <a:gd name="connsiteX3" fmla="*/ 557665 w 661501"/>
                  <a:gd name="connsiteY3" fmla="*/ 359015 h 1100890"/>
                  <a:gd name="connsiteX4" fmla="*/ 333378 w 661501"/>
                  <a:gd name="connsiteY4" fmla="*/ 195113 h 1100890"/>
                  <a:gd name="connsiteX5" fmla="*/ 109091 w 661501"/>
                  <a:gd name="connsiteY5" fmla="*/ 82970 h 1100890"/>
                  <a:gd name="connsiteX6" fmla="*/ 74585 w 661501"/>
                  <a:gd name="connsiteY6" fmla="*/ 13959 h 1100890"/>
                  <a:gd name="connsiteX7" fmla="*/ 31453 w 661501"/>
                  <a:gd name="connsiteY7" fmla="*/ 367642 h 1100890"/>
                  <a:gd name="connsiteX8" fmla="*/ 31453 w 661501"/>
                  <a:gd name="connsiteY8" fmla="*/ 557423 h 1100890"/>
                  <a:gd name="connsiteX9" fmla="*/ 100465 w 661501"/>
                  <a:gd name="connsiteY9" fmla="*/ 738578 h 1100890"/>
                  <a:gd name="connsiteX10" fmla="*/ 14200 w 661501"/>
                  <a:gd name="connsiteY10" fmla="*/ 1040502 h 1100890"/>
                  <a:gd name="connsiteX11" fmla="*/ 14200 w 661501"/>
                  <a:gd name="connsiteY11" fmla="*/ 1057755 h 1100890"/>
                  <a:gd name="connsiteX12" fmla="*/ 152223 w 661501"/>
                  <a:gd name="connsiteY12" fmla="*/ 1031876 h 1100890"/>
                  <a:gd name="connsiteX13" fmla="*/ 221234 w 661501"/>
                  <a:gd name="connsiteY13" fmla="*/ 1040502 h 1100890"/>
                  <a:gd name="connsiteX14" fmla="*/ 298872 w 661501"/>
                  <a:gd name="connsiteY14" fmla="*/ 1100887 h 1100890"/>
                  <a:gd name="connsiteX15" fmla="*/ 376510 w 661501"/>
                  <a:gd name="connsiteY15" fmla="*/ 1049129 h 1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01" h="1100890">
                    <a:moveTo>
                      <a:pt x="376510" y="1049129"/>
                    </a:moveTo>
                    <a:cubicBezTo>
                      <a:pt x="432582" y="995933"/>
                      <a:pt x="590732" y="867974"/>
                      <a:pt x="635302" y="781710"/>
                    </a:cubicBezTo>
                    <a:cubicBezTo>
                      <a:pt x="679872" y="695446"/>
                      <a:pt x="656868" y="601993"/>
                      <a:pt x="643929" y="531544"/>
                    </a:cubicBezTo>
                    <a:cubicBezTo>
                      <a:pt x="630990" y="461095"/>
                      <a:pt x="609423" y="415087"/>
                      <a:pt x="557665" y="359015"/>
                    </a:cubicBezTo>
                    <a:cubicBezTo>
                      <a:pt x="505907" y="302943"/>
                      <a:pt x="408140" y="241120"/>
                      <a:pt x="333378" y="195113"/>
                    </a:cubicBezTo>
                    <a:cubicBezTo>
                      <a:pt x="258616" y="149106"/>
                      <a:pt x="152223" y="113162"/>
                      <a:pt x="109091" y="82970"/>
                    </a:cubicBezTo>
                    <a:cubicBezTo>
                      <a:pt x="65959" y="52778"/>
                      <a:pt x="87525" y="-33486"/>
                      <a:pt x="74585" y="13959"/>
                    </a:cubicBezTo>
                    <a:cubicBezTo>
                      <a:pt x="61645" y="61404"/>
                      <a:pt x="38642" y="277065"/>
                      <a:pt x="31453" y="367642"/>
                    </a:cubicBezTo>
                    <a:cubicBezTo>
                      <a:pt x="24264" y="458219"/>
                      <a:pt x="19951" y="495600"/>
                      <a:pt x="31453" y="557423"/>
                    </a:cubicBezTo>
                    <a:cubicBezTo>
                      <a:pt x="42955" y="619246"/>
                      <a:pt x="103340" y="658065"/>
                      <a:pt x="100465" y="738578"/>
                    </a:cubicBezTo>
                    <a:cubicBezTo>
                      <a:pt x="97590" y="819091"/>
                      <a:pt x="28578" y="987306"/>
                      <a:pt x="14200" y="1040502"/>
                    </a:cubicBezTo>
                    <a:cubicBezTo>
                      <a:pt x="-178" y="1093698"/>
                      <a:pt x="-8804" y="1059193"/>
                      <a:pt x="14200" y="1057755"/>
                    </a:cubicBezTo>
                    <a:cubicBezTo>
                      <a:pt x="37204" y="1056317"/>
                      <a:pt x="117718" y="1034751"/>
                      <a:pt x="152223" y="1031876"/>
                    </a:cubicBezTo>
                    <a:cubicBezTo>
                      <a:pt x="186728" y="1029001"/>
                      <a:pt x="196792" y="1029000"/>
                      <a:pt x="221234" y="1040502"/>
                    </a:cubicBezTo>
                    <a:cubicBezTo>
                      <a:pt x="245675" y="1052004"/>
                      <a:pt x="280181" y="1100887"/>
                      <a:pt x="298872" y="1100887"/>
                    </a:cubicBezTo>
                    <a:cubicBezTo>
                      <a:pt x="317563" y="1100887"/>
                      <a:pt x="320438" y="1102325"/>
                      <a:pt x="376510" y="1049129"/>
                    </a:cubicBezTo>
                    <a:close/>
                  </a:path>
                </a:pathLst>
              </a:custGeom>
              <a:blipFill dpi="0" rotWithShape="1">
                <a:blip r:embed="rId3"/>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TextBox 3">
            <a:extLst>
              <a:ext uri="{FF2B5EF4-FFF2-40B4-BE49-F238E27FC236}">
                <a16:creationId xmlns:a16="http://schemas.microsoft.com/office/drawing/2014/main" id="{135A8D3E-F6F4-0889-F727-B8D200250D75}"/>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pic>
        <p:nvPicPr>
          <p:cNvPr id="30" name="Picture 29" descr="A map of the southern hemisphere&#10;&#10;Description automatically generated">
            <a:extLst>
              <a:ext uri="{FF2B5EF4-FFF2-40B4-BE49-F238E27FC236}">
                <a16:creationId xmlns:a16="http://schemas.microsoft.com/office/drawing/2014/main" id="{04B26B88-84FA-BBB1-D91A-C80D6344B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0" y="919351"/>
            <a:ext cx="5011346" cy="5944115"/>
          </a:xfrm>
          <a:prstGeom prst="rect">
            <a:avLst/>
          </a:prstGeom>
        </p:spPr>
      </p:pic>
      <p:sp>
        <p:nvSpPr>
          <p:cNvPr id="25" name="Freeform 13">
            <a:extLst>
              <a:ext uri="{FF2B5EF4-FFF2-40B4-BE49-F238E27FC236}">
                <a16:creationId xmlns:a16="http://schemas.microsoft.com/office/drawing/2014/main" id="{A9CF9357-FE92-322E-CD93-5B3BC49682CC}"/>
              </a:ext>
            </a:extLst>
          </p:cNvPr>
          <p:cNvSpPr/>
          <p:nvPr/>
        </p:nvSpPr>
        <p:spPr>
          <a:xfrm>
            <a:off x="391886" y="3461657"/>
            <a:ext cx="3725635" cy="2996293"/>
          </a:xfrm>
          <a:custGeom>
            <a:avLst/>
            <a:gdLst>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75657 w 3725635"/>
              <a:gd name="connsiteY42" fmla="*/ 963386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44" fmla="*/ 1257300 w 3725635"/>
              <a:gd name="connsiteY44" fmla="*/ 963386 h 29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25635" h="2996293">
                <a:moveTo>
                  <a:pt x="1257300" y="963386"/>
                </a:moveTo>
                <a:cubicBezTo>
                  <a:pt x="1525360" y="959304"/>
                  <a:pt x="1793421" y="955222"/>
                  <a:pt x="1959428" y="914400"/>
                </a:cubicBezTo>
                <a:cubicBezTo>
                  <a:pt x="2125435" y="873579"/>
                  <a:pt x="2144486" y="772885"/>
                  <a:pt x="2253343" y="718457"/>
                </a:cubicBezTo>
                <a:cubicBezTo>
                  <a:pt x="2362200" y="664029"/>
                  <a:pt x="2500992" y="620486"/>
                  <a:pt x="2612571" y="587829"/>
                </a:cubicBezTo>
                <a:cubicBezTo>
                  <a:pt x="2724150" y="555172"/>
                  <a:pt x="2838450" y="587828"/>
                  <a:pt x="2922814" y="522514"/>
                </a:cubicBezTo>
                <a:cubicBezTo>
                  <a:pt x="3007178" y="457200"/>
                  <a:pt x="3037114" y="277586"/>
                  <a:pt x="3118757" y="195943"/>
                </a:cubicBezTo>
                <a:cubicBezTo>
                  <a:pt x="3200400" y="114300"/>
                  <a:pt x="3317421" y="62593"/>
                  <a:pt x="3412671" y="32657"/>
                </a:cubicBezTo>
                <a:cubicBezTo>
                  <a:pt x="3507921" y="2721"/>
                  <a:pt x="3654879" y="0"/>
                  <a:pt x="3690257" y="16329"/>
                </a:cubicBezTo>
                <a:cubicBezTo>
                  <a:pt x="3725635" y="32658"/>
                  <a:pt x="3695700" y="51708"/>
                  <a:pt x="3624943" y="130629"/>
                </a:cubicBezTo>
                <a:cubicBezTo>
                  <a:pt x="3554186" y="209550"/>
                  <a:pt x="3360964" y="372836"/>
                  <a:pt x="3265714" y="489857"/>
                </a:cubicBezTo>
                <a:cubicBezTo>
                  <a:pt x="3170464" y="606878"/>
                  <a:pt x="3080657" y="704850"/>
                  <a:pt x="3053443" y="832757"/>
                </a:cubicBezTo>
                <a:cubicBezTo>
                  <a:pt x="3026229" y="960664"/>
                  <a:pt x="3061607" y="1123950"/>
                  <a:pt x="3102428" y="1257300"/>
                </a:cubicBezTo>
                <a:cubicBezTo>
                  <a:pt x="3143249" y="1390650"/>
                  <a:pt x="3246664" y="1540328"/>
                  <a:pt x="3298371" y="1632857"/>
                </a:cubicBezTo>
                <a:cubicBezTo>
                  <a:pt x="3350078" y="1725386"/>
                  <a:pt x="3396342" y="1752601"/>
                  <a:pt x="3412671" y="1812472"/>
                </a:cubicBezTo>
                <a:cubicBezTo>
                  <a:pt x="3429000" y="1872344"/>
                  <a:pt x="3369129" y="1929493"/>
                  <a:pt x="3396343" y="1992086"/>
                </a:cubicBezTo>
                <a:cubicBezTo>
                  <a:pt x="3423557" y="2054679"/>
                  <a:pt x="3532414" y="2081893"/>
                  <a:pt x="3575957" y="2188029"/>
                </a:cubicBezTo>
                <a:cubicBezTo>
                  <a:pt x="3619500" y="2294165"/>
                  <a:pt x="3654879" y="2506436"/>
                  <a:pt x="3657600" y="2628900"/>
                </a:cubicBezTo>
                <a:cubicBezTo>
                  <a:pt x="3660321" y="2751364"/>
                  <a:pt x="3652157" y="2868385"/>
                  <a:pt x="3592285" y="2922814"/>
                </a:cubicBezTo>
                <a:cubicBezTo>
                  <a:pt x="3532413" y="2977243"/>
                  <a:pt x="3380014" y="2996293"/>
                  <a:pt x="3298371" y="2955472"/>
                </a:cubicBezTo>
                <a:cubicBezTo>
                  <a:pt x="3216728" y="2914651"/>
                  <a:pt x="3156857" y="2754086"/>
                  <a:pt x="3102428" y="2677886"/>
                </a:cubicBezTo>
                <a:cubicBezTo>
                  <a:pt x="3048000" y="2601686"/>
                  <a:pt x="3028950" y="2563586"/>
                  <a:pt x="2971800" y="2498272"/>
                </a:cubicBezTo>
                <a:cubicBezTo>
                  <a:pt x="2914650" y="2432958"/>
                  <a:pt x="2789464" y="2345871"/>
                  <a:pt x="2759528" y="2286000"/>
                </a:cubicBezTo>
                <a:cubicBezTo>
                  <a:pt x="2729592" y="2226129"/>
                  <a:pt x="2803071" y="2190750"/>
                  <a:pt x="2792185" y="2139043"/>
                </a:cubicBezTo>
                <a:cubicBezTo>
                  <a:pt x="2781299" y="2087336"/>
                  <a:pt x="2705100" y="2049235"/>
                  <a:pt x="2694214" y="1975757"/>
                </a:cubicBezTo>
                <a:cubicBezTo>
                  <a:pt x="2683328" y="1902279"/>
                  <a:pt x="2745921" y="1760765"/>
                  <a:pt x="2726871" y="1698172"/>
                </a:cubicBezTo>
                <a:cubicBezTo>
                  <a:pt x="2707821" y="1635579"/>
                  <a:pt x="2634343" y="1641022"/>
                  <a:pt x="2579914" y="1600200"/>
                </a:cubicBezTo>
                <a:cubicBezTo>
                  <a:pt x="2525486" y="1559379"/>
                  <a:pt x="2452007" y="1491343"/>
                  <a:pt x="2400300" y="1453243"/>
                </a:cubicBezTo>
                <a:cubicBezTo>
                  <a:pt x="2348593" y="1415143"/>
                  <a:pt x="2318657" y="1366157"/>
                  <a:pt x="2269671" y="1371600"/>
                </a:cubicBezTo>
                <a:cubicBezTo>
                  <a:pt x="2220685" y="1377043"/>
                  <a:pt x="2177142" y="1469571"/>
                  <a:pt x="2106385" y="1485900"/>
                </a:cubicBezTo>
                <a:cubicBezTo>
                  <a:pt x="2035628" y="1502229"/>
                  <a:pt x="1899556" y="1483179"/>
                  <a:pt x="1845128" y="1469572"/>
                </a:cubicBezTo>
                <a:cubicBezTo>
                  <a:pt x="1790700" y="1455965"/>
                  <a:pt x="1828800" y="1436914"/>
                  <a:pt x="1779814" y="1404257"/>
                </a:cubicBezTo>
                <a:cubicBezTo>
                  <a:pt x="1730828" y="1371600"/>
                  <a:pt x="1621971" y="1289957"/>
                  <a:pt x="1551214" y="1273629"/>
                </a:cubicBezTo>
                <a:cubicBezTo>
                  <a:pt x="1480457" y="1257301"/>
                  <a:pt x="1355271" y="1306286"/>
                  <a:pt x="1355271" y="1306286"/>
                </a:cubicBezTo>
                <a:cubicBezTo>
                  <a:pt x="1221921" y="1325336"/>
                  <a:pt x="889907" y="1396093"/>
                  <a:pt x="751114" y="1387929"/>
                </a:cubicBezTo>
                <a:cubicBezTo>
                  <a:pt x="612321" y="1379765"/>
                  <a:pt x="560614" y="1295400"/>
                  <a:pt x="522514" y="1257300"/>
                </a:cubicBezTo>
                <a:cubicBezTo>
                  <a:pt x="484414" y="1219200"/>
                  <a:pt x="571499" y="1178379"/>
                  <a:pt x="522514" y="1159329"/>
                </a:cubicBezTo>
                <a:cubicBezTo>
                  <a:pt x="473529" y="1140279"/>
                  <a:pt x="310243" y="1148443"/>
                  <a:pt x="228600" y="1143000"/>
                </a:cubicBezTo>
                <a:cubicBezTo>
                  <a:pt x="146957" y="1137557"/>
                  <a:pt x="65314" y="1167493"/>
                  <a:pt x="32657" y="1126672"/>
                </a:cubicBezTo>
                <a:cubicBezTo>
                  <a:pt x="0" y="1085851"/>
                  <a:pt x="16329" y="974272"/>
                  <a:pt x="32657" y="898072"/>
                </a:cubicBezTo>
                <a:cubicBezTo>
                  <a:pt x="48985" y="821872"/>
                  <a:pt x="65314" y="715736"/>
                  <a:pt x="130628" y="669472"/>
                </a:cubicBezTo>
                <a:cubicBezTo>
                  <a:pt x="195942" y="623208"/>
                  <a:pt x="285750" y="612322"/>
                  <a:pt x="424543" y="620486"/>
                </a:cubicBezTo>
                <a:cubicBezTo>
                  <a:pt x="563336" y="628650"/>
                  <a:pt x="845457" y="662214"/>
                  <a:pt x="963385" y="718457"/>
                </a:cubicBezTo>
                <a:cubicBezTo>
                  <a:pt x="1081314" y="774700"/>
                  <a:pt x="1069521" y="919843"/>
                  <a:pt x="1132114" y="957943"/>
                </a:cubicBezTo>
                <a:cubicBezTo>
                  <a:pt x="1194707" y="996043"/>
                  <a:pt x="1338943" y="947057"/>
                  <a:pt x="1338943" y="947057"/>
                </a:cubicBezTo>
                <a:lnTo>
                  <a:pt x="1257300" y="963386"/>
                </a:lnTo>
                <a:close/>
              </a:path>
            </a:pathLst>
          </a:custGeom>
          <a:solidFill>
            <a:srgbClr val="C9925B"/>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7C2AF622-92F6-CDCD-37EB-E8084818C796}"/>
              </a:ext>
            </a:extLst>
          </p:cNvPr>
          <p:cNvSpPr txBox="1"/>
          <p:nvPr/>
        </p:nvSpPr>
        <p:spPr>
          <a:xfrm>
            <a:off x="4096512" y="4241912"/>
            <a:ext cx="5038344" cy="646331"/>
          </a:xfrm>
          <a:prstGeom prst="rect">
            <a:avLst/>
          </a:prstGeom>
          <a:solidFill>
            <a:schemeClr val="bg1"/>
          </a:solidFill>
        </p:spPr>
        <p:txBody>
          <a:bodyPr wrap="none" rtlCol="0">
            <a:spAutoFit/>
          </a:bodyPr>
          <a:lstStyle/>
          <a:p>
            <a:pPr marL="0"/>
            <a:r>
              <a:rPr lang="en-US" sz="3600" b="1" dirty="0">
                <a:solidFill>
                  <a:srgbClr val="FF0000"/>
                </a:solidFill>
                <a:latin typeface="Tempus Sans ITC" pitchFamily="82" charset="0"/>
              </a:rPr>
              <a:t>...let’s look at an example</a:t>
            </a:r>
          </a:p>
        </p:txBody>
      </p:sp>
      <p:sp useBgFill="1">
        <p:nvSpPr>
          <p:cNvPr id="26" name="TextBox 25">
            <a:extLst>
              <a:ext uri="{FF2B5EF4-FFF2-40B4-BE49-F238E27FC236}">
                <a16:creationId xmlns:a16="http://schemas.microsoft.com/office/drawing/2014/main" id="{D172C192-15F5-ECDF-D08D-38F2826500BA}"/>
              </a:ext>
            </a:extLst>
          </p:cNvPr>
          <p:cNvSpPr txBox="1"/>
          <p:nvPr/>
        </p:nvSpPr>
        <p:spPr>
          <a:xfrm>
            <a:off x="4096512" y="4230469"/>
            <a:ext cx="5038559" cy="646331"/>
          </a:xfrm>
          <a:prstGeom prst="rect">
            <a:avLst/>
          </a:prstGeom>
        </p:spPr>
        <p:txBody>
          <a:bodyPr wrap="none" rtlCol="0">
            <a:spAutoFit/>
          </a:bodyPr>
          <a:lstStyle/>
          <a:p>
            <a:pPr marL="0"/>
            <a:r>
              <a:rPr lang="en-US" sz="3600" b="1" dirty="0">
                <a:solidFill>
                  <a:srgbClr val="FF0000"/>
                </a:solidFill>
                <a:latin typeface="Tempus Sans ITC" pitchFamily="82" charset="0"/>
              </a:rPr>
              <a:t>Where did it come from?</a:t>
            </a:r>
          </a:p>
        </p:txBody>
      </p:sp>
      <p:grpSp>
        <p:nvGrpSpPr>
          <p:cNvPr id="16" name="Group 15">
            <a:extLst>
              <a:ext uri="{FF2B5EF4-FFF2-40B4-BE49-F238E27FC236}">
                <a16:creationId xmlns:a16="http://schemas.microsoft.com/office/drawing/2014/main" id="{5EBDD0CB-ED16-DBD6-05D6-B25B494F91FB}"/>
              </a:ext>
            </a:extLst>
          </p:cNvPr>
          <p:cNvGrpSpPr/>
          <p:nvPr/>
        </p:nvGrpSpPr>
        <p:grpSpPr>
          <a:xfrm>
            <a:off x="2743200" y="1905000"/>
            <a:ext cx="6031459" cy="2895600"/>
            <a:chOff x="2743200" y="533400"/>
            <a:chExt cx="6031459" cy="2895600"/>
          </a:xfrm>
        </p:grpSpPr>
        <p:sp>
          <p:nvSpPr>
            <p:cNvPr id="17" name="TextBox 16">
              <a:extLst>
                <a:ext uri="{FF2B5EF4-FFF2-40B4-BE49-F238E27FC236}">
                  <a16:creationId xmlns:a16="http://schemas.microsoft.com/office/drawing/2014/main" id="{44DAFDD9-80AF-6CE6-DE0D-ECBC8782642A}"/>
                </a:ext>
              </a:extLst>
            </p:cNvPr>
            <p:cNvSpPr txBox="1"/>
            <p:nvPr/>
          </p:nvSpPr>
          <p:spPr>
            <a:xfrm>
              <a:off x="2743200" y="533400"/>
              <a:ext cx="6031459" cy="1077218"/>
            </a:xfrm>
            <a:prstGeom prst="rect">
              <a:avLst/>
            </a:prstGeom>
            <a:solidFill>
              <a:schemeClr val="bg1"/>
            </a:solidFill>
            <a:ln w="38100">
              <a:solidFill>
                <a:schemeClr val="tx1"/>
              </a:solidFill>
            </a:ln>
          </p:spPr>
          <p:txBody>
            <a:bodyPr wrap="none" rtlCol="0">
              <a:spAutoFit/>
            </a:bodyPr>
            <a:lstStyle/>
            <a:p>
              <a:pPr marL="0"/>
              <a:r>
                <a:rPr lang="en-US" sz="3200" dirty="0"/>
                <a:t>the Florida peninsula: a fragment </a:t>
              </a:r>
            </a:p>
            <a:p>
              <a:pPr marL="0"/>
              <a:r>
                <a:rPr lang="en-US" sz="3200" dirty="0"/>
                <a:t>of the </a:t>
              </a:r>
              <a:r>
                <a:rPr lang="en-US" sz="3200" dirty="0" err="1"/>
                <a:t>Gondwana</a:t>
              </a:r>
              <a:r>
                <a:rPr lang="en-US" sz="3200" dirty="0"/>
                <a:t> supercontinent</a:t>
              </a:r>
            </a:p>
          </p:txBody>
        </p:sp>
        <p:cxnSp>
          <p:nvCxnSpPr>
            <p:cNvPr id="18" name="Straight Arrow Connector 17">
              <a:extLst>
                <a:ext uri="{FF2B5EF4-FFF2-40B4-BE49-F238E27FC236}">
                  <a16:creationId xmlns:a16="http://schemas.microsoft.com/office/drawing/2014/main" id="{432977A2-F072-2743-9FD6-B696290A4EB7}"/>
                </a:ext>
              </a:extLst>
            </p:cNvPr>
            <p:cNvCxnSpPr>
              <a:stCxn id="17" idx="2"/>
            </p:cNvCxnSpPr>
            <p:nvPr/>
          </p:nvCxnSpPr>
          <p:spPr>
            <a:xfrm flipH="1">
              <a:off x="3200400" y="1610618"/>
              <a:ext cx="2558530" cy="181838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Effect transition="in" filter="fade">
                                      <p:cBhvr>
                                        <p:cTn id="13" dur="1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3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grpSp>
        <p:nvGrpSpPr>
          <p:cNvPr id="3" name="Group 2"/>
          <p:cNvGrpSpPr/>
          <p:nvPr/>
        </p:nvGrpSpPr>
        <p:grpSpPr>
          <a:xfrm>
            <a:off x="76200" y="3200400"/>
            <a:ext cx="2209800" cy="1592997"/>
            <a:chOff x="76200" y="3886200"/>
            <a:chExt cx="2209800" cy="1592997"/>
          </a:xfrm>
        </p:grpSpPr>
        <p:sp>
          <p:nvSpPr>
            <p:cNvPr id="4" name="TextBox 3"/>
            <p:cNvSpPr txBox="1"/>
            <p:nvPr/>
          </p:nvSpPr>
          <p:spPr>
            <a:xfrm>
              <a:off x="76200" y="4648200"/>
              <a:ext cx="1981200" cy="830997"/>
            </a:xfrm>
            <a:prstGeom prst="rect">
              <a:avLst/>
            </a:prstGeom>
            <a:solidFill>
              <a:schemeClr val="bg1"/>
            </a:solidFill>
            <a:ln w="38100">
              <a:solidFill>
                <a:schemeClr val="tx1"/>
              </a:solidFill>
            </a:ln>
          </p:spPr>
          <p:txBody>
            <a:bodyPr wrap="square" rtlCol="0">
              <a:spAutoFit/>
            </a:bodyPr>
            <a:lstStyle/>
            <a:p>
              <a:pPr marL="0" algn="ctr"/>
              <a:r>
                <a:rPr lang="en-US" sz="2800" b="1" dirty="0" err="1"/>
                <a:t>Laurentia</a:t>
              </a:r>
              <a:r>
                <a:rPr lang="en-US" sz="2800" b="1" dirty="0"/>
                <a:t> </a:t>
              </a:r>
            </a:p>
            <a:p>
              <a:pPr marL="0" algn="ctr"/>
              <a:r>
                <a:rPr lang="en-US" sz="2000" b="1" dirty="0"/>
                <a:t>(North America)</a:t>
              </a:r>
            </a:p>
          </p:txBody>
        </p:sp>
        <p:cxnSp>
          <p:nvCxnSpPr>
            <p:cNvPr id="5" name="Straight Arrow Connector 4"/>
            <p:cNvCxnSpPr>
              <a:stCxn id="4" idx="0"/>
            </p:cNvCxnSpPr>
            <p:nvPr/>
          </p:nvCxnSpPr>
          <p:spPr>
            <a:xfrm flipV="1">
              <a:off x="1066800" y="3886200"/>
              <a:ext cx="1219200" cy="762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58206" y="5219968"/>
            <a:ext cx="2332594" cy="761997"/>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t>390 Ma</a:t>
            </a:r>
            <a:endParaRPr lang="en-US" dirty="0"/>
          </a:p>
        </p:txBody>
      </p:sp>
      <p:sp>
        <p:nvSpPr>
          <p:cNvPr id="25" name="5-Point Star 24"/>
          <p:cNvSpPr/>
          <p:nvPr/>
        </p:nvSpPr>
        <p:spPr>
          <a:xfrm>
            <a:off x="3657600" y="4191000"/>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 name="Group 33"/>
          <p:cNvGrpSpPr/>
          <p:nvPr/>
        </p:nvGrpSpPr>
        <p:grpSpPr>
          <a:xfrm>
            <a:off x="3429000" y="914400"/>
            <a:ext cx="5617216" cy="3581400"/>
            <a:chOff x="3429000" y="914400"/>
            <a:chExt cx="5617216" cy="3581400"/>
          </a:xfrm>
        </p:grpSpPr>
        <p:grpSp>
          <p:nvGrpSpPr>
            <p:cNvPr id="30" name="Group 29"/>
            <p:cNvGrpSpPr/>
            <p:nvPr/>
          </p:nvGrpSpPr>
          <p:grpSpPr>
            <a:xfrm>
              <a:off x="3886200" y="914400"/>
              <a:ext cx="5160016" cy="3124200"/>
              <a:chOff x="3886200" y="914400"/>
              <a:chExt cx="5160016" cy="3124200"/>
            </a:xfrm>
          </p:grpSpPr>
          <p:sp>
            <p:nvSpPr>
              <p:cNvPr id="26" name="TextBox 25"/>
              <p:cNvSpPr txBox="1"/>
              <p:nvPr/>
            </p:nvSpPr>
            <p:spPr>
              <a:xfrm>
                <a:off x="3924301" y="914400"/>
                <a:ext cx="5121915" cy="646331"/>
              </a:xfrm>
              <a:prstGeom prst="rect">
                <a:avLst/>
              </a:prstGeom>
              <a:solidFill>
                <a:schemeClr val="bg1"/>
              </a:solidFill>
            </p:spPr>
            <p:txBody>
              <a:bodyPr wrap="none" rtlCol="0">
                <a:spAutoFit/>
              </a:bodyPr>
              <a:lstStyle/>
              <a:p>
                <a:pPr marL="0"/>
                <a:r>
                  <a:rPr lang="en-US" sz="3600" b="1" dirty="0">
                    <a:solidFill>
                      <a:srgbClr val="FF0000"/>
                    </a:solidFill>
                    <a:effectLst>
                      <a:outerShdw dist="50800" dir="7200000" algn="ctr" rotWithShape="0">
                        <a:schemeClr val="tx1"/>
                      </a:outerShdw>
                    </a:effectLst>
                    <a:latin typeface="Tempus Sans ITC" pitchFamily="82" charset="0"/>
                  </a:rPr>
                  <a:t>focus on brown fragment</a:t>
                </a:r>
              </a:p>
            </p:txBody>
          </p:sp>
          <p:cxnSp>
            <p:nvCxnSpPr>
              <p:cNvPr id="27" name="Straight Arrow Connector 26"/>
              <p:cNvCxnSpPr/>
              <p:nvPr/>
            </p:nvCxnSpPr>
            <p:spPr>
              <a:xfrm flipH="1">
                <a:off x="3886200" y="1524000"/>
                <a:ext cx="1524000" cy="2514600"/>
              </a:xfrm>
              <a:prstGeom prst="straightConnector1">
                <a:avLst/>
              </a:prstGeom>
              <a:ln w="508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3" name="Oval 32"/>
            <p:cNvSpPr/>
            <p:nvPr/>
          </p:nvSpPr>
          <p:spPr>
            <a:xfrm>
              <a:off x="3429000" y="4038600"/>
              <a:ext cx="762000" cy="457200"/>
            </a:xfrm>
            <a:prstGeom prst="ellipse">
              <a:avLst/>
            </a:prstGeom>
            <a:ln w="381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Rectangle 9">
            <a:extLst>
              <a:ext uri="{FF2B5EF4-FFF2-40B4-BE49-F238E27FC236}">
                <a16:creationId xmlns:a16="http://schemas.microsoft.com/office/drawing/2014/main" id="{0784F5E7-7CEE-F857-A7D3-DBF36791A50B}"/>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429000" y="4724400"/>
            <a:ext cx="4368071" cy="1120513"/>
            <a:chOff x="3829329" y="4965307"/>
            <a:chExt cx="4368071" cy="1120513"/>
          </a:xfrm>
        </p:grpSpPr>
        <p:sp>
          <p:nvSpPr>
            <p:cNvPr id="7" name="TextBox 6"/>
            <p:cNvSpPr txBox="1"/>
            <p:nvPr/>
          </p:nvSpPr>
          <p:spPr>
            <a:xfrm>
              <a:off x="6191529" y="5562600"/>
              <a:ext cx="1956199" cy="523220"/>
            </a:xfrm>
            <a:prstGeom prst="rect">
              <a:avLst/>
            </a:prstGeom>
            <a:solidFill>
              <a:schemeClr val="bg1"/>
            </a:solidFill>
            <a:ln w="38100">
              <a:solidFill>
                <a:schemeClr val="tx1"/>
              </a:solidFill>
            </a:ln>
          </p:spPr>
          <p:txBody>
            <a:bodyPr wrap="square" rtlCol="0">
              <a:spAutoFit/>
            </a:bodyPr>
            <a:lstStyle/>
            <a:p>
              <a:pPr marL="0" algn="ctr"/>
              <a:r>
                <a:rPr lang="en-US" sz="2800" b="1" dirty="0" err="1"/>
                <a:t>Gondwana</a:t>
              </a:r>
              <a:endParaRPr lang="en-US" sz="2800" b="1" dirty="0"/>
            </a:p>
          </p:txBody>
        </p:sp>
        <p:sp>
          <p:nvSpPr>
            <p:cNvPr id="8" name="Right Brace 7"/>
            <p:cNvSpPr/>
            <p:nvPr/>
          </p:nvSpPr>
          <p:spPr>
            <a:xfrm rot="4646136">
              <a:off x="5624913" y="3169723"/>
              <a:ext cx="776904" cy="4368071"/>
            </a:xfrm>
            <a:prstGeom prst="rightBrace">
              <a:avLst>
                <a:gd name="adj1" fmla="val 60815"/>
                <a:gd name="adj2" fmla="val 27447"/>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1000"/>
                                        <p:tgtEl>
                                          <p:spTgt spid="34"/>
                                        </p:tgtEl>
                                      </p:cBhvr>
                                    </p:animEffect>
                                  </p:childTnLst>
                                </p:cTn>
                              </p:par>
                              <p:par>
                                <p:cTn id="25" presetID="10" presetClass="exit" presetSubtype="0" fill="hold" nodeType="withEffect">
                                  <p:stCondLst>
                                    <p:cond delay="0"/>
                                  </p:stCondLst>
                                  <p:childTnLst>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24"/>
                                        </p:tgtEl>
                                      </p:cBhvr>
                                    </p:animEffect>
                                    <p:set>
                                      <p:cBhvr>
                                        <p:cTn id="33" dur="1" fill="hold">
                                          <p:stCondLst>
                                            <p:cond delay="9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34"/>
                                        </p:tgtEl>
                                      </p:cBhvr>
                                    </p:animEffect>
                                    <p:set>
                                      <p:cBhvr>
                                        <p:cTn id="38" dur="1" fill="hold">
                                          <p:stCondLst>
                                            <p:cond delay="999"/>
                                          </p:stCondLst>
                                        </p:cTn>
                                        <p:tgtEl>
                                          <p:spTgt spid="34"/>
                                        </p:tgtEl>
                                        <p:attrNameLst>
                                          <p:attrName>style.visibility</p:attrName>
                                        </p:attrNameLst>
                                      </p:cBhvr>
                                      <p:to>
                                        <p:strVal val="hidden"/>
                                      </p:to>
                                    </p:set>
                                  </p:childTnLst>
                                </p:cTn>
                              </p:par>
                            </p:childTnLst>
                          </p:cTn>
                        </p:par>
                        <p:par>
                          <p:cTn id="39" fill="hold">
                            <p:stCondLst>
                              <p:cond delay="1000"/>
                            </p:stCondLst>
                            <p:childTnLst>
                              <p:par>
                                <p:cTn id="40" presetID="3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800" decel="100000"/>
                                        <p:tgtEl>
                                          <p:spTgt spid="25"/>
                                        </p:tgtEl>
                                      </p:cBhvr>
                                    </p:animEffect>
                                    <p:anim calcmode="lin" valueType="num">
                                      <p:cBhvr>
                                        <p:cTn id="43" dur="800" decel="100000" fill="hold"/>
                                        <p:tgtEl>
                                          <p:spTgt spid="25"/>
                                        </p:tgtEl>
                                        <p:attrNameLst>
                                          <p:attrName>style.rotation</p:attrName>
                                        </p:attrNameLst>
                                      </p:cBhvr>
                                      <p:tavLst>
                                        <p:tav tm="0">
                                          <p:val>
                                            <p:fltVal val="-90"/>
                                          </p:val>
                                        </p:tav>
                                        <p:tav tm="100000">
                                          <p:val>
                                            <p:fltVal val="0"/>
                                          </p:val>
                                        </p:tav>
                                      </p:tavLst>
                                    </p:anim>
                                    <p:anim calcmode="lin" valueType="num">
                                      <p:cBhvr>
                                        <p:cTn id="44" dur="800" decel="100000" fill="hold"/>
                                        <p:tgtEl>
                                          <p:spTgt spid="25"/>
                                        </p:tgtEl>
                                        <p:attrNameLst>
                                          <p:attrName>ppt_x</p:attrName>
                                        </p:attrNameLst>
                                      </p:cBhvr>
                                      <p:tavLst>
                                        <p:tav tm="0">
                                          <p:val>
                                            <p:strVal val="#ppt_x+0.4"/>
                                          </p:val>
                                        </p:tav>
                                        <p:tav tm="100000">
                                          <p:val>
                                            <p:strVal val="#ppt_x-0.05"/>
                                          </p:val>
                                        </p:tav>
                                      </p:tavLst>
                                    </p:anim>
                                    <p:anim calcmode="lin" valueType="num">
                                      <p:cBhvr>
                                        <p:cTn id="45" dur="800" decel="100000" fill="hold"/>
                                        <p:tgtEl>
                                          <p:spTgt spid="25"/>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657600" y="4191000"/>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5FB6ACD-81E3-B67D-09AE-76916D7A4CA3}"/>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pPr algn="ctr"/>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19"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pPr algn="ctr"/>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58" name="Oval 57"/>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800600" y="3886200"/>
            <a:ext cx="3389582" cy="646331"/>
          </a:xfrm>
          <a:prstGeom prst="rect">
            <a:avLst/>
          </a:prstGeom>
          <a:solidFill>
            <a:srgbClr val="FFCC29">
              <a:alpha val="75000"/>
            </a:srgbClr>
          </a:solidFill>
        </p:spPr>
        <p:txBody>
          <a:bodyPr wrap="square" rtlCol="0">
            <a:spAutoFit/>
          </a:bodyPr>
          <a:lstStyle/>
          <a:p>
            <a:pPr algn="ctr"/>
            <a:r>
              <a:rPr lang="en-US" sz="3600" dirty="0">
                <a:solidFill>
                  <a:srgbClr val="FF0000"/>
                </a:solidFill>
                <a:effectLst>
                  <a:outerShdw dist="50800" dir="7200000" algn="ctr" rotWithShape="0">
                    <a:schemeClr val="tx1"/>
                  </a:outerShdw>
                </a:effectLst>
              </a:rPr>
              <a:t>Exotic Terranes</a:t>
            </a:r>
          </a:p>
        </p:txBody>
      </p:sp>
      <p:sp>
        <p:nvSpPr>
          <p:cNvPr id="27" name="Freeform 26"/>
          <p:cNvSpPr/>
          <p:nvPr/>
        </p:nvSpPr>
        <p:spPr>
          <a:xfrm flipH="1" flipV="1">
            <a:off x="8305800" y="3657600"/>
            <a:ext cx="624840" cy="23622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419600" y="76200"/>
            <a:ext cx="4549171" cy="3294773"/>
            <a:chOff x="4419600" y="76200"/>
            <a:chExt cx="4549171" cy="3294773"/>
          </a:xfrm>
        </p:grpSpPr>
        <p:sp>
          <p:nvSpPr>
            <p:cNvPr id="31" name="Freeform 30"/>
            <p:cNvSpPr/>
            <p:nvPr/>
          </p:nvSpPr>
          <p:spPr>
            <a:xfrm rot="21004234" flipH="1">
              <a:off x="7972446" y="368212"/>
              <a:ext cx="996325" cy="300276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419600" y="76200"/>
              <a:ext cx="3886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76800" y="3055203"/>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2</a:t>
            </a:r>
          </a:p>
        </p:txBody>
      </p:sp>
      <p:sp>
        <p:nvSpPr>
          <p:cNvPr id="56" name="TextBox 55"/>
          <p:cNvSpPr txBox="1"/>
          <p:nvPr/>
        </p:nvSpPr>
        <p:spPr>
          <a:xfrm>
            <a:off x="3886200" y="841248"/>
            <a:ext cx="3429000" cy="923330"/>
          </a:xfrm>
          <a:prstGeom prst="rect">
            <a:avLst/>
          </a:prstGeom>
          <a:noFill/>
          <a:ln w="76200">
            <a:noFill/>
          </a:ln>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effectLst>
                  <a:outerShdw dist="50800" dir="7200000" algn="ctr" rotWithShape="0">
                    <a:schemeClr val="tx1"/>
                  </a:outerShdw>
                </a:effectLst>
              </a:rPr>
              <a:t>2023</a:t>
            </a:r>
          </a:p>
        </p:txBody>
      </p:sp>
      <p:sp>
        <p:nvSpPr>
          <p:cNvPr id="53" name="TextBox 52"/>
          <p:cNvSpPr txBox="1"/>
          <p:nvPr/>
        </p:nvSpPr>
        <p:spPr>
          <a:xfrm>
            <a:off x="7864997" y="4343400"/>
            <a:ext cx="898003" cy="1938992"/>
          </a:xfrm>
          <a:prstGeom prst="rect">
            <a:avLst/>
          </a:prstGeom>
          <a:noFill/>
        </p:spPr>
        <p:txBody>
          <a:bodyPr wrap="none" rtlCol="0">
            <a:spAutoFit/>
          </a:bodyPr>
          <a:lstStyle/>
          <a:p>
            <a:r>
              <a:rPr lang="en-US" sz="12000" dirty="0">
                <a:solidFill>
                  <a:srgbClr val="FF0000"/>
                </a:solidFill>
                <a:effectLst>
                  <a:outerShdw dist="50800" dir="5400000" algn="ctr" rotWithShape="0">
                    <a:schemeClr val="tx1"/>
                  </a:outerShdw>
                </a:effectLst>
              </a:rPr>
              <a:t>?</a:t>
            </a:r>
          </a:p>
        </p:txBody>
      </p:sp>
      <p:sp>
        <p:nvSpPr>
          <p:cNvPr id="55" name="TextBox 54"/>
          <p:cNvSpPr txBox="1"/>
          <p:nvPr/>
        </p:nvSpPr>
        <p:spPr>
          <a:xfrm>
            <a:off x="7636397" y="533400"/>
            <a:ext cx="898003" cy="1938992"/>
          </a:xfrm>
          <a:prstGeom prst="rect">
            <a:avLst/>
          </a:prstGeom>
          <a:noFill/>
        </p:spPr>
        <p:txBody>
          <a:bodyPr wrap="none" rtlCol="0">
            <a:spAutoFit/>
          </a:bodyPr>
          <a:lstStyle/>
          <a:p>
            <a:r>
              <a:rPr lang="en-US" sz="12000" dirty="0">
                <a:solidFill>
                  <a:srgbClr val="FF0000"/>
                </a:solidFill>
                <a:effectLst>
                  <a:outerShdw dist="50800" dir="5400000" algn="ctr" rotWithShape="0">
                    <a:schemeClr val="tx1"/>
                  </a:outerShdw>
                </a:effectLst>
              </a:rPr>
              <a:t>?</a:t>
            </a:r>
          </a:p>
        </p:txBody>
      </p:sp>
      <p:sp>
        <p:nvSpPr>
          <p:cNvPr id="6" name="TextBox 5">
            <a:extLst>
              <a:ext uri="{FF2B5EF4-FFF2-40B4-BE49-F238E27FC236}">
                <a16:creationId xmlns:a16="http://schemas.microsoft.com/office/drawing/2014/main" id="{3CF8673F-CDD9-AC6D-4221-500C0ED49AEA}"/>
              </a:ext>
            </a:extLst>
          </p:cNvPr>
          <p:cNvSpPr txBox="1"/>
          <p:nvPr/>
        </p:nvSpPr>
        <p:spPr>
          <a:xfrm>
            <a:off x="4876800" y="3048000"/>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3</a:t>
            </a:r>
          </a:p>
        </p:txBody>
      </p:sp>
      <p:sp>
        <p:nvSpPr>
          <p:cNvPr id="9" name="TextBox 8">
            <a:extLst>
              <a:ext uri="{FF2B5EF4-FFF2-40B4-BE49-F238E27FC236}">
                <a16:creationId xmlns:a16="http://schemas.microsoft.com/office/drawing/2014/main" id="{2AC3BCEA-96C7-F15F-1700-79A06B9D50AE}"/>
              </a:ext>
            </a:extLst>
          </p:cNvPr>
          <p:cNvSpPr txBox="1"/>
          <p:nvPr/>
        </p:nvSpPr>
        <p:spPr>
          <a:xfrm>
            <a:off x="-533400" y="-74948"/>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rgbClr val="215968"/>
                </a:solidFill>
              </a:rPr>
              <a:t>2023</a:t>
            </a:r>
          </a:p>
        </p:txBody>
      </p:sp>
      <p:grpSp>
        <p:nvGrpSpPr>
          <p:cNvPr id="11" name="Group 10">
            <a:extLst>
              <a:ext uri="{FF2B5EF4-FFF2-40B4-BE49-F238E27FC236}">
                <a16:creationId xmlns:a16="http://schemas.microsoft.com/office/drawing/2014/main" id="{028DE07D-5BEE-9408-5BB4-E5E4CBBA65AB}"/>
              </a:ext>
            </a:extLst>
          </p:cNvPr>
          <p:cNvGrpSpPr/>
          <p:nvPr/>
        </p:nvGrpSpPr>
        <p:grpSpPr>
          <a:xfrm>
            <a:off x="1618488" y="1051560"/>
            <a:ext cx="5010912" cy="853440"/>
            <a:chOff x="1618488" y="1051560"/>
            <a:chExt cx="5010912" cy="853440"/>
          </a:xfrm>
        </p:grpSpPr>
        <p:sp>
          <p:nvSpPr>
            <p:cNvPr id="5" name="Rectangle 4">
              <a:extLst>
                <a:ext uri="{FF2B5EF4-FFF2-40B4-BE49-F238E27FC236}">
                  <a16:creationId xmlns:a16="http://schemas.microsoft.com/office/drawing/2014/main" id="{F6CD5F4C-00C0-4414-982E-BD183E8FCC51}"/>
                </a:ext>
              </a:extLst>
            </p:cNvPr>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4B0342-1089-0B14-82EC-AFCEF8210CE5}"/>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B831D0-B496-A21D-609B-5195BDDF1DF2}"/>
              </a:ext>
            </a:extLst>
          </p:cNvPr>
          <p:cNvGrpSpPr/>
          <p:nvPr/>
        </p:nvGrpSpPr>
        <p:grpSpPr>
          <a:xfrm>
            <a:off x="1246836" y="1134130"/>
            <a:ext cx="2687928" cy="4589740"/>
            <a:chOff x="1027089" y="1115080"/>
            <a:chExt cx="2687928" cy="4589740"/>
          </a:xfrm>
        </p:grpSpPr>
        <p:grpSp>
          <p:nvGrpSpPr>
            <p:cNvPr id="48" name="Group 47"/>
            <p:cNvGrpSpPr/>
            <p:nvPr/>
          </p:nvGrpSpPr>
          <p:grpSpPr>
            <a:xfrm>
              <a:off x="1027089" y="1115080"/>
              <a:ext cx="2687928" cy="4589740"/>
              <a:chOff x="814628" y="1528264"/>
              <a:chExt cx="2687928" cy="4589740"/>
            </a:xfrm>
          </p:grpSpPr>
          <p:sp>
            <p:nvSpPr>
              <p:cNvPr id="42" name="TextBox 41"/>
              <p:cNvSpPr txBox="1"/>
              <p:nvPr/>
            </p:nvSpPr>
            <p:spPr>
              <a:xfrm>
                <a:off x="1195628" y="5594784"/>
                <a:ext cx="1107996"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Denali</a:t>
                </a:r>
              </a:p>
            </p:txBody>
          </p:sp>
          <p:sp>
            <p:nvSpPr>
              <p:cNvPr id="43" name="TextBox 42"/>
              <p:cNvSpPr txBox="1"/>
              <p:nvPr/>
            </p:nvSpPr>
            <p:spPr>
              <a:xfrm>
                <a:off x="814628" y="2859025"/>
                <a:ext cx="1561646"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Redwood</a:t>
                </a:r>
              </a:p>
            </p:txBody>
          </p:sp>
          <p:sp>
            <p:nvSpPr>
              <p:cNvPr id="44" name="TextBox 43"/>
              <p:cNvSpPr txBox="1"/>
              <p:nvPr/>
            </p:nvSpPr>
            <p:spPr>
              <a:xfrm>
                <a:off x="1359812" y="1528264"/>
                <a:ext cx="1375698"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Olympic</a:t>
                </a:r>
              </a:p>
            </p:txBody>
          </p:sp>
          <p:sp>
            <p:nvSpPr>
              <p:cNvPr id="45" name="TextBox 44"/>
              <p:cNvSpPr txBox="1"/>
              <p:nvPr/>
            </p:nvSpPr>
            <p:spPr>
              <a:xfrm>
                <a:off x="1010588" y="2204476"/>
                <a:ext cx="1717137"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Mt Rainier</a:t>
                </a:r>
              </a:p>
            </p:txBody>
          </p:sp>
          <p:sp>
            <p:nvSpPr>
              <p:cNvPr id="46" name="TextBox 45"/>
              <p:cNvSpPr txBox="1"/>
              <p:nvPr/>
            </p:nvSpPr>
            <p:spPr>
              <a:xfrm>
                <a:off x="890828" y="3502243"/>
                <a:ext cx="1503745"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Yosemite</a:t>
                </a:r>
              </a:p>
            </p:txBody>
          </p:sp>
          <p:sp>
            <p:nvSpPr>
              <p:cNvPr id="47" name="TextBox 46"/>
              <p:cNvSpPr txBox="1"/>
              <p:nvPr/>
            </p:nvSpPr>
            <p:spPr>
              <a:xfrm>
                <a:off x="1043228" y="4136181"/>
                <a:ext cx="2459328" cy="523220"/>
              </a:xfrm>
              <a:prstGeom prst="rect">
                <a:avLst/>
              </a:prstGeom>
              <a:solidFill>
                <a:srgbClr val="FFCC29">
                  <a:alpha val="85000"/>
                </a:srgbClr>
              </a:solidFill>
            </p:spPr>
            <p:txBody>
              <a:bodyPr wrap="none" rtlCol="0">
                <a:spAutoFit/>
              </a:bodyPr>
              <a:lstStyle/>
              <a:p>
                <a:r>
                  <a:rPr lang="en-US" sz="2800" dirty="0">
                    <a:solidFill>
                      <a:srgbClr val="FF0000"/>
                    </a:solidFill>
                    <a:effectLst>
                      <a:outerShdw dist="38100" dir="7200000" algn="ctr" rotWithShape="0">
                        <a:schemeClr val="tx1"/>
                      </a:outerShdw>
                    </a:effectLst>
                  </a:rPr>
                  <a:t>Channel Islands</a:t>
                </a:r>
              </a:p>
            </p:txBody>
          </p:sp>
        </p:grpSp>
        <p:sp>
          <p:nvSpPr>
            <p:cNvPr id="7" name="TextBox 6">
              <a:extLst>
                <a:ext uri="{FF2B5EF4-FFF2-40B4-BE49-F238E27FC236}">
                  <a16:creationId xmlns:a16="http://schemas.microsoft.com/office/drawing/2014/main" id="{00125E18-2070-6B59-6491-387864DCAAD5}"/>
                </a:ext>
              </a:extLst>
            </p:cNvPr>
            <p:cNvSpPr txBox="1"/>
            <p:nvPr/>
          </p:nvSpPr>
          <p:spPr>
            <a:xfrm>
              <a:off x="1484289" y="4340330"/>
              <a:ext cx="1858457" cy="523220"/>
            </a:xfrm>
            <a:prstGeom prst="rect">
              <a:avLst/>
            </a:prstGeom>
            <a:solidFill>
              <a:srgbClr val="FFCC29">
                <a:alpha val="85000"/>
              </a:srgbClr>
            </a:solidFill>
          </p:spPr>
          <p:txBody>
            <a:bodyPr wrap="none" rtlCol="0">
              <a:spAutoFit/>
            </a:bodyPr>
            <a:lstStyle/>
            <a:p>
              <a:r>
                <a:rPr lang="en-US" sz="2800" dirty="0" err="1">
                  <a:solidFill>
                    <a:srgbClr val="FF0000"/>
                  </a:solidFill>
                  <a:effectLst>
                    <a:outerShdw dist="38100" dir="7200000" algn="ctr" rotWithShape="0">
                      <a:schemeClr val="tx1"/>
                    </a:outerShdw>
                  </a:effectLst>
                </a:rPr>
                <a:t>Joshus</a:t>
              </a:r>
              <a:r>
                <a:rPr lang="en-US" sz="2800" dirty="0">
                  <a:solidFill>
                    <a:srgbClr val="FF0000"/>
                  </a:solidFill>
                  <a:effectLst>
                    <a:outerShdw dist="38100" dir="7200000" algn="ctr" rotWithShape="0">
                      <a:schemeClr val="tx1"/>
                    </a:outerShdw>
                  </a:effectLst>
                </a:rPr>
                <a:t> Tree</a:t>
              </a:r>
            </a:p>
          </p:txBody>
        </p:sp>
      </p:grpSp>
      <p:sp>
        <p:nvSpPr>
          <p:cNvPr id="32" name="Freeform 31"/>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Rectangle 34"/>
          <p:cNvSpPr/>
          <p:nvPr/>
        </p:nvSpPr>
        <p:spPr>
          <a:xfrm>
            <a:off x="4763" y="6019800"/>
            <a:ext cx="9139237"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22" name="Rounded Rectangle 21"/>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42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par>
                                <p:cTn id="8" presetID="22" presetClass="entr" presetSubtype="1" fill="hold" grpId="1"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000"/>
                                        <p:tgtEl>
                                          <p:spTgt spid="2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800" decel="100000"/>
                                        <p:tgtEl>
                                          <p:spTgt spid="40"/>
                                        </p:tgtEl>
                                      </p:cBhvr>
                                    </p:animEffect>
                                    <p:anim calcmode="lin" valueType="num">
                                      <p:cBhvr>
                                        <p:cTn id="19" dur="800" decel="100000" fill="hold"/>
                                        <p:tgtEl>
                                          <p:spTgt spid="40"/>
                                        </p:tgtEl>
                                        <p:attrNameLst>
                                          <p:attrName>style.rotation</p:attrName>
                                        </p:attrNameLst>
                                      </p:cBhvr>
                                      <p:tavLst>
                                        <p:tav tm="0">
                                          <p:val>
                                            <p:fltVal val="-90"/>
                                          </p:val>
                                        </p:tav>
                                        <p:tav tm="100000">
                                          <p:val>
                                            <p:fltVal val="0"/>
                                          </p:val>
                                        </p:tav>
                                      </p:tavLst>
                                    </p:anim>
                                    <p:anim calcmode="lin" valueType="num">
                                      <p:cBhvr>
                                        <p:cTn id="20" dur="800" decel="100000" fill="hold"/>
                                        <p:tgtEl>
                                          <p:spTgt spid="40"/>
                                        </p:tgtEl>
                                        <p:attrNameLst>
                                          <p:attrName>ppt_x</p:attrName>
                                        </p:attrNameLst>
                                      </p:cBhvr>
                                      <p:tavLst>
                                        <p:tav tm="0">
                                          <p:val>
                                            <p:strVal val="#ppt_x+0.4"/>
                                          </p:val>
                                        </p:tav>
                                        <p:tav tm="100000">
                                          <p:val>
                                            <p:strVal val="#ppt_x-0.05"/>
                                          </p:val>
                                        </p:tav>
                                      </p:tavLst>
                                    </p:anim>
                                    <p:anim calcmode="lin" valueType="num">
                                      <p:cBhvr>
                                        <p:cTn id="21" dur="800" decel="100000" fill="hold"/>
                                        <p:tgtEl>
                                          <p:spTgt spid="40"/>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par>
                                <p:cTn id="24" presetID="10" presetClass="exit" presetSubtype="0" fill="hold" grpId="1" nodeType="withEffect">
                                  <p:stCondLst>
                                    <p:cond delay="0"/>
                                  </p:stCondLst>
                                  <p:childTnLst>
                                    <p:animEffect transition="out" filter="fade">
                                      <p:cBhvr>
                                        <p:cTn id="25" dur="1000"/>
                                        <p:tgtEl>
                                          <p:spTgt spid="53"/>
                                        </p:tgtEl>
                                      </p:cBhvr>
                                    </p:animEffect>
                                    <p:set>
                                      <p:cBhvr>
                                        <p:cTn id="26" dur="1" fill="hold">
                                          <p:stCondLst>
                                            <p:cond delay="999"/>
                                          </p:stCondLst>
                                        </p:cTn>
                                        <p:tgtEl>
                                          <p:spTgt spid="53"/>
                                        </p:tgtEl>
                                        <p:attrNameLst>
                                          <p:attrName>style.visibility</p:attrName>
                                        </p:attrNameLst>
                                      </p:cBhvr>
                                      <p:to>
                                        <p:strVal val="hidden"/>
                                      </p:to>
                                    </p:set>
                                  </p:childTnLst>
                                </p:cTn>
                              </p:par>
                            </p:childTnLst>
                          </p:cTn>
                        </p:par>
                        <p:par>
                          <p:cTn id="27" fill="hold">
                            <p:stCondLst>
                              <p:cond delay="1000"/>
                            </p:stCondLst>
                            <p:childTnLst>
                              <p:par>
                                <p:cTn id="28" presetID="54" presetClass="entr" presetSubtype="0" accel="10000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strVal val="#ppt_w*0.05"/>
                                          </p:val>
                                        </p:tav>
                                        <p:tav tm="100000">
                                          <p:val>
                                            <p:strVal val="#ppt_w"/>
                                          </p:val>
                                        </p:tav>
                                      </p:tavLst>
                                    </p:anim>
                                    <p:anim calcmode="lin" valueType="num">
                                      <p:cBhvr>
                                        <p:cTn id="31" dur="1000" fill="hold"/>
                                        <p:tgtEl>
                                          <p:spTgt spid="26"/>
                                        </p:tgtEl>
                                        <p:attrNameLst>
                                          <p:attrName>ppt_h</p:attrName>
                                        </p:attrNameLst>
                                      </p:cBhvr>
                                      <p:tavLst>
                                        <p:tav tm="0">
                                          <p:val>
                                            <p:strVal val="#ppt_h"/>
                                          </p:val>
                                        </p:tav>
                                        <p:tav tm="100000">
                                          <p:val>
                                            <p:strVal val="#ppt_h"/>
                                          </p:val>
                                        </p:tav>
                                      </p:tavLst>
                                    </p:anim>
                                    <p:anim calcmode="lin" valueType="num">
                                      <p:cBhvr>
                                        <p:cTn id="32" dur="1000" fill="hold"/>
                                        <p:tgtEl>
                                          <p:spTgt spid="26"/>
                                        </p:tgtEl>
                                        <p:attrNameLst>
                                          <p:attrName>ppt_x</p:attrName>
                                        </p:attrNameLst>
                                      </p:cBhvr>
                                      <p:tavLst>
                                        <p:tav tm="0">
                                          <p:val>
                                            <p:strVal val="#ppt_x-.2"/>
                                          </p:val>
                                        </p:tav>
                                        <p:tav tm="100000">
                                          <p:val>
                                            <p:strVal val="#ppt_x"/>
                                          </p:val>
                                        </p:tav>
                                      </p:tavLst>
                                    </p:anim>
                                    <p:anim calcmode="lin" valueType="num">
                                      <p:cBhvr>
                                        <p:cTn id="33" dur="1000" fill="hold"/>
                                        <p:tgtEl>
                                          <p:spTgt spid="26"/>
                                        </p:tgtEl>
                                        <p:attrNameLst>
                                          <p:attrName>ppt_y</p:attrName>
                                        </p:attrNameLst>
                                      </p:cBhvr>
                                      <p:tavLst>
                                        <p:tav tm="0">
                                          <p:val>
                                            <p:strVal val="#ppt_y"/>
                                          </p:val>
                                        </p:tav>
                                        <p:tav tm="100000">
                                          <p:val>
                                            <p:strVal val="#ppt_y"/>
                                          </p:val>
                                        </p:tav>
                                      </p:tavLst>
                                    </p:anim>
                                    <p:animEffect transition="in" filter="fade">
                                      <p:cBhvr>
                                        <p:cTn id="34" dur="1000"/>
                                        <p:tgtEl>
                                          <p:spTgt spid="26"/>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2000" fill="hold"/>
                                        <p:tgtEl>
                                          <p:spTgt spid="32"/>
                                        </p:tgtEl>
                                        <p:attrNameLst>
                                          <p:attrName>ppt_w</p:attrName>
                                        </p:attrNameLst>
                                      </p:cBhvr>
                                      <p:tavLst>
                                        <p:tav tm="0">
                                          <p:val>
                                            <p:strVal val="#ppt_w*0.05"/>
                                          </p:val>
                                        </p:tav>
                                        <p:tav tm="100000">
                                          <p:val>
                                            <p:strVal val="#ppt_w"/>
                                          </p:val>
                                        </p:tav>
                                      </p:tavLst>
                                    </p:anim>
                                    <p:anim calcmode="lin" valueType="num">
                                      <p:cBhvr>
                                        <p:cTn id="38" dur="2000" fill="hold"/>
                                        <p:tgtEl>
                                          <p:spTgt spid="32"/>
                                        </p:tgtEl>
                                        <p:attrNameLst>
                                          <p:attrName>ppt_h</p:attrName>
                                        </p:attrNameLst>
                                      </p:cBhvr>
                                      <p:tavLst>
                                        <p:tav tm="0">
                                          <p:val>
                                            <p:strVal val="#ppt_h"/>
                                          </p:val>
                                        </p:tav>
                                        <p:tav tm="100000">
                                          <p:val>
                                            <p:strVal val="#ppt_h"/>
                                          </p:val>
                                        </p:tav>
                                      </p:tavLst>
                                    </p:anim>
                                    <p:anim calcmode="lin" valueType="num">
                                      <p:cBhvr>
                                        <p:cTn id="39" dur="2000" fill="hold"/>
                                        <p:tgtEl>
                                          <p:spTgt spid="32"/>
                                        </p:tgtEl>
                                        <p:attrNameLst>
                                          <p:attrName>ppt_x</p:attrName>
                                        </p:attrNameLst>
                                      </p:cBhvr>
                                      <p:tavLst>
                                        <p:tav tm="0">
                                          <p:val>
                                            <p:strVal val="#ppt_x-.2"/>
                                          </p:val>
                                        </p:tav>
                                        <p:tav tm="100000">
                                          <p:val>
                                            <p:strVal val="#ppt_x"/>
                                          </p:val>
                                        </p:tav>
                                      </p:tavLst>
                                    </p:anim>
                                    <p:anim calcmode="lin" valueType="num">
                                      <p:cBhvr>
                                        <p:cTn id="40" dur="2000" fill="hold"/>
                                        <p:tgtEl>
                                          <p:spTgt spid="32"/>
                                        </p:tgtEl>
                                        <p:attrNameLst>
                                          <p:attrName>ppt_y</p:attrName>
                                        </p:attrNameLst>
                                      </p:cBhvr>
                                      <p:tavLst>
                                        <p:tav tm="0">
                                          <p:val>
                                            <p:strVal val="#ppt_y"/>
                                          </p:val>
                                        </p:tav>
                                        <p:tav tm="100000">
                                          <p:val>
                                            <p:strVal val="#ppt_y"/>
                                          </p:val>
                                        </p:tav>
                                      </p:tavLst>
                                    </p:anim>
                                    <p:animEffect transition="in" filter="fade">
                                      <p:cBhvr>
                                        <p:cTn id="41" dur="20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5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childTnLst>
                                </p:cTn>
                              </p:par>
                              <p:par>
                                <p:cTn id="63" presetID="10" presetClass="exit" presetSubtype="0" fill="hold" grpId="1" nodeType="withEffect">
                                  <p:stCondLst>
                                    <p:cond delay="0"/>
                                  </p:stCondLst>
                                  <p:childTnLst>
                                    <p:animEffect transition="out" filter="fade">
                                      <p:cBhvr>
                                        <p:cTn id="64" dur="1000"/>
                                        <p:tgtEl>
                                          <p:spTgt spid="55"/>
                                        </p:tgtEl>
                                      </p:cBhvr>
                                    </p:animEffect>
                                    <p:set>
                                      <p:cBhvr>
                                        <p:cTn id="65" dur="1" fill="hold">
                                          <p:stCondLst>
                                            <p:cond delay="999"/>
                                          </p:stCondLst>
                                        </p:cTn>
                                        <p:tgtEl>
                                          <p:spTgt spid="5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40"/>
                                        </p:tgtEl>
                                      </p:cBhvr>
                                    </p:animEffect>
                                    <p:set>
                                      <p:cBhvr>
                                        <p:cTn id="68" dur="1" fill="hold">
                                          <p:stCondLst>
                                            <p:cond delay="999"/>
                                          </p:stCondLst>
                                        </p:cTn>
                                        <p:tgtEl>
                                          <p:spTgt spid="4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38"/>
                                        </p:tgtEl>
                                      </p:cBhvr>
                                    </p:animEffect>
                                    <p:set>
                                      <p:cBhvr>
                                        <p:cTn id="71" dur="1" fill="hold">
                                          <p:stCondLst>
                                            <p:cond delay="999"/>
                                          </p:stCondLst>
                                        </p:cTn>
                                        <p:tgtEl>
                                          <p:spTgt spid="3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22"/>
                                        </p:tgtEl>
                                      </p:cBhvr>
                                    </p:animEffect>
                                    <p:set>
                                      <p:cBhvr>
                                        <p:cTn id="77" dur="1" fill="hold">
                                          <p:stCondLst>
                                            <p:cond delay="999"/>
                                          </p:stCondLst>
                                        </p:cTn>
                                        <p:tgtEl>
                                          <p:spTgt spid="2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6"/>
                                        </p:tgtEl>
                                      </p:cBhvr>
                                    </p:animEffect>
                                    <p:set>
                                      <p:cBhvr>
                                        <p:cTn id="80" dur="1" fill="hold">
                                          <p:stCondLst>
                                            <p:cond delay="999"/>
                                          </p:stCondLst>
                                        </p:cTn>
                                        <p:tgtEl>
                                          <p:spTgt spid="2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2"/>
                                        </p:tgtEl>
                                      </p:cBhvr>
                                    </p:animEffect>
                                    <p:set>
                                      <p:cBhvr>
                                        <p:cTn id="83" dur="1" fill="hold">
                                          <p:stCondLst>
                                            <p:cond delay="999"/>
                                          </p:stCondLst>
                                        </p:cTn>
                                        <p:tgtEl>
                                          <p:spTgt spid="32"/>
                                        </p:tgtEl>
                                        <p:attrNameLst>
                                          <p:attrName>style.visibility</p:attrName>
                                        </p:attrNameLst>
                                      </p:cBhvr>
                                      <p:to>
                                        <p:strVal val="hidden"/>
                                      </p:to>
                                    </p:set>
                                  </p:childTnLst>
                                </p:cTn>
                              </p:par>
                            </p:childTnLst>
                          </p:cTn>
                        </p:par>
                        <p:par>
                          <p:cTn id="84" fill="hold">
                            <p:stCondLst>
                              <p:cond delay="1000"/>
                            </p:stCondLst>
                            <p:childTnLst>
                              <p:par>
                                <p:cTn id="85" presetID="10" presetClass="exit" presetSubtype="0" fill="hold" grpId="0" nodeType="afterEffect">
                                  <p:stCondLst>
                                    <p:cond delay="0"/>
                                  </p:stCondLst>
                                  <p:childTnLst>
                                    <p:animEffect transition="out" filter="fade">
                                      <p:cBhvr>
                                        <p:cTn id="86" dur="1000"/>
                                        <p:tgtEl>
                                          <p:spTgt spid="41"/>
                                        </p:tgtEl>
                                      </p:cBhvr>
                                    </p:animEffect>
                                    <p:set>
                                      <p:cBhvr>
                                        <p:cTn id="87" dur="1" fill="hold">
                                          <p:stCondLst>
                                            <p:cond delay="999"/>
                                          </p:stCondLst>
                                        </p:cTn>
                                        <p:tgtEl>
                                          <p:spTgt spid="41"/>
                                        </p:tgtEl>
                                        <p:attrNameLst>
                                          <p:attrName>style.visibility</p:attrName>
                                        </p:attrNameLst>
                                      </p:cBhvr>
                                      <p:to>
                                        <p:strVal val="hidden"/>
                                      </p:to>
                                    </p:set>
                                  </p:childTnLst>
                                </p:cTn>
                              </p:par>
                            </p:childTnLst>
                          </p:cTn>
                        </p:par>
                        <p:par>
                          <p:cTn id="88" fill="hold">
                            <p:stCondLst>
                              <p:cond delay="2000"/>
                            </p:stCondLst>
                            <p:childTnLst>
                              <p:par>
                                <p:cTn id="89" presetID="22" presetClass="entr" presetSubtype="8" fill="hold" grpId="0"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left)">
                                      <p:cBhvr>
                                        <p:cTn id="91" dur="10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1000"/>
                                        <p:tgtEl>
                                          <p:spTgt spid="34"/>
                                        </p:tgtEl>
                                      </p:cBhvr>
                                    </p:animEffect>
                                    <p:set>
                                      <p:cBhvr>
                                        <p:cTn id="96" dur="1" fill="hold">
                                          <p:stCondLst>
                                            <p:cond delay="999"/>
                                          </p:stCondLst>
                                        </p:cTn>
                                        <p:tgtEl>
                                          <p:spTgt spid="3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35"/>
                                        </p:tgtEl>
                                      </p:cBhvr>
                                    </p:animEffect>
                                    <p:set>
                                      <p:cBhvr>
                                        <p:cTn id="99" dur="1" fill="hold">
                                          <p:stCondLst>
                                            <p:cond delay="999"/>
                                          </p:stCondLst>
                                        </p:cTn>
                                        <p:tgtEl>
                                          <p:spTgt spid="35"/>
                                        </p:tgtEl>
                                        <p:attrNameLst>
                                          <p:attrName>style.visibility</p:attrName>
                                        </p:attrNameLst>
                                      </p:cBhvr>
                                      <p:to>
                                        <p:strVal val="hidden"/>
                                      </p:to>
                                    </p:set>
                                  </p:childTnLst>
                                </p:cTn>
                              </p:par>
                              <p:par>
                                <p:cTn id="100" presetID="42" presetClass="path" presetSubtype="0" accel="50000" decel="50000" fill="hold" grpId="1" nodeType="withEffect">
                                  <p:stCondLst>
                                    <p:cond delay="0"/>
                                  </p:stCondLst>
                                  <p:childTnLst>
                                    <p:animMotion origin="layout" path="M 0 3.7037E-6 L -0.47882 -0.1301 " pathEditMode="relative" rAng="0" ptsTypes="AA">
                                      <p:cBhvr>
                                        <p:cTn id="101" dur="1000" fill="hold"/>
                                        <p:tgtEl>
                                          <p:spTgt spid="56"/>
                                        </p:tgtEl>
                                        <p:attrNameLst>
                                          <p:attrName>ppt_x</p:attrName>
                                          <p:attrName>ppt_y</p:attrName>
                                        </p:attrNameLst>
                                      </p:cBhvr>
                                      <p:rCtr x="-23941" y="-6505"/>
                                    </p:animMotion>
                                  </p:childTnLst>
                                </p:cTn>
                              </p:par>
                              <p:par>
                                <p:cTn id="102" presetID="10" presetClass="exit" presetSubtype="0" fill="hold" grpId="0" nodeType="withEffect">
                                  <p:stCondLst>
                                    <p:cond delay="0"/>
                                  </p:stCondLst>
                                  <p:childTnLst>
                                    <p:animEffect transition="out" filter="fade">
                                      <p:cBhvr>
                                        <p:cTn id="103" dur="1000"/>
                                        <p:tgtEl>
                                          <p:spTgt spid="33"/>
                                        </p:tgtEl>
                                      </p:cBhvr>
                                    </p:animEffect>
                                    <p:set>
                                      <p:cBhvr>
                                        <p:cTn id="104" dur="1" fill="hold">
                                          <p:stCondLst>
                                            <p:cond delay="999"/>
                                          </p:stCondLst>
                                        </p:cTn>
                                        <p:tgtEl>
                                          <p:spTgt spid="33"/>
                                        </p:tgtEl>
                                        <p:attrNameLst>
                                          <p:attrName>style.visibility</p:attrName>
                                        </p:attrNameLst>
                                      </p:cBhvr>
                                      <p:to>
                                        <p:strVal val="hidden"/>
                                      </p:to>
                                    </p:set>
                                  </p:childTnLst>
                                </p:cTn>
                              </p:par>
                              <p:par>
                                <p:cTn id="105" presetID="10" presetClass="entr" presetSubtype="0" fill="hold" grpId="0" nodeType="withEffect">
                                  <p:stCondLst>
                                    <p:cond delay="50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1000"/>
                                        <p:tgtEl>
                                          <p:spTgt spid="9"/>
                                        </p:tgtEl>
                                      </p:cBhvr>
                                    </p:animEffect>
                                  </p:childTnLst>
                                </p:cTn>
                              </p:par>
                              <p:par>
                                <p:cTn id="108" presetID="10" presetClass="exit" presetSubtype="0" fill="hold" grpId="0" nodeType="withEffect">
                                  <p:stCondLst>
                                    <p:cond delay="500"/>
                                  </p:stCondLst>
                                  <p:childTnLst>
                                    <p:animEffect transition="out" filter="fade">
                                      <p:cBhvr>
                                        <p:cTn id="109" dur="1000"/>
                                        <p:tgtEl>
                                          <p:spTgt spid="56"/>
                                        </p:tgtEl>
                                      </p:cBhvr>
                                    </p:animEffect>
                                    <p:set>
                                      <p:cBhvr>
                                        <p:cTn id="110" dur="1" fill="hold">
                                          <p:stCondLst>
                                            <p:cond delay="9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0" grpId="0" animBg="1"/>
      <p:bldP spid="40" grpId="1" animBg="1"/>
      <p:bldP spid="27" grpId="0" animBg="1"/>
      <p:bldP spid="27" grpId="1" animBg="1"/>
      <p:bldP spid="41" grpId="0"/>
      <p:bldP spid="56" grpId="0"/>
      <p:bldP spid="56" grpId="1"/>
      <p:bldP spid="53" grpId="0"/>
      <p:bldP spid="53" grpId="1"/>
      <p:bldP spid="55" grpId="0"/>
      <p:bldP spid="55" grpId="1"/>
      <p:bldP spid="6" grpId="0"/>
      <p:bldP spid="9" grpId="0"/>
      <p:bldP spid="32" grpId="0" animBg="1"/>
      <p:bldP spid="32" grpId="1" animBg="1"/>
      <p:bldP spid="26" grpId="0" animBg="1"/>
      <p:bldP spid="26" grpId="1" animBg="1"/>
      <p:bldP spid="35" grpId="0" animBg="1"/>
      <p:bldP spid="34" grpId="0"/>
      <p:bldP spid="22" grpId="0" animBg="1"/>
      <p:bldP spid="2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44035" name="Picture 3" descr="3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4" name="5-Point Star 3"/>
          <p:cNvSpPr/>
          <p:nvPr/>
        </p:nvSpPr>
        <p:spPr>
          <a:xfrm>
            <a:off x="3328416" y="3749040"/>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E3A3692-4B95-1E0A-3765-C82546D0C058}"/>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124200" y="3364992"/>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AF4ECF-5052-A093-E411-B878F399D0FB}"/>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172968" y="3410712"/>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270B0E0-D2C5-DB16-C65A-09CD27E24ED1}"/>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18688" y="3447288"/>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EAED066-3BFC-96B6-98AF-F24B696E4414}"/>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76600" y="3483864"/>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52ECE9-77CA-FB25-1E98-C3C45B49273C}"/>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76600" y="3410712"/>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3B18A2-02D1-194C-FDE1-8BF0089DCB81}"/>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76600" y="3282696"/>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05F9B03-D9CA-6D88-8C34-476ECCBF6056}"/>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55264" y="3200400"/>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9F80D9-3416-5089-2AE3-7EBB88BB0F71}"/>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5-Point Star 2"/>
          <p:cNvSpPr/>
          <p:nvPr/>
        </p:nvSpPr>
        <p:spPr>
          <a:xfrm>
            <a:off x="3255264" y="3145536"/>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D740C5-EC49-77E2-7352-5D61602E5357}"/>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971800" y="3048000"/>
            <a:ext cx="762000" cy="457200"/>
          </a:xfrm>
          <a:prstGeom prst="ellipse">
            <a:avLst/>
          </a:prstGeom>
          <a:ln w="381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9"/>
          <p:cNvGrpSpPr/>
          <p:nvPr/>
        </p:nvGrpSpPr>
        <p:grpSpPr>
          <a:xfrm>
            <a:off x="2879085" y="3505200"/>
            <a:ext cx="3632726" cy="2286000"/>
            <a:chOff x="3336285" y="4495800"/>
            <a:chExt cx="3632726" cy="2286000"/>
          </a:xfrm>
        </p:grpSpPr>
        <p:sp>
          <p:nvSpPr>
            <p:cNvPr id="9" name="TextBox 8"/>
            <p:cNvSpPr txBox="1"/>
            <p:nvPr/>
          </p:nvSpPr>
          <p:spPr>
            <a:xfrm>
              <a:off x="3336285" y="6135469"/>
              <a:ext cx="3632726" cy="646331"/>
            </a:xfrm>
            <a:prstGeom prst="rect">
              <a:avLst/>
            </a:prstGeom>
            <a:solidFill>
              <a:schemeClr val="bg1"/>
            </a:solidFill>
          </p:spPr>
          <p:txBody>
            <a:bodyPr wrap="none" rtlCol="0">
              <a:spAutoFit/>
            </a:bodyPr>
            <a:lstStyle/>
            <a:p>
              <a:pPr marL="0"/>
              <a:r>
                <a:rPr lang="en-US" sz="3600" b="1" dirty="0">
                  <a:solidFill>
                    <a:srgbClr val="FF0000"/>
                  </a:solidFill>
                  <a:effectLst>
                    <a:outerShdw dist="50800" dir="7200000" algn="ctr" rotWithShape="0">
                      <a:schemeClr val="tx1"/>
                    </a:outerShdw>
                  </a:effectLst>
                  <a:latin typeface="Tempus Sans ITC" pitchFamily="82" charset="0"/>
                </a:rPr>
                <a:t>brown fragment??</a:t>
              </a:r>
            </a:p>
          </p:txBody>
        </p:sp>
        <p:cxnSp>
          <p:nvCxnSpPr>
            <p:cNvPr id="10" name="Straight Arrow Connector 9"/>
            <p:cNvCxnSpPr/>
            <p:nvPr/>
          </p:nvCxnSpPr>
          <p:spPr>
            <a:xfrm>
              <a:off x="3810000" y="4495800"/>
              <a:ext cx="0" cy="1676400"/>
            </a:xfrm>
            <a:prstGeom prst="straightConnector1">
              <a:avLst/>
            </a:prstGeom>
            <a:ln w="50800">
              <a:solidFill>
                <a:srgbClr val="FF0000"/>
              </a:solidFill>
              <a:headEnd type="triangle" w="lg" len="lg"/>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C6A28804-EB2D-F3F7-BEC3-9E17C040536A}"/>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CB4166-80D5-301E-96A3-3B4320CF14F3}"/>
              </a:ext>
            </a:extLst>
          </p:cNvPr>
          <p:cNvSpPr/>
          <p:nvPr/>
        </p:nvSpPr>
        <p:spPr>
          <a:xfrm>
            <a:off x="258206" y="5219968"/>
            <a:ext cx="2332594" cy="761997"/>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t>300 Ma</a:t>
            </a:r>
            <a:endParaRPr lang="en-US" dirty="0"/>
          </a:p>
        </p:txBody>
      </p:sp>
      <p:sp>
        <p:nvSpPr>
          <p:cNvPr id="12" name="5-Point Star 2">
            <a:extLst>
              <a:ext uri="{FF2B5EF4-FFF2-40B4-BE49-F238E27FC236}">
                <a16:creationId xmlns:a16="http://schemas.microsoft.com/office/drawing/2014/main" id="{F313E0CD-FC71-ECDF-1CE3-3F943F9DCD83}"/>
              </a:ext>
            </a:extLst>
          </p:cNvPr>
          <p:cNvSpPr/>
          <p:nvPr/>
        </p:nvSpPr>
        <p:spPr>
          <a:xfrm>
            <a:off x="3255264" y="3145536"/>
            <a:ext cx="152400" cy="1524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par>
                          <p:cTn id="8" fill="hold">
                            <p:stCondLst>
                              <p:cond delay="1000"/>
                            </p:stCondLst>
                            <p:childTnLst>
                              <p:par>
                                <p:cTn id="9" presetID="30" presetClass="exit" presetSubtype="0" fill="hold" grpId="0" nodeType="afterEffect">
                                  <p:stCondLst>
                                    <p:cond delay="0"/>
                                  </p:stCondLst>
                                  <p:childTnLst>
                                    <p:animEffect transition="out" filter="fade">
                                      <p:cBhvr>
                                        <p:cTn id="10" dur="800" accel="100000">
                                          <p:stCondLst>
                                            <p:cond delay="200"/>
                                          </p:stCondLst>
                                        </p:cTn>
                                        <p:tgtEl>
                                          <p:spTgt spid="12"/>
                                        </p:tgtEl>
                                      </p:cBhvr>
                                    </p:animEffect>
                                    <p:anim calcmode="lin" valueType="num">
                                      <p:cBhvr>
                                        <p:cTn id="11"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12" dur="200" decel="100000"/>
                                        <p:tgtEl>
                                          <p:spTgt spid="12"/>
                                        </p:tgtEl>
                                        <p:attrNameLst>
                                          <p:attrName>ppt_x</p:attrName>
                                        </p:attrNameLst>
                                      </p:cBhvr>
                                      <p:tavLst>
                                        <p:tav tm="0">
                                          <p:val>
                                            <p:strVal val="ppt_x"/>
                                          </p:val>
                                        </p:tav>
                                        <p:tav tm="100000">
                                          <p:val>
                                            <p:strVal val="ppt_x-0.05"/>
                                          </p:val>
                                        </p:tav>
                                      </p:tavLst>
                                    </p:anim>
                                    <p:anim calcmode="lin" valueType="num">
                                      <p:cBhvr>
                                        <p:cTn id="13" dur="200" decel="100000"/>
                                        <p:tgtEl>
                                          <p:spTgt spid="12"/>
                                        </p:tgtEl>
                                        <p:attrNameLst>
                                          <p:attrName>ppt_y</p:attrName>
                                        </p:attrNameLst>
                                      </p:cBhvr>
                                      <p:tavLst>
                                        <p:tav tm="0">
                                          <p:val>
                                            <p:strVal val="ppt_y"/>
                                          </p:val>
                                        </p:tav>
                                        <p:tav tm="100000">
                                          <p:val>
                                            <p:strVal val="ppt_y+0.1"/>
                                          </p:val>
                                        </p:tav>
                                      </p:tavLst>
                                    </p:anim>
                                    <p:anim calcmode="lin" valueType="num">
                                      <p:cBhvr>
                                        <p:cTn id="14"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15" dur="800" accel="100000">
                                          <p:stCondLst>
                                            <p:cond delay="200"/>
                                          </p:stCondLst>
                                        </p:cTn>
                                        <p:tgtEl>
                                          <p:spTgt spid="12"/>
                                        </p:tgtEl>
                                        <p:attrNameLst>
                                          <p:attrName>ppt_y</p:attrName>
                                        </p:attrNameLst>
                                      </p:cBhvr>
                                      <p:tavLst>
                                        <p:tav tm="0">
                                          <p:val>
                                            <p:strVal val="ppt_y"/>
                                          </p:val>
                                        </p:tav>
                                        <p:tav tm="100000">
                                          <p:val>
                                            <p:strVal val="ppt_y-0.4-0.1"/>
                                          </p:val>
                                        </p:tav>
                                      </p:tavLst>
                                    </p:anim>
                                    <p:set>
                                      <p:cBhvr>
                                        <p:cTn id="16" dur="1" fill="hold">
                                          <p:stCondLst>
                                            <p:cond delay="999"/>
                                          </p:stCondLst>
                                        </p:cTn>
                                        <p:tgtEl>
                                          <p:spTgt spid="12"/>
                                        </p:tgtEl>
                                        <p:attrNameLst>
                                          <p:attrName>style.visibility</p:attrName>
                                        </p:attrNameLst>
                                      </p:cBhvr>
                                      <p:to>
                                        <p:strVal val="hidden"/>
                                      </p:to>
                                    </p:se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p:nvPr/>
        </p:nvGrpSpPr>
        <p:grpSpPr>
          <a:xfrm>
            <a:off x="4763" y="1004887"/>
            <a:ext cx="9139237" cy="5853113"/>
            <a:chOff x="0" y="1004887"/>
            <a:chExt cx="9139237" cy="5853113"/>
          </a:xfrm>
        </p:grpSpPr>
        <p:grpSp>
          <p:nvGrpSpPr>
            <p:cNvPr id="4" name="Group 1"/>
            <p:cNvGrpSpPr/>
            <p:nvPr/>
          </p:nvGrpSpPr>
          <p:grpSpPr>
            <a:xfrm>
              <a:off x="0" y="1004887"/>
              <a:ext cx="9139237" cy="5853113"/>
              <a:chOff x="0" y="1004887"/>
              <a:chExt cx="9139237" cy="5853113"/>
            </a:xfrm>
          </p:grpSpPr>
          <p:pic>
            <p:nvPicPr>
              <p:cNvPr id="40"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42"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43" name="TextBox 42"/>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38"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39" name="TextBox 38"/>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3" name="Freeform 32"/>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AutoShape 3" descr="Mt St Helens - The Seven Wonders of Washington St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Appalachian Mountains Map History Appalachian Mountains Map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49"/>
          <p:cNvGrpSpPr/>
          <p:nvPr/>
        </p:nvGrpSpPr>
        <p:grpSpPr>
          <a:xfrm>
            <a:off x="914400" y="1305411"/>
            <a:ext cx="2497925" cy="3172012"/>
            <a:chOff x="904337" y="1269999"/>
            <a:chExt cx="2497925" cy="3172012"/>
          </a:xfrm>
        </p:grpSpPr>
        <p:sp>
          <p:nvSpPr>
            <p:cNvPr id="51" name="Freeform 50"/>
            <p:cNvSpPr/>
            <p:nvPr/>
          </p:nvSpPr>
          <p:spPr>
            <a:xfrm>
              <a:off x="1803402" y="1269999"/>
              <a:ext cx="1598860" cy="3172012"/>
            </a:xfrm>
            <a:custGeom>
              <a:avLst/>
              <a:gdLst>
                <a:gd name="connsiteX0" fmla="*/ 965200 w 1557867"/>
                <a:gd name="connsiteY0" fmla="*/ 279400 h 3196167"/>
                <a:gd name="connsiteX1" fmla="*/ 889000 w 1557867"/>
                <a:gd name="connsiteY1" fmla="*/ 533400 h 3196167"/>
                <a:gd name="connsiteX2" fmla="*/ 990600 w 1557867"/>
                <a:gd name="connsiteY2" fmla="*/ 838200 h 3196167"/>
                <a:gd name="connsiteX3" fmla="*/ 1295400 w 1557867"/>
                <a:gd name="connsiteY3" fmla="*/ 990600 h 3196167"/>
                <a:gd name="connsiteX4" fmla="*/ 1371600 w 1557867"/>
                <a:gd name="connsiteY4" fmla="*/ 1397000 h 3196167"/>
                <a:gd name="connsiteX5" fmla="*/ 1371600 w 1557867"/>
                <a:gd name="connsiteY5" fmla="*/ 1600200 h 3196167"/>
                <a:gd name="connsiteX6" fmla="*/ 1524000 w 1557867"/>
                <a:gd name="connsiteY6" fmla="*/ 1879600 h 3196167"/>
                <a:gd name="connsiteX7" fmla="*/ 1549400 w 1557867"/>
                <a:gd name="connsiteY7" fmla="*/ 2362200 h 3196167"/>
                <a:gd name="connsiteX8" fmla="*/ 1473200 w 1557867"/>
                <a:gd name="connsiteY8" fmla="*/ 2971800 h 3196167"/>
                <a:gd name="connsiteX9" fmla="*/ 1397000 w 1557867"/>
                <a:gd name="connsiteY9" fmla="*/ 3175000 h 3196167"/>
                <a:gd name="connsiteX10" fmla="*/ 1270000 w 1557867"/>
                <a:gd name="connsiteY10" fmla="*/ 2844800 h 3196167"/>
                <a:gd name="connsiteX11" fmla="*/ 1270000 w 1557867"/>
                <a:gd name="connsiteY11" fmla="*/ 2463800 h 3196167"/>
                <a:gd name="connsiteX12" fmla="*/ 914400 w 1557867"/>
                <a:gd name="connsiteY12" fmla="*/ 2260600 h 3196167"/>
                <a:gd name="connsiteX13" fmla="*/ 863600 w 1557867"/>
                <a:gd name="connsiteY13" fmla="*/ 1778000 h 3196167"/>
                <a:gd name="connsiteX14" fmla="*/ 965200 w 1557867"/>
                <a:gd name="connsiteY14" fmla="*/ 1371600 h 3196167"/>
                <a:gd name="connsiteX15" fmla="*/ 711200 w 1557867"/>
                <a:gd name="connsiteY15" fmla="*/ 1295400 h 3196167"/>
                <a:gd name="connsiteX16" fmla="*/ 330200 w 1557867"/>
                <a:gd name="connsiteY16" fmla="*/ 1422400 h 3196167"/>
                <a:gd name="connsiteX17" fmla="*/ 203200 w 1557867"/>
                <a:gd name="connsiteY17" fmla="*/ 965200 h 3196167"/>
                <a:gd name="connsiteX18" fmla="*/ 330200 w 1557867"/>
                <a:gd name="connsiteY18" fmla="*/ 736600 h 3196167"/>
                <a:gd name="connsiteX19" fmla="*/ 101600 w 1557867"/>
                <a:gd name="connsiteY19" fmla="*/ 76200 h 3196167"/>
                <a:gd name="connsiteX20" fmla="*/ 965200 w 1557867"/>
                <a:gd name="connsiteY20" fmla="*/ 279400 h 3196167"/>
                <a:gd name="connsiteX0" fmla="*/ 965200 w 1557867"/>
                <a:gd name="connsiteY0" fmla="*/ 279400 h 3424767"/>
                <a:gd name="connsiteX1" fmla="*/ 889000 w 1557867"/>
                <a:gd name="connsiteY1" fmla="*/ 533400 h 3424767"/>
                <a:gd name="connsiteX2" fmla="*/ 990600 w 1557867"/>
                <a:gd name="connsiteY2" fmla="*/ 838200 h 3424767"/>
                <a:gd name="connsiteX3" fmla="*/ 1295400 w 1557867"/>
                <a:gd name="connsiteY3" fmla="*/ 990600 h 3424767"/>
                <a:gd name="connsiteX4" fmla="*/ 1371600 w 1557867"/>
                <a:gd name="connsiteY4" fmla="*/ 1397000 h 3424767"/>
                <a:gd name="connsiteX5" fmla="*/ 1371600 w 1557867"/>
                <a:gd name="connsiteY5" fmla="*/ 1600200 h 3424767"/>
                <a:gd name="connsiteX6" fmla="*/ 1524000 w 1557867"/>
                <a:gd name="connsiteY6" fmla="*/ 1879600 h 3424767"/>
                <a:gd name="connsiteX7" fmla="*/ 1549400 w 1557867"/>
                <a:gd name="connsiteY7" fmla="*/ 2362200 h 3424767"/>
                <a:gd name="connsiteX8" fmla="*/ 1473200 w 1557867"/>
                <a:gd name="connsiteY8" fmla="*/ 2971800 h 3424767"/>
                <a:gd name="connsiteX9" fmla="*/ 1397000 w 1557867"/>
                <a:gd name="connsiteY9" fmla="*/ 3403600 h 3424767"/>
                <a:gd name="connsiteX10" fmla="*/ 1270000 w 1557867"/>
                <a:gd name="connsiteY10" fmla="*/ 2844800 h 3424767"/>
                <a:gd name="connsiteX11" fmla="*/ 1270000 w 1557867"/>
                <a:gd name="connsiteY11" fmla="*/ 2463800 h 3424767"/>
                <a:gd name="connsiteX12" fmla="*/ 914400 w 1557867"/>
                <a:gd name="connsiteY12" fmla="*/ 2260600 h 3424767"/>
                <a:gd name="connsiteX13" fmla="*/ 863600 w 1557867"/>
                <a:gd name="connsiteY13" fmla="*/ 1778000 h 3424767"/>
                <a:gd name="connsiteX14" fmla="*/ 965200 w 1557867"/>
                <a:gd name="connsiteY14" fmla="*/ 1371600 h 3424767"/>
                <a:gd name="connsiteX15" fmla="*/ 711200 w 1557867"/>
                <a:gd name="connsiteY15" fmla="*/ 1295400 h 3424767"/>
                <a:gd name="connsiteX16" fmla="*/ 330200 w 1557867"/>
                <a:gd name="connsiteY16" fmla="*/ 1422400 h 3424767"/>
                <a:gd name="connsiteX17" fmla="*/ 203200 w 1557867"/>
                <a:gd name="connsiteY17" fmla="*/ 965200 h 3424767"/>
                <a:gd name="connsiteX18" fmla="*/ 330200 w 1557867"/>
                <a:gd name="connsiteY18" fmla="*/ 736600 h 3424767"/>
                <a:gd name="connsiteX19" fmla="*/ 101600 w 1557867"/>
                <a:gd name="connsiteY19" fmla="*/ 76200 h 3424767"/>
                <a:gd name="connsiteX20" fmla="*/ 965200 w 1557867"/>
                <a:gd name="connsiteY20" fmla="*/ 279400 h 3424767"/>
                <a:gd name="connsiteX0" fmla="*/ 965200 w 1557867"/>
                <a:gd name="connsiteY0" fmla="*/ 279400 h 3424767"/>
                <a:gd name="connsiteX1" fmla="*/ 889000 w 1557867"/>
                <a:gd name="connsiteY1" fmla="*/ 533400 h 3424767"/>
                <a:gd name="connsiteX2" fmla="*/ 990600 w 1557867"/>
                <a:gd name="connsiteY2" fmla="*/ 838200 h 3424767"/>
                <a:gd name="connsiteX3" fmla="*/ 1295400 w 1557867"/>
                <a:gd name="connsiteY3" fmla="*/ 990600 h 3424767"/>
                <a:gd name="connsiteX4" fmla="*/ 1371600 w 1557867"/>
                <a:gd name="connsiteY4" fmla="*/ 1397000 h 3424767"/>
                <a:gd name="connsiteX5" fmla="*/ 1371600 w 1557867"/>
                <a:gd name="connsiteY5" fmla="*/ 1600200 h 3424767"/>
                <a:gd name="connsiteX6" fmla="*/ 1524000 w 1557867"/>
                <a:gd name="connsiteY6" fmla="*/ 1879600 h 3424767"/>
                <a:gd name="connsiteX7" fmla="*/ 1549400 w 1557867"/>
                <a:gd name="connsiteY7" fmla="*/ 2362200 h 3424767"/>
                <a:gd name="connsiteX8" fmla="*/ 1473200 w 1557867"/>
                <a:gd name="connsiteY8" fmla="*/ 2971800 h 3424767"/>
                <a:gd name="connsiteX9" fmla="*/ 1397000 w 1557867"/>
                <a:gd name="connsiteY9" fmla="*/ 3403600 h 3424767"/>
                <a:gd name="connsiteX10" fmla="*/ 1270000 w 1557867"/>
                <a:gd name="connsiteY10" fmla="*/ 2844800 h 3424767"/>
                <a:gd name="connsiteX11" fmla="*/ 1270000 w 1557867"/>
                <a:gd name="connsiteY11" fmla="*/ 2463800 h 3424767"/>
                <a:gd name="connsiteX12" fmla="*/ 914400 w 1557867"/>
                <a:gd name="connsiteY12" fmla="*/ 2260600 h 3424767"/>
                <a:gd name="connsiteX13" fmla="*/ 863600 w 1557867"/>
                <a:gd name="connsiteY13" fmla="*/ 1778000 h 3424767"/>
                <a:gd name="connsiteX14" fmla="*/ 965200 w 1557867"/>
                <a:gd name="connsiteY14" fmla="*/ 1371600 h 3424767"/>
                <a:gd name="connsiteX15" fmla="*/ 711200 w 1557867"/>
                <a:gd name="connsiteY15" fmla="*/ 1295400 h 3424767"/>
                <a:gd name="connsiteX16" fmla="*/ 330200 w 1557867"/>
                <a:gd name="connsiteY16" fmla="*/ 1422400 h 3424767"/>
                <a:gd name="connsiteX17" fmla="*/ 203200 w 1557867"/>
                <a:gd name="connsiteY17" fmla="*/ 965200 h 3424767"/>
                <a:gd name="connsiteX18" fmla="*/ 330200 w 1557867"/>
                <a:gd name="connsiteY18" fmla="*/ 736600 h 3424767"/>
                <a:gd name="connsiteX19" fmla="*/ 101600 w 1557867"/>
                <a:gd name="connsiteY19" fmla="*/ 76200 h 3424767"/>
                <a:gd name="connsiteX20" fmla="*/ 965200 w 1557867"/>
                <a:gd name="connsiteY20" fmla="*/ 279400 h 3424767"/>
                <a:gd name="connsiteX0" fmla="*/ 965200 w 1727200"/>
                <a:gd name="connsiteY0" fmla="*/ 279400 h 3424767"/>
                <a:gd name="connsiteX1" fmla="*/ 889000 w 1727200"/>
                <a:gd name="connsiteY1" fmla="*/ 533400 h 3424767"/>
                <a:gd name="connsiteX2" fmla="*/ 990600 w 1727200"/>
                <a:gd name="connsiteY2" fmla="*/ 838200 h 3424767"/>
                <a:gd name="connsiteX3" fmla="*/ 1295400 w 1727200"/>
                <a:gd name="connsiteY3" fmla="*/ 990600 h 3424767"/>
                <a:gd name="connsiteX4" fmla="*/ 1371600 w 1727200"/>
                <a:gd name="connsiteY4" fmla="*/ 1397000 h 3424767"/>
                <a:gd name="connsiteX5" fmla="*/ 1371600 w 1727200"/>
                <a:gd name="connsiteY5" fmla="*/ 1600200 h 3424767"/>
                <a:gd name="connsiteX6" fmla="*/ 1524000 w 1727200"/>
                <a:gd name="connsiteY6" fmla="*/ 1879600 h 3424767"/>
                <a:gd name="connsiteX7" fmla="*/ 1549400 w 1727200"/>
                <a:gd name="connsiteY7" fmla="*/ 2362200 h 3424767"/>
                <a:gd name="connsiteX8" fmla="*/ 1701800 w 1727200"/>
                <a:gd name="connsiteY8" fmla="*/ 2971800 h 3424767"/>
                <a:gd name="connsiteX9" fmla="*/ 1397000 w 1727200"/>
                <a:gd name="connsiteY9" fmla="*/ 3403600 h 3424767"/>
                <a:gd name="connsiteX10" fmla="*/ 1270000 w 1727200"/>
                <a:gd name="connsiteY10" fmla="*/ 2844800 h 3424767"/>
                <a:gd name="connsiteX11" fmla="*/ 1270000 w 1727200"/>
                <a:gd name="connsiteY11" fmla="*/ 2463800 h 3424767"/>
                <a:gd name="connsiteX12" fmla="*/ 914400 w 1727200"/>
                <a:gd name="connsiteY12" fmla="*/ 2260600 h 3424767"/>
                <a:gd name="connsiteX13" fmla="*/ 863600 w 1727200"/>
                <a:gd name="connsiteY13" fmla="*/ 1778000 h 3424767"/>
                <a:gd name="connsiteX14" fmla="*/ 965200 w 1727200"/>
                <a:gd name="connsiteY14" fmla="*/ 1371600 h 3424767"/>
                <a:gd name="connsiteX15" fmla="*/ 711200 w 1727200"/>
                <a:gd name="connsiteY15" fmla="*/ 1295400 h 3424767"/>
                <a:gd name="connsiteX16" fmla="*/ 330200 w 1727200"/>
                <a:gd name="connsiteY16" fmla="*/ 1422400 h 3424767"/>
                <a:gd name="connsiteX17" fmla="*/ 203200 w 1727200"/>
                <a:gd name="connsiteY17" fmla="*/ 965200 h 3424767"/>
                <a:gd name="connsiteX18" fmla="*/ 330200 w 1727200"/>
                <a:gd name="connsiteY18" fmla="*/ 736600 h 3424767"/>
                <a:gd name="connsiteX19" fmla="*/ 101600 w 1727200"/>
                <a:gd name="connsiteY19" fmla="*/ 76200 h 3424767"/>
                <a:gd name="connsiteX20" fmla="*/ 965200 w 1727200"/>
                <a:gd name="connsiteY20" fmla="*/ 279400 h 3424767"/>
                <a:gd name="connsiteX0" fmla="*/ 965200 w 1727200"/>
                <a:gd name="connsiteY0" fmla="*/ 279400 h 3424767"/>
                <a:gd name="connsiteX1" fmla="*/ 889000 w 1727200"/>
                <a:gd name="connsiteY1" fmla="*/ 533400 h 3424767"/>
                <a:gd name="connsiteX2" fmla="*/ 990600 w 1727200"/>
                <a:gd name="connsiteY2" fmla="*/ 838200 h 3424767"/>
                <a:gd name="connsiteX3" fmla="*/ 1295400 w 1727200"/>
                <a:gd name="connsiteY3" fmla="*/ 990600 h 3424767"/>
                <a:gd name="connsiteX4" fmla="*/ 1371600 w 1727200"/>
                <a:gd name="connsiteY4" fmla="*/ 1397000 h 3424767"/>
                <a:gd name="connsiteX5" fmla="*/ 1371600 w 1727200"/>
                <a:gd name="connsiteY5" fmla="*/ 1600200 h 3424767"/>
                <a:gd name="connsiteX6" fmla="*/ 1524000 w 1727200"/>
                <a:gd name="connsiteY6" fmla="*/ 1879600 h 3424767"/>
                <a:gd name="connsiteX7" fmla="*/ 1549400 w 1727200"/>
                <a:gd name="connsiteY7" fmla="*/ 2362200 h 3424767"/>
                <a:gd name="connsiteX8" fmla="*/ 1701800 w 1727200"/>
                <a:gd name="connsiteY8" fmla="*/ 2971800 h 3424767"/>
                <a:gd name="connsiteX9" fmla="*/ 1397000 w 1727200"/>
                <a:gd name="connsiteY9" fmla="*/ 3403600 h 3424767"/>
                <a:gd name="connsiteX10" fmla="*/ 1270000 w 1727200"/>
                <a:gd name="connsiteY10" fmla="*/ 2844800 h 3424767"/>
                <a:gd name="connsiteX11" fmla="*/ 1267603 w 1727200"/>
                <a:gd name="connsiteY11" fmla="*/ 2836174 h 3424767"/>
                <a:gd name="connsiteX12" fmla="*/ 1270000 w 1727200"/>
                <a:gd name="connsiteY12" fmla="*/ 2463800 h 3424767"/>
                <a:gd name="connsiteX13" fmla="*/ 914400 w 1727200"/>
                <a:gd name="connsiteY13" fmla="*/ 2260600 h 3424767"/>
                <a:gd name="connsiteX14" fmla="*/ 863600 w 1727200"/>
                <a:gd name="connsiteY14" fmla="*/ 1778000 h 3424767"/>
                <a:gd name="connsiteX15" fmla="*/ 965200 w 1727200"/>
                <a:gd name="connsiteY15" fmla="*/ 1371600 h 3424767"/>
                <a:gd name="connsiteX16" fmla="*/ 711200 w 1727200"/>
                <a:gd name="connsiteY16" fmla="*/ 1295400 h 3424767"/>
                <a:gd name="connsiteX17" fmla="*/ 330200 w 1727200"/>
                <a:gd name="connsiteY17" fmla="*/ 1422400 h 3424767"/>
                <a:gd name="connsiteX18" fmla="*/ 203200 w 1727200"/>
                <a:gd name="connsiteY18" fmla="*/ 965200 h 3424767"/>
                <a:gd name="connsiteX19" fmla="*/ 330200 w 1727200"/>
                <a:gd name="connsiteY19" fmla="*/ 736600 h 3424767"/>
                <a:gd name="connsiteX20" fmla="*/ 101600 w 1727200"/>
                <a:gd name="connsiteY20" fmla="*/ 76200 h 3424767"/>
                <a:gd name="connsiteX21" fmla="*/ 965200 w 1727200"/>
                <a:gd name="connsiteY21" fmla="*/ 279400 h 3424767"/>
                <a:gd name="connsiteX0" fmla="*/ 965200 w 1727200"/>
                <a:gd name="connsiteY0" fmla="*/ 279400 h 3424767"/>
                <a:gd name="connsiteX1" fmla="*/ 889000 w 1727200"/>
                <a:gd name="connsiteY1" fmla="*/ 533400 h 3424767"/>
                <a:gd name="connsiteX2" fmla="*/ 990600 w 1727200"/>
                <a:gd name="connsiteY2" fmla="*/ 838200 h 3424767"/>
                <a:gd name="connsiteX3" fmla="*/ 1295400 w 1727200"/>
                <a:gd name="connsiteY3" fmla="*/ 990600 h 3424767"/>
                <a:gd name="connsiteX4" fmla="*/ 1371600 w 1727200"/>
                <a:gd name="connsiteY4" fmla="*/ 1397000 h 3424767"/>
                <a:gd name="connsiteX5" fmla="*/ 1371600 w 1727200"/>
                <a:gd name="connsiteY5" fmla="*/ 1600200 h 3424767"/>
                <a:gd name="connsiteX6" fmla="*/ 1524000 w 1727200"/>
                <a:gd name="connsiteY6" fmla="*/ 1879600 h 3424767"/>
                <a:gd name="connsiteX7" fmla="*/ 1549400 w 1727200"/>
                <a:gd name="connsiteY7" fmla="*/ 2362200 h 3424767"/>
                <a:gd name="connsiteX8" fmla="*/ 1701800 w 1727200"/>
                <a:gd name="connsiteY8" fmla="*/ 2971800 h 3424767"/>
                <a:gd name="connsiteX9" fmla="*/ 1397000 w 1727200"/>
                <a:gd name="connsiteY9" fmla="*/ 3403600 h 3424767"/>
                <a:gd name="connsiteX10" fmla="*/ 1270000 w 1727200"/>
                <a:gd name="connsiteY10" fmla="*/ 2844800 h 3424767"/>
                <a:gd name="connsiteX11" fmla="*/ 1267603 w 1727200"/>
                <a:gd name="connsiteY11" fmla="*/ 2836174 h 3424767"/>
                <a:gd name="connsiteX12" fmla="*/ 1105033 w 1727200"/>
                <a:gd name="connsiteY12" fmla="*/ 2830362 h 3424767"/>
                <a:gd name="connsiteX13" fmla="*/ 1270000 w 1727200"/>
                <a:gd name="connsiteY13" fmla="*/ 2463800 h 3424767"/>
                <a:gd name="connsiteX14" fmla="*/ 914400 w 1727200"/>
                <a:gd name="connsiteY14" fmla="*/ 2260600 h 3424767"/>
                <a:gd name="connsiteX15" fmla="*/ 863600 w 1727200"/>
                <a:gd name="connsiteY15" fmla="*/ 1778000 h 3424767"/>
                <a:gd name="connsiteX16" fmla="*/ 965200 w 1727200"/>
                <a:gd name="connsiteY16" fmla="*/ 1371600 h 3424767"/>
                <a:gd name="connsiteX17" fmla="*/ 711200 w 1727200"/>
                <a:gd name="connsiteY17" fmla="*/ 1295400 h 3424767"/>
                <a:gd name="connsiteX18" fmla="*/ 330200 w 1727200"/>
                <a:gd name="connsiteY18" fmla="*/ 1422400 h 3424767"/>
                <a:gd name="connsiteX19" fmla="*/ 203200 w 1727200"/>
                <a:gd name="connsiteY19" fmla="*/ 965200 h 3424767"/>
                <a:gd name="connsiteX20" fmla="*/ 330200 w 1727200"/>
                <a:gd name="connsiteY20" fmla="*/ 736600 h 3424767"/>
                <a:gd name="connsiteX21" fmla="*/ 101600 w 1727200"/>
                <a:gd name="connsiteY21" fmla="*/ 76200 h 3424767"/>
                <a:gd name="connsiteX22" fmla="*/ 965200 w 1727200"/>
                <a:gd name="connsiteY22" fmla="*/ 279400 h 3424767"/>
                <a:gd name="connsiteX0" fmla="*/ 965200 w 1727200"/>
                <a:gd name="connsiteY0" fmla="*/ 279400 h 3424767"/>
                <a:gd name="connsiteX1" fmla="*/ 889000 w 1727200"/>
                <a:gd name="connsiteY1" fmla="*/ 533400 h 3424767"/>
                <a:gd name="connsiteX2" fmla="*/ 990600 w 1727200"/>
                <a:gd name="connsiteY2" fmla="*/ 838200 h 3424767"/>
                <a:gd name="connsiteX3" fmla="*/ 1295400 w 1727200"/>
                <a:gd name="connsiteY3" fmla="*/ 990600 h 3424767"/>
                <a:gd name="connsiteX4" fmla="*/ 1371600 w 1727200"/>
                <a:gd name="connsiteY4" fmla="*/ 1397000 h 3424767"/>
                <a:gd name="connsiteX5" fmla="*/ 1371600 w 1727200"/>
                <a:gd name="connsiteY5" fmla="*/ 1600200 h 3424767"/>
                <a:gd name="connsiteX6" fmla="*/ 1524000 w 1727200"/>
                <a:gd name="connsiteY6" fmla="*/ 1879600 h 3424767"/>
                <a:gd name="connsiteX7" fmla="*/ 1549400 w 1727200"/>
                <a:gd name="connsiteY7" fmla="*/ 2362200 h 3424767"/>
                <a:gd name="connsiteX8" fmla="*/ 1701800 w 1727200"/>
                <a:gd name="connsiteY8" fmla="*/ 2971800 h 3424767"/>
                <a:gd name="connsiteX9" fmla="*/ 1397000 w 1727200"/>
                <a:gd name="connsiteY9" fmla="*/ 3403600 h 3424767"/>
                <a:gd name="connsiteX10" fmla="*/ 1270000 w 1727200"/>
                <a:gd name="connsiteY10" fmla="*/ 2844800 h 3424767"/>
                <a:gd name="connsiteX11" fmla="*/ 1105033 w 1727200"/>
                <a:gd name="connsiteY11" fmla="*/ 2830362 h 3424767"/>
                <a:gd name="connsiteX12" fmla="*/ 1270000 w 1727200"/>
                <a:gd name="connsiteY12" fmla="*/ 2463800 h 3424767"/>
                <a:gd name="connsiteX13" fmla="*/ 914400 w 1727200"/>
                <a:gd name="connsiteY13" fmla="*/ 2260600 h 3424767"/>
                <a:gd name="connsiteX14" fmla="*/ 863600 w 1727200"/>
                <a:gd name="connsiteY14" fmla="*/ 1778000 h 3424767"/>
                <a:gd name="connsiteX15" fmla="*/ 965200 w 1727200"/>
                <a:gd name="connsiteY15" fmla="*/ 1371600 h 3424767"/>
                <a:gd name="connsiteX16" fmla="*/ 711200 w 1727200"/>
                <a:gd name="connsiteY16" fmla="*/ 1295400 h 3424767"/>
                <a:gd name="connsiteX17" fmla="*/ 330200 w 1727200"/>
                <a:gd name="connsiteY17" fmla="*/ 1422400 h 3424767"/>
                <a:gd name="connsiteX18" fmla="*/ 203200 w 1727200"/>
                <a:gd name="connsiteY18" fmla="*/ 965200 h 3424767"/>
                <a:gd name="connsiteX19" fmla="*/ 330200 w 1727200"/>
                <a:gd name="connsiteY19" fmla="*/ 736600 h 3424767"/>
                <a:gd name="connsiteX20" fmla="*/ 101600 w 1727200"/>
                <a:gd name="connsiteY20" fmla="*/ 76200 h 3424767"/>
                <a:gd name="connsiteX21" fmla="*/ 965200 w 1727200"/>
                <a:gd name="connsiteY21" fmla="*/ 279400 h 3424767"/>
                <a:gd name="connsiteX0" fmla="*/ 965200 w 1727200"/>
                <a:gd name="connsiteY0" fmla="*/ 279400 h 3427173"/>
                <a:gd name="connsiteX1" fmla="*/ 889000 w 1727200"/>
                <a:gd name="connsiteY1" fmla="*/ 533400 h 3427173"/>
                <a:gd name="connsiteX2" fmla="*/ 990600 w 1727200"/>
                <a:gd name="connsiteY2" fmla="*/ 838200 h 3427173"/>
                <a:gd name="connsiteX3" fmla="*/ 1295400 w 1727200"/>
                <a:gd name="connsiteY3" fmla="*/ 990600 h 3427173"/>
                <a:gd name="connsiteX4" fmla="*/ 1371600 w 1727200"/>
                <a:gd name="connsiteY4" fmla="*/ 1397000 h 3427173"/>
                <a:gd name="connsiteX5" fmla="*/ 1371600 w 1727200"/>
                <a:gd name="connsiteY5" fmla="*/ 1600200 h 3427173"/>
                <a:gd name="connsiteX6" fmla="*/ 1524000 w 1727200"/>
                <a:gd name="connsiteY6" fmla="*/ 1879600 h 3427173"/>
                <a:gd name="connsiteX7" fmla="*/ 1549400 w 1727200"/>
                <a:gd name="connsiteY7" fmla="*/ 2362200 h 3427173"/>
                <a:gd name="connsiteX8" fmla="*/ 1701800 w 1727200"/>
                <a:gd name="connsiteY8" fmla="*/ 2971800 h 3427173"/>
                <a:gd name="connsiteX9" fmla="*/ 1397000 w 1727200"/>
                <a:gd name="connsiteY9" fmla="*/ 3403600 h 3427173"/>
                <a:gd name="connsiteX10" fmla="*/ 1105033 w 1727200"/>
                <a:gd name="connsiteY10" fmla="*/ 2830362 h 3427173"/>
                <a:gd name="connsiteX11" fmla="*/ 1270000 w 1727200"/>
                <a:gd name="connsiteY11" fmla="*/ 2463800 h 3427173"/>
                <a:gd name="connsiteX12" fmla="*/ 914400 w 1727200"/>
                <a:gd name="connsiteY12" fmla="*/ 2260600 h 3427173"/>
                <a:gd name="connsiteX13" fmla="*/ 863600 w 1727200"/>
                <a:gd name="connsiteY13" fmla="*/ 1778000 h 3427173"/>
                <a:gd name="connsiteX14" fmla="*/ 965200 w 1727200"/>
                <a:gd name="connsiteY14" fmla="*/ 1371600 h 3427173"/>
                <a:gd name="connsiteX15" fmla="*/ 711200 w 1727200"/>
                <a:gd name="connsiteY15" fmla="*/ 1295400 h 3427173"/>
                <a:gd name="connsiteX16" fmla="*/ 330200 w 1727200"/>
                <a:gd name="connsiteY16" fmla="*/ 1422400 h 3427173"/>
                <a:gd name="connsiteX17" fmla="*/ 203200 w 1727200"/>
                <a:gd name="connsiteY17" fmla="*/ 965200 h 3427173"/>
                <a:gd name="connsiteX18" fmla="*/ 330200 w 1727200"/>
                <a:gd name="connsiteY18" fmla="*/ 736600 h 3427173"/>
                <a:gd name="connsiteX19" fmla="*/ 101600 w 1727200"/>
                <a:gd name="connsiteY19" fmla="*/ 76200 h 3427173"/>
                <a:gd name="connsiteX20" fmla="*/ 965200 w 1727200"/>
                <a:gd name="connsiteY20" fmla="*/ 279400 h 3427173"/>
                <a:gd name="connsiteX0" fmla="*/ 965200 w 1727200"/>
                <a:gd name="connsiteY0" fmla="*/ 279400 h 3493793"/>
                <a:gd name="connsiteX1" fmla="*/ 889000 w 1727200"/>
                <a:gd name="connsiteY1" fmla="*/ 533400 h 3493793"/>
                <a:gd name="connsiteX2" fmla="*/ 990600 w 1727200"/>
                <a:gd name="connsiteY2" fmla="*/ 838200 h 3493793"/>
                <a:gd name="connsiteX3" fmla="*/ 1295400 w 1727200"/>
                <a:gd name="connsiteY3" fmla="*/ 990600 h 3493793"/>
                <a:gd name="connsiteX4" fmla="*/ 1371600 w 1727200"/>
                <a:gd name="connsiteY4" fmla="*/ 1397000 h 3493793"/>
                <a:gd name="connsiteX5" fmla="*/ 1371600 w 1727200"/>
                <a:gd name="connsiteY5" fmla="*/ 1600200 h 3493793"/>
                <a:gd name="connsiteX6" fmla="*/ 1524000 w 1727200"/>
                <a:gd name="connsiteY6" fmla="*/ 1879600 h 3493793"/>
                <a:gd name="connsiteX7" fmla="*/ 1549400 w 1727200"/>
                <a:gd name="connsiteY7" fmla="*/ 2362200 h 3493793"/>
                <a:gd name="connsiteX8" fmla="*/ 1701800 w 1727200"/>
                <a:gd name="connsiteY8" fmla="*/ 2971800 h 3493793"/>
                <a:gd name="connsiteX9" fmla="*/ 1397000 w 1727200"/>
                <a:gd name="connsiteY9" fmla="*/ 3403600 h 3493793"/>
                <a:gd name="connsiteX10" fmla="*/ 1372936 w 1727200"/>
                <a:gd name="connsiteY10" fmla="*/ 3398253 h 3493793"/>
                <a:gd name="connsiteX11" fmla="*/ 1105033 w 1727200"/>
                <a:gd name="connsiteY11" fmla="*/ 2830362 h 3493793"/>
                <a:gd name="connsiteX12" fmla="*/ 1270000 w 1727200"/>
                <a:gd name="connsiteY12" fmla="*/ 2463800 h 3493793"/>
                <a:gd name="connsiteX13" fmla="*/ 914400 w 1727200"/>
                <a:gd name="connsiteY13" fmla="*/ 2260600 h 3493793"/>
                <a:gd name="connsiteX14" fmla="*/ 863600 w 1727200"/>
                <a:gd name="connsiteY14" fmla="*/ 1778000 h 3493793"/>
                <a:gd name="connsiteX15" fmla="*/ 965200 w 1727200"/>
                <a:gd name="connsiteY15" fmla="*/ 1371600 h 3493793"/>
                <a:gd name="connsiteX16" fmla="*/ 711200 w 1727200"/>
                <a:gd name="connsiteY16" fmla="*/ 1295400 h 3493793"/>
                <a:gd name="connsiteX17" fmla="*/ 330200 w 1727200"/>
                <a:gd name="connsiteY17" fmla="*/ 1422400 h 3493793"/>
                <a:gd name="connsiteX18" fmla="*/ 203200 w 1727200"/>
                <a:gd name="connsiteY18" fmla="*/ 965200 h 3493793"/>
                <a:gd name="connsiteX19" fmla="*/ 330200 w 1727200"/>
                <a:gd name="connsiteY19" fmla="*/ 736600 h 3493793"/>
                <a:gd name="connsiteX20" fmla="*/ 101600 w 1727200"/>
                <a:gd name="connsiteY20" fmla="*/ 76200 h 3493793"/>
                <a:gd name="connsiteX21" fmla="*/ 965200 w 1727200"/>
                <a:gd name="connsiteY21" fmla="*/ 279400 h 3493793"/>
                <a:gd name="connsiteX0" fmla="*/ 965200 w 1727200"/>
                <a:gd name="connsiteY0" fmla="*/ 279400 h 3493793"/>
                <a:gd name="connsiteX1" fmla="*/ 889000 w 1727200"/>
                <a:gd name="connsiteY1" fmla="*/ 533400 h 3493793"/>
                <a:gd name="connsiteX2" fmla="*/ 990600 w 1727200"/>
                <a:gd name="connsiteY2" fmla="*/ 838200 h 3493793"/>
                <a:gd name="connsiteX3" fmla="*/ 1295400 w 1727200"/>
                <a:gd name="connsiteY3" fmla="*/ 990600 h 3493793"/>
                <a:gd name="connsiteX4" fmla="*/ 1371600 w 1727200"/>
                <a:gd name="connsiteY4" fmla="*/ 1397000 h 3493793"/>
                <a:gd name="connsiteX5" fmla="*/ 1371600 w 1727200"/>
                <a:gd name="connsiteY5" fmla="*/ 1600200 h 3493793"/>
                <a:gd name="connsiteX6" fmla="*/ 1524000 w 1727200"/>
                <a:gd name="connsiteY6" fmla="*/ 1879600 h 3493793"/>
                <a:gd name="connsiteX7" fmla="*/ 1549400 w 1727200"/>
                <a:gd name="connsiteY7" fmla="*/ 2362200 h 3493793"/>
                <a:gd name="connsiteX8" fmla="*/ 1701800 w 1727200"/>
                <a:gd name="connsiteY8" fmla="*/ 2971800 h 3493793"/>
                <a:gd name="connsiteX9" fmla="*/ 1397000 w 1727200"/>
                <a:gd name="connsiteY9" fmla="*/ 3403600 h 3493793"/>
                <a:gd name="connsiteX10" fmla="*/ 1372936 w 1727200"/>
                <a:gd name="connsiteY10" fmla="*/ 3398253 h 3493793"/>
                <a:gd name="connsiteX11" fmla="*/ 1105033 w 1727200"/>
                <a:gd name="connsiteY11" fmla="*/ 2830362 h 3493793"/>
                <a:gd name="connsiteX12" fmla="*/ 1270000 w 1727200"/>
                <a:gd name="connsiteY12" fmla="*/ 2463800 h 3493793"/>
                <a:gd name="connsiteX13" fmla="*/ 914400 w 1727200"/>
                <a:gd name="connsiteY13" fmla="*/ 2260600 h 3493793"/>
                <a:gd name="connsiteX14" fmla="*/ 863600 w 1727200"/>
                <a:gd name="connsiteY14" fmla="*/ 1778000 h 3493793"/>
                <a:gd name="connsiteX15" fmla="*/ 965200 w 1727200"/>
                <a:gd name="connsiteY15" fmla="*/ 1371600 h 3493793"/>
                <a:gd name="connsiteX16" fmla="*/ 711200 w 1727200"/>
                <a:gd name="connsiteY16" fmla="*/ 1295400 h 3493793"/>
                <a:gd name="connsiteX17" fmla="*/ 330200 w 1727200"/>
                <a:gd name="connsiteY17" fmla="*/ 1422400 h 3493793"/>
                <a:gd name="connsiteX18" fmla="*/ 203200 w 1727200"/>
                <a:gd name="connsiteY18" fmla="*/ 965200 h 3493793"/>
                <a:gd name="connsiteX19" fmla="*/ 330200 w 1727200"/>
                <a:gd name="connsiteY19" fmla="*/ 736600 h 3493793"/>
                <a:gd name="connsiteX20" fmla="*/ 101600 w 1727200"/>
                <a:gd name="connsiteY20" fmla="*/ 76200 h 3493793"/>
                <a:gd name="connsiteX21" fmla="*/ 965200 w 1727200"/>
                <a:gd name="connsiteY21" fmla="*/ 279400 h 3493793"/>
                <a:gd name="connsiteX0" fmla="*/ 965200 w 1727200"/>
                <a:gd name="connsiteY0" fmla="*/ 279400 h 3449276"/>
                <a:gd name="connsiteX1" fmla="*/ 889000 w 1727200"/>
                <a:gd name="connsiteY1" fmla="*/ 533400 h 3449276"/>
                <a:gd name="connsiteX2" fmla="*/ 990600 w 1727200"/>
                <a:gd name="connsiteY2" fmla="*/ 838200 h 3449276"/>
                <a:gd name="connsiteX3" fmla="*/ 1295400 w 1727200"/>
                <a:gd name="connsiteY3" fmla="*/ 990600 h 3449276"/>
                <a:gd name="connsiteX4" fmla="*/ 1371600 w 1727200"/>
                <a:gd name="connsiteY4" fmla="*/ 1397000 h 3449276"/>
                <a:gd name="connsiteX5" fmla="*/ 1371600 w 1727200"/>
                <a:gd name="connsiteY5" fmla="*/ 1600200 h 3449276"/>
                <a:gd name="connsiteX6" fmla="*/ 1524000 w 1727200"/>
                <a:gd name="connsiteY6" fmla="*/ 1879600 h 3449276"/>
                <a:gd name="connsiteX7" fmla="*/ 1549400 w 1727200"/>
                <a:gd name="connsiteY7" fmla="*/ 2362200 h 3449276"/>
                <a:gd name="connsiteX8" fmla="*/ 1701800 w 1727200"/>
                <a:gd name="connsiteY8" fmla="*/ 2971800 h 3449276"/>
                <a:gd name="connsiteX9" fmla="*/ 1397000 w 1727200"/>
                <a:gd name="connsiteY9" fmla="*/ 3403600 h 3449276"/>
                <a:gd name="connsiteX10" fmla="*/ 1372936 w 1727200"/>
                <a:gd name="connsiteY10" fmla="*/ 3245853 h 3449276"/>
                <a:gd name="connsiteX11" fmla="*/ 1105033 w 1727200"/>
                <a:gd name="connsiteY11" fmla="*/ 2830362 h 3449276"/>
                <a:gd name="connsiteX12" fmla="*/ 1270000 w 1727200"/>
                <a:gd name="connsiteY12" fmla="*/ 2463800 h 3449276"/>
                <a:gd name="connsiteX13" fmla="*/ 914400 w 1727200"/>
                <a:gd name="connsiteY13" fmla="*/ 2260600 h 3449276"/>
                <a:gd name="connsiteX14" fmla="*/ 863600 w 1727200"/>
                <a:gd name="connsiteY14" fmla="*/ 1778000 h 3449276"/>
                <a:gd name="connsiteX15" fmla="*/ 965200 w 1727200"/>
                <a:gd name="connsiteY15" fmla="*/ 1371600 h 3449276"/>
                <a:gd name="connsiteX16" fmla="*/ 711200 w 1727200"/>
                <a:gd name="connsiteY16" fmla="*/ 1295400 h 3449276"/>
                <a:gd name="connsiteX17" fmla="*/ 330200 w 1727200"/>
                <a:gd name="connsiteY17" fmla="*/ 1422400 h 3449276"/>
                <a:gd name="connsiteX18" fmla="*/ 203200 w 1727200"/>
                <a:gd name="connsiteY18" fmla="*/ 965200 h 3449276"/>
                <a:gd name="connsiteX19" fmla="*/ 330200 w 1727200"/>
                <a:gd name="connsiteY19" fmla="*/ 736600 h 3449276"/>
                <a:gd name="connsiteX20" fmla="*/ 101600 w 1727200"/>
                <a:gd name="connsiteY20" fmla="*/ 76200 h 3449276"/>
                <a:gd name="connsiteX21" fmla="*/ 965200 w 1727200"/>
                <a:gd name="connsiteY21" fmla="*/ 279400 h 3449276"/>
                <a:gd name="connsiteX0" fmla="*/ 965200 w 1727200"/>
                <a:gd name="connsiteY0" fmla="*/ 279400 h 3449276"/>
                <a:gd name="connsiteX1" fmla="*/ 889000 w 1727200"/>
                <a:gd name="connsiteY1" fmla="*/ 533400 h 3449276"/>
                <a:gd name="connsiteX2" fmla="*/ 990600 w 1727200"/>
                <a:gd name="connsiteY2" fmla="*/ 838200 h 3449276"/>
                <a:gd name="connsiteX3" fmla="*/ 1295400 w 1727200"/>
                <a:gd name="connsiteY3" fmla="*/ 990600 h 3449276"/>
                <a:gd name="connsiteX4" fmla="*/ 1371600 w 1727200"/>
                <a:gd name="connsiteY4" fmla="*/ 1397000 h 3449276"/>
                <a:gd name="connsiteX5" fmla="*/ 1371600 w 1727200"/>
                <a:gd name="connsiteY5" fmla="*/ 1600200 h 3449276"/>
                <a:gd name="connsiteX6" fmla="*/ 1524000 w 1727200"/>
                <a:gd name="connsiteY6" fmla="*/ 1879600 h 3449276"/>
                <a:gd name="connsiteX7" fmla="*/ 1549400 w 1727200"/>
                <a:gd name="connsiteY7" fmla="*/ 2362200 h 3449276"/>
                <a:gd name="connsiteX8" fmla="*/ 1701800 w 1727200"/>
                <a:gd name="connsiteY8" fmla="*/ 2971800 h 3449276"/>
                <a:gd name="connsiteX9" fmla="*/ 1397000 w 1727200"/>
                <a:gd name="connsiteY9" fmla="*/ 3403600 h 3449276"/>
                <a:gd name="connsiteX10" fmla="*/ 1372936 w 1727200"/>
                <a:gd name="connsiteY10" fmla="*/ 3245853 h 3449276"/>
                <a:gd name="connsiteX11" fmla="*/ 1105033 w 1727200"/>
                <a:gd name="connsiteY11" fmla="*/ 2830362 h 3449276"/>
                <a:gd name="connsiteX12" fmla="*/ 1270000 w 1727200"/>
                <a:gd name="connsiteY12" fmla="*/ 2463800 h 3449276"/>
                <a:gd name="connsiteX13" fmla="*/ 914400 w 1727200"/>
                <a:gd name="connsiteY13" fmla="*/ 2260600 h 3449276"/>
                <a:gd name="connsiteX14" fmla="*/ 863600 w 1727200"/>
                <a:gd name="connsiteY14" fmla="*/ 1778000 h 3449276"/>
                <a:gd name="connsiteX15" fmla="*/ 965200 w 1727200"/>
                <a:gd name="connsiteY15" fmla="*/ 1371600 h 3449276"/>
                <a:gd name="connsiteX16" fmla="*/ 711200 w 1727200"/>
                <a:gd name="connsiteY16" fmla="*/ 1295400 h 3449276"/>
                <a:gd name="connsiteX17" fmla="*/ 330200 w 1727200"/>
                <a:gd name="connsiteY17" fmla="*/ 1422400 h 3449276"/>
                <a:gd name="connsiteX18" fmla="*/ 203200 w 1727200"/>
                <a:gd name="connsiteY18" fmla="*/ 965200 h 3449276"/>
                <a:gd name="connsiteX19" fmla="*/ 330200 w 1727200"/>
                <a:gd name="connsiteY19" fmla="*/ 736600 h 3449276"/>
                <a:gd name="connsiteX20" fmla="*/ 101600 w 1727200"/>
                <a:gd name="connsiteY20" fmla="*/ 76200 h 3449276"/>
                <a:gd name="connsiteX21" fmla="*/ 965200 w 1727200"/>
                <a:gd name="connsiteY21" fmla="*/ 279400 h 3449276"/>
                <a:gd name="connsiteX0" fmla="*/ 965200 w 1731211"/>
                <a:gd name="connsiteY0" fmla="*/ 279400 h 3269426"/>
                <a:gd name="connsiteX1" fmla="*/ 889000 w 1731211"/>
                <a:gd name="connsiteY1" fmla="*/ 533400 h 3269426"/>
                <a:gd name="connsiteX2" fmla="*/ 990600 w 1731211"/>
                <a:gd name="connsiteY2" fmla="*/ 838200 h 3269426"/>
                <a:gd name="connsiteX3" fmla="*/ 1295400 w 1731211"/>
                <a:gd name="connsiteY3" fmla="*/ 990600 h 3269426"/>
                <a:gd name="connsiteX4" fmla="*/ 1371600 w 1731211"/>
                <a:gd name="connsiteY4" fmla="*/ 1397000 h 3269426"/>
                <a:gd name="connsiteX5" fmla="*/ 1371600 w 1731211"/>
                <a:gd name="connsiteY5" fmla="*/ 1600200 h 3269426"/>
                <a:gd name="connsiteX6" fmla="*/ 1524000 w 1731211"/>
                <a:gd name="connsiteY6" fmla="*/ 1879600 h 3269426"/>
                <a:gd name="connsiteX7" fmla="*/ 1549400 w 1731211"/>
                <a:gd name="connsiteY7" fmla="*/ 2362200 h 3269426"/>
                <a:gd name="connsiteX8" fmla="*/ 1701800 w 1731211"/>
                <a:gd name="connsiteY8" fmla="*/ 2971800 h 3269426"/>
                <a:gd name="connsiteX9" fmla="*/ 1372936 w 1731211"/>
                <a:gd name="connsiteY9" fmla="*/ 3245853 h 3269426"/>
                <a:gd name="connsiteX10" fmla="*/ 1105033 w 1731211"/>
                <a:gd name="connsiteY10" fmla="*/ 2830362 h 3269426"/>
                <a:gd name="connsiteX11" fmla="*/ 1270000 w 1731211"/>
                <a:gd name="connsiteY11" fmla="*/ 2463800 h 3269426"/>
                <a:gd name="connsiteX12" fmla="*/ 914400 w 1731211"/>
                <a:gd name="connsiteY12" fmla="*/ 2260600 h 3269426"/>
                <a:gd name="connsiteX13" fmla="*/ 863600 w 1731211"/>
                <a:gd name="connsiteY13" fmla="*/ 1778000 h 3269426"/>
                <a:gd name="connsiteX14" fmla="*/ 965200 w 1731211"/>
                <a:gd name="connsiteY14" fmla="*/ 1371600 h 3269426"/>
                <a:gd name="connsiteX15" fmla="*/ 711200 w 1731211"/>
                <a:gd name="connsiteY15" fmla="*/ 1295400 h 3269426"/>
                <a:gd name="connsiteX16" fmla="*/ 330200 w 1731211"/>
                <a:gd name="connsiteY16" fmla="*/ 1422400 h 3269426"/>
                <a:gd name="connsiteX17" fmla="*/ 203200 w 1731211"/>
                <a:gd name="connsiteY17" fmla="*/ 965200 h 3269426"/>
                <a:gd name="connsiteX18" fmla="*/ 330200 w 1731211"/>
                <a:gd name="connsiteY18" fmla="*/ 736600 h 3269426"/>
                <a:gd name="connsiteX19" fmla="*/ 101600 w 1731211"/>
                <a:gd name="connsiteY19" fmla="*/ 76200 h 3269426"/>
                <a:gd name="connsiteX20" fmla="*/ 965200 w 1731211"/>
                <a:gd name="connsiteY20" fmla="*/ 279400 h 3269426"/>
                <a:gd name="connsiteX0" fmla="*/ 965200 w 1731211"/>
                <a:gd name="connsiteY0" fmla="*/ 279400 h 3279222"/>
                <a:gd name="connsiteX1" fmla="*/ 889000 w 1731211"/>
                <a:gd name="connsiteY1" fmla="*/ 533400 h 3279222"/>
                <a:gd name="connsiteX2" fmla="*/ 990600 w 1731211"/>
                <a:gd name="connsiteY2" fmla="*/ 838200 h 3279222"/>
                <a:gd name="connsiteX3" fmla="*/ 1295400 w 1731211"/>
                <a:gd name="connsiteY3" fmla="*/ 990600 h 3279222"/>
                <a:gd name="connsiteX4" fmla="*/ 1371600 w 1731211"/>
                <a:gd name="connsiteY4" fmla="*/ 1397000 h 3279222"/>
                <a:gd name="connsiteX5" fmla="*/ 1371600 w 1731211"/>
                <a:gd name="connsiteY5" fmla="*/ 1600200 h 3279222"/>
                <a:gd name="connsiteX6" fmla="*/ 1524000 w 1731211"/>
                <a:gd name="connsiteY6" fmla="*/ 1879600 h 3279222"/>
                <a:gd name="connsiteX7" fmla="*/ 1549400 w 1731211"/>
                <a:gd name="connsiteY7" fmla="*/ 2362200 h 3279222"/>
                <a:gd name="connsiteX8" fmla="*/ 1701800 w 1731211"/>
                <a:gd name="connsiteY8" fmla="*/ 2971800 h 3279222"/>
                <a:gd name="connsiteX9" fmla="*/ 1372936 w 1731211"/>
                <a:gd name="connsiteY9" fmla="*/ 3245853 h 3279222"/>
                <a:gd name="connsiteX10" fmla="*/ 1370105 w 1731211"/>
                <a:gd name="connsiteY10" fmla="*/ 3172012 h 3279222"/>
                <a:gd name="connsiteX11" fmla="*/ 1105033 w 1731211"/>
                <a:gd name="connsiteY11" fmla="*/ 2830362 h 3279222"/>
                <a:gd name="connsiteX12" fmla="*/ 1270000 w 1731211"/>
                <a:gd name="connsiteY12" fmla="*/ 2463800 h 3279222"/>
                <a:gd name="connsiteX13" fmla="*/ 914400 w 1731211"/>
                <a:gd name="connsiteY13" fmla="*/ 2260600 h 3279222"/>
                <a:gd name="connsiteX14" fmla="*/ 863600 w 1731211"/>
                <a:gd name="connsiteY14" fmla="*/ 1778000 h 3279222"/>
                <a:gd name="connsiteX15" fmla="*/ 965200 w 1731211"/>
                <a:gd name="connsiteY15" fmla="*/ 1371600 h 3279222"/>
                <a:gd name="connsiteX16" fmla="*/ 711200 w 1731211"/>
                <a:gd name="connsiteY16" fmla="*/ 1295400 h 3279222"/>
                <a:gd name="connsiteX17" fmla="*/ 330200 w 1731211"/>
                <a:gd name="connsiteY17" fmla="*/ 1422400 h 3279222"/>
                <a:gd name="connsiteX18" fmla="*/ 203200 w 1731211"/>
                <a:gd name="connsiteY18" fmla="*/ 965200 h 3279222"/>
                <a:gd name="connsiteX19" fmla="*/ 330200 w 1731211"/>
                <a:gd name="connsiteY19" fmla="*/ 736600 h 3279222"/>
                <a:gd name="connsiteX20" fmla="*/ 101600 w 1731211"/>
                <a:gd name="connsiteY20" fmla="*/ 76200 h 3279222"/>
                <a:gd name="connsiteX21" fmla="*/ 965200 w 1731211"/>
                <a:gd name="connsiteY21" fmla="*/ 279400 h 3279222"/>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1270000 w 1731682"/>
                <a:gd name="connsiteY11" fmla="*/ 2463800 h 3195585"/>
                <a:gd name="connsiteX12" fmla="*/ 914400 w 1731682"/>
                <a:gd name="connsiteY12" fmla="*/ 2260600 h 3195585"/>
                <a:gd name="connsiteX13" fmla="*/ 863600 w 1731682"/>
                <a:gd name="connsiteY13" fmla="*/ 1778000 h 3195585"/>
                <a:gd name="connsiteX14" fmla="*/ 965200 w 1731682"/>
                <a:gd name="connsiteY14" fmla="*/ 1371600 h 3195585"/>
                <a:gd name="connsiteX15" fmla="*/ 711200 w 1731682"/>
                <a:gd name="connsiteY15" fmla="*/ 1295400 h 3195585"/>
                <a:gd name="connsiteX16" fmla="*/ 330200 w 1731682"/>
                <a:gd name="connsiteY16" fmla="*/ 1422400 h 3195585"/>
                <a:gd name="connsiteX17" fmla="*/ 203200 w 1731682"/>
                <a:gd name="connsiteY17" fmla="*/ 965200 h 3195585"/>
                <a:gd name="connsiteX18" fmla="*/ 330200 w 1731682"/>
                <a:gd name="connsiteY18" fmla="*/ 736600 h 3195585"/>
                <a:gd name="connsiteX19" fmla="*/ 101600 w 1731682"/>
                <a:gd name="connsiteY19" fmla="*/ 76200 h 3195585"/>
                <a:gd name="connsiteX20" fmla="*/ 965200 w 1731682"/>
                <a:gd name="connsiteY20"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863600 w 1731682"/>
                <a:gd name="connsiteY12" fmla="*/ 1778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863600 w 1731682"/>
                <a:gd name="connsiteY12" fmla="*/ 1778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863600 w 1731682"/>
                <a:gd name="connsiteY12" fmla="*/ 1778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1092200 w 1731682"/>
                <a:gd name="connsiteY12" fmla="*/ 2159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1092200 w 1731682"/>
                <a:gd name="connsiteY12" fmla="*/ 2159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914400 w 1731682"/>
                <a:gd name="connsiteY11" fmla="*/ 2260600 h 3195585"/>
                <a:gd name="connsiteX12" fmla="*/ 1092200 w 1731682"/>
                <a:gd name="connsiteY12" fmla="*/ 2159000 h 3195585"/>
                <a:gd name="connsiteX13" fmla="*/ 965200 w 1731682"/>
                <a:gd name="connsiteY13" fmla="*/ 1371600 h 3195585"/>
                <a:gd name="connsiteX14" fmla="*/ 711200 w 1731682"/>
                <a:gd name="connsiteY14" fmla="*/ 1295400 h 3195585"/>
                <a:gd name="connsiteX15" fmla="*/ 330200 w 1731682"/>
                <a:gd name="connsiteY15" fmla="*/ 1422400 h 3195585"/>
                <a:gd name="connsiteX16" fmla="*/ 203200 w 1731682"/>
                <a:gd name="connsiteY16" fmla="*/ 965200 h 3195585"/>
                <a:gd name="connsiteX17" fmla="*/ 330200 w 1731682"/>
                <a:gd name="connsiteY17" fmla="*/ 736600 h 3195585"/>
                <a:gd name="connsiteX18" fmla="*/ 101600 w 1731682"/>
                <a:gd name="connsiteY18" fmla="*/ 76200 h 3195585"/>
                <a:gd name="connsiteX19" fmla="*/ 965200 w 1731682"/>
                <a:gd name="connsiteY19"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1092200 w 1731682"/>
                <a:gd name="connsiteY11" fmla="*/ 2159000 h 3195585"/>
                <a:gd name="connsiteX12" fmla="*/ 965200 w 1731682"/>
                <a:gd name="connsiteY12" fmla="*/ 1371600 h 3195585"/>
                <a:gd name="connsiteX13" fmla="*/ 711200 w 1731682"/>
                <a:gd name="connsiteY13" fmla="*/ 1295400 h 3195585"/>
                <a:gd name="connsiteX14" fmla="*/ 330200 w 1731682"/>
                <a:gd name="connsiteY14" fmla="*/ 1422400 h 3195585"/>
                <a:gd name="connsiteX15" fmla="*/ 203200 w 1731682"/>
                <a:gd name="connsiteY15" fmla="*/ 965200 h 3195585"/>
                <a:gd name="connsiteX16" fmla="*/ 330200 w 1731682"/>
                <a:gd name="connsiteY16" fmla="*/ 736600 h 3195585"/>
                <a:gd name="connsiteX17" fmla="*/ 101600 w 1731682"/>
                <a:gd name="connsiteY17" fmla="*/ 76200 h 3195585"/>
                <a:gd name="connsiteX18" fmla="*/ 965200 w 1731682"/>
                <a:gd name="connsiteY18" fmla="*/ 279400 h 3195585"/>
                <a:gd name="connsiteX0" fmla="*/ 965200 w 1731682"/>
                <a:gd name="connsiteY0" fmla="*/ 279400 h 3195585"/>
                <a:gd name="connsiteX1" fmla="*/ 889000 w 1731682"/>
                <a:gd name="connsiteY1" fmla="*/ 533400 h 3195585"/>
                <a:gd name="connsiteX2" fmla="*/ 990600 w 1731682"/>
                <a:gd name="connsiteY2" fmla="*/ 838200 h 3195585"/>
                <a:gd name="connsiteX3" fmla="*/ 1295400 w 1731682"/>
                <a:gd name="connsiteY3" fmla="*/ 990600 h 3195585"/>
                <a:gd name="connsiteX4" fmla="*/ 1371600 w 1731682"/>
                <a:gd name="connsiteY4" fmla="*/ 1397000 h 3195585"/>
                <a:gd name="connsiteX5" fmla="*/ 1371600 w 1731682"/>
                <a:gd name="connsiteY5" fmla="*/ 1600200 h 3195585"/>
                <a:gd name="connsiteX6" fmla="*/ 1524000 w 1731682"/>
                <a:gd name="connsiteY6" fmla="*/ 1879600 h 3195585"/>
                <a:gd name="connsiteX7" fmla="*/ 1549400 w 1731682"/>
                <a:gd name="connsiteY7" fmla="*/ 2362200 h 3195585"/>
                <a:gd name="connsiteX8" fmla="*/ 1701800 w 1731682"/>
                <a:gd name="connsiteY8" fmla="*/ 2971800 h 3195585"/>
                <a:gd name="connsiteX9" fmla="*/ 1370105 w 1731682"/>
                <a:gd name="connsiteY9" fmla="*/ 3172012 h 3195585"/>
                <a:gd name="connsiteX10" fmla="*/ 1105033 w 1731682"/>
                <a:gd name="connsiteY10" fmla="*/ 2830362 h 3195585"/>
                <a:gd name="connsiteX11" fmla="*/ 1092200 w 1731682"/>
                <a:gd name="connsiteY11" fmla="*/ 2159000 h 3195585"/>
                <a:gd name="connsiteX12" fmla="*/ 965200 w 1731682"/>
                <a:gd name="connsiteY12" fmla="*/ 1371600 h 3195585"/>
                <a:gd name="connsiteX13" fmla="*/ 711200 w 1731682"/>
                <a:gd name="connsiteY13" fmla="*/ 1295400 h 3195585"/>
                <a:gd name="connsiteX14" fmla="*/ 330200 w 1731682"/>
                <a:gd name="connsiteY14" fmla="*/ 1422400 h 3195585"/>
                <a:gd name="connsiteX15" fmla="*/ 203200 w 1731682"/>
                <a:gd name="connsiteY15" fmla="*/ 965200 h 3195585"/>
                <a:gd name="connsiteX16" fmla="*/ 330200 w 1731682"/>
                <a:gd name="connsiteY16" fmla="*/ 736600 h 3195585"/>
                <a:gd name="connsiteX17" fmla="*/ 101600 w 1731682"/>
                <a:gd name="connsiteY17" fmla="*/ 76200 h 3195585"/>
                <a:gd name="connsiteX18" fmla="*/ 965200 w 1731682"/>
                <a:gd name="connsiteY18" fmla="*/ 279400 h 3195585"/>
                <a:gd name="connsiteX0" fmla="*/ 965200 w 1579282"/>
                <a:gd name="connsiteY0" fmla="*/ 279400 h 3195585"/>
                <a:gd name="connsiteX1" fmla="*/ 889000 w 1579282"/>
                <a:gd name="connsiteY1" fmla="*/ 533400 h 3195585"/>
                <a:gd name="connsiteX2" fmla="*/ 990600 w 1579282"/>
                <a:gd name="connsiteY2" fmla="*/ 838200 h 3195585"/>
                <a:gd name="connsiteX3" fmla="*/ 1295400 w 1579282"/>
                <a:gd name="connsiteY3" fmla="*/ 990600 h 3195585"/>
                <a:gd name="connsiteX4" fmla="*/ 1371600 w 1579282"/>
                <a:gd name="connsiteY4" fmla="*/ 1397000 h 3195585"/>
                <a:gd name="connsiteX5" fmla="*/ 1371600 w 1579282"/>
                <a:gd name="connsiteY5" fmla="*/ 1600200 h 3195585"/>
                <a:gd name="connsiteX6" fmla="*/ 1524000 w 1579282"/>
                <a:gd name="connsiteY6" fmla="*/ 1879600 h 3195585"/>
                <a:gd name="connsiteX7" fmla="*/ 1549400 w 1579282"/>
                <a:gd name="connsiteY7" fmla="*/ 2362200 h 3195585"/>
                <a:gd name="connsiteX8" fmla="*/ 1549400 w 1579282"/>
                <a:gd name="connsiteY8" fmla="*/ 2971800 h 3195585"/>
                <a:gd name="connsiteX9" fmla="*/ 1370105 w 1579282"/>
                <a:gd name="connsiteY9" fmla="*/ 3172012 h 3195585"/>
                <a:gd name="connsiteX10" fmla="*/ 1105033 w 1579282"/>
                <a:gd name="connsiteY10" fmla="*/ 2830362 h 3195585"/>
                <a:gd name="connsiteX11" fmla="*/ 1092200 w 1579282"/>
                <a:gd name="connsiteY11" fmla="*/ 2159000 h 3195585"/>
                <a:gd name="connsiteX12" fmla="*/ 965200 w 1579282"/>
                <a:gd name="connsiteY12" fmla="*/ 1371600 h 3195585"/>
                <a:gd name="connsiteX13" fmla="*/ 711200 w 1579282"/>
                <a:gd name="connsiteY13" fmla="*/ 1295400 h 3195585"/>
                <a:gd name="connsiteX14" fmla="*/ 330200 w 1579282"/>
                <a:gd name="connsiteY14" fmla="*/ 1422400 h 3195585"/>
                <a:gd name="connsiteX15" fmla="*/ 203200 w 1579282"/>
                <a:gd name="connsiteY15" fmla="*/ 965200 h 3195585"/>
                <a:gd name="connsiteX16" fmla="*/ 330200 w 1579282"/>
                <a:gd name="connsiteY16" fmla="*/ 736600 h 3195585"/>
                <a:gd name="connsiteX17" fmla="*/ 101600 w 1579282"/>
                <a:gd name="connsiteY17" fmla="*/ 76200 h 3195585"/>
                <a:gd name="connsiteX18" fmla="*/ 965200 w 1579282"/>
                <a:gd name="connsiteY18" fmla="*/ 279400 h 3195585"/>
                <a:gd name="connsiteX0" fmla="*/ 965200 w 1598860"/>
                <a:gd name="connsiteY0" fmla="*/ 279400 h 3195585"/>
                <a:gd name="connsiteX1" fmla="*/ 889000 w 1598860"/>
                <a:gd name="connsiteY1" fmla="*/ 533400 h 3195585"/>
                <a:gd name="connsiteX2" fmla="*/ 990600 w 1598860"/>
                <a:gd name="connsiteY2" fmla="*/ 838200 h 3195585"/>
                <a:gd name="connsiteX3" fmla="*/ 1295400 w 1598860"/>
                <a:gd name="connsiteY3" fmla="*/ 990600 h 3195585"/>
                <a:gd name="connsiteX4" fmla="*/ 1371600 w 1598860"/>
                <a:gd name="connsiteY4" fmla="*/ 1397000 h 3195585"/>
                <a:gd name="connsiteX5" fmla="*/ 1371600 w 1598860"/>
                <a:gd name="connsiteY5" fmla="*/ 1600200 h 3195585"/>
                <a:gd name="connsiteX6" fmla="*/ 1524000 w 1598860"/>
                <a:gd name="connsiteY6" fmla="*/ 1879600 h 3195585"/>
                <a:gd name="connsiteX7" fmla="*/ 1549400 w 1598860"/>
                <a:gd name="connsiteY7" fmla="*/ 2362200 h 3195585"/>
                <a:gd name="connsiteX8" fmla="*/ 1549400 w 1598860"/>
                <a:gd name="connsiteY8" fmla="*/ 2971800 h 3195585"/>
                <a:gd name="connsiteX9" fmla="*/ 1370105 w 1598860"/>
                <a:gd name="connsiteY9" fmla="*/ 3172012 h 3195585"/>
                <a:gd name="connsiteX10" fmla="*/ 1105033 w 1598860"/>
                <a:gd name="connsiteY10" fmla="*/ 2830362 h 3195585"/>
                <a:gd name="connsiteX11" fmla="*/ 1092200 w 1598860"/>
                <a:gd name="connsiteY11" fmla="*/ 2159000 h 3195585"/>
                <a:gd name="connsiteX12" fmla="*/ 965200 w 1598860"/>
                <a:gd name="connsiteY12" fmla="*/ 1371600 h 3195585"/>
                <a:gd name="connsiteX13" fmla="*/ 711200 w 1598860"/>
                <a:gd name="connsiteY13" fmla="*/ 1295400 h 3195585"/>
                <a:gd name="connsiteX14" fmla="*/ 330200 w 1598860"/>
                <a:gd name="connsiteY14" fmla="*/ 1422400 h 3195585"/>
                <a:gd name="connsiteX15" fmla="*/ 203200 w 1598860"/>
                <a:gd name="connsiteY15" fmla="*/ 965200 h 3195585"/>
                <a:gd name="connsiteX16" fmla="*/ 330200 w 1598860"/>
                <a:gd name="connsiteY16" fmla="*/ 736600 h 3195585"/>
                <a:gd name="connsiteX17" fmla="*/ 101600 w 1598860"/>
                <a:gd name="connsiteY17" fmla="*/ 76200 h 3195585"/>
                <a:gd name="connsiteX18" fmla="*/ 965200 w 1598860"/>
                <a:gd name="connsiteY18" fmla="*/ 279400 h 3195585"/>
                <a:gd name="connsiteX0" fmla="*/ 965200 w 1598860"/>
                <a:gd name="connsiteY0" fmla="*/ 279400 h 3172012"/>
                <a:gd name="connsiteX1" fmla="*/ 889000 w 1598860"/>
                <a:gd name="connsiteY1" fmla="*/ 533400 h 3172012"/>
                <a:gd name="connsiteX2" fmla="*/ 990600 w 1598860"/>
                <a:gd name="connsiteY2" fmla="*/ 838200 h 3172012"/>
                <a:gd name="connsiteX3" fmla="*/ 1295400 w 1598860"/>
                <a:gd name="connsiteY3" fmla="*/ 990600 h 3172012"/>
                <a:gd name="connsiteX4" fmla="*/ 1371600 w 1598860"/>
                <a:gd name="connsiteY4" fmla="*/ 1397000 h 3172012"/>
                <a:gd name="connsiteX5" fmla="*/ 1371600 w 1598860"/>
                <a:gd name="connsiteY5" fmla="*/ 1600200 h 3172012"/>
                <a:gd name="connsiteX6" fmla="*/ 1524000 w 1598860"/>
                <a:gd name="connsiteY6" fmla="*/ 1879600 h 3172012"/>
                <a:gd name="connsiteX7" fmla="*/ 1549400 w 1598860"/>
                <a:gd name="connsiteY7" fmla="*/ 2362200 h 3172012"/>
                <a:gd name="connsiteX8" fmla="*/ 1549400 w 1598860"/>
                <a:gd name="connsiteY8" fmla="*/ 2971800 h 3172012"/>
                <a:gd name="connsiteX9" fmla="*/ 1370105 w 1598860"/>
                <a:gd name="connsiteY9" fmla="*/ 3172012 h 3172012"/>
                <a:gd name="connsiteX10" fmla="*/ 1105033 w 1598860"/>
                <a:gd name="connsiteY10" fmla="*/ 2830362 h 3172012"/>
                <a:gd name="connsiteX11" fmla="*/ 1092200 w 1598860"/>
                <a:gd name="connsiteY11" fmla="*/ 2159000 h 3172012"/>
                <a:gd name="connsiteX12" fmla="*/ 965200 w 1598860"/>
                <a:gd name="connsiteY12" fmla="*/ 1371600 h 3172012"/>
                <a:gd name="connsiteX13" fmla="*/ 711200 w 1598860"/>
                <a:gd name="connsiteY13" fmla="*/ 1295400 h 3172012"/>
                <a:gd name="connsiteX14" fmla="*/ 330200 w 1598860"/>
                <a:gd name="connsiteY14" fmla="*/ 1422400 h 3172012"/>
                <a:gd name="connsiteX15" fmla="*/ 203200 w 1598860"/>
                <a:gd name="connsiteY15" fmla="*/ 965200 h 3172012"/>
                <a:gd name="connsiteX16" fmla="*/ 330200 w 1598860"/>
                <a:gd name="connsiteY16" fmla="*/ 736600 h 3172012"/>
                <a:gd name="connsiteX17" fmla="*/ 101600 w 1598860"/>
                <a:gd name="connsiteY17" fmla="*/ 76200 h 3172012"/>
                <a:gd name="connsiteX18" fmla="*/ 965200 w 1598860"/>
                <a:gd name="connsiteY18" fmla="*/ 279400 h 317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8860" h="3172012">
                  <a:moveTo>
                    <a:pt x="965200" y="279400"/>
                  </a:moveTo>
                  <a:cubicBezTo>
                    <a:pt x="1096433" y="355600"/>
                    <a:pt x="884767" y="440267"/>
                    <a:pt x="889000" y="533400"/>
                  </a:cubicBezTo>
                  <a:cubicBezTo>
                    <a:pt x="893233" y="626533"/>
                    <a:pt x="922867" y="762000"/>
                    <a:pt x="990600" y="838200"/>
                  </a:cubicBezTo>
                  <a:cubicBezTo>
                    <a:pt x="1058333" y="914400"/>
                    <a:pt x="1231900" y="897467"/>
                    <a:pt x="1295400" y="990600"/>
                  </a:cubicBezTo>
                  <a:cubicBezTo>
                    <a:pt x="1358900" y="1083733"/>
                    <a:pt x="1358900" y="1295400"/>
                    <a:pt x="1371600" y="1397000"/>
                  </a:cubicBezTo>
                  <a:cubicBezTo>
                    <a:pt x="1384300" y="1498600"/>
                    <a:pt x="1346200" y="1519767"/>
                    <a:pt x="1371600" y="1600200"/>
                  </a:cubicBezTo>
                  <a:cubicBezTo>
                    <a:pt x="1397000" y="1680633"/>
                    <a:pt x="1494367" y="1752600"/>
                    <a:pt x="1524000" y="1879600"/>
                  </a:cubicBezTo>
                  <a:cubicBezTo>
                    <a:pt x="1553633" y="2006600"/>
                    <a:pt x="1545167" y="2180167"/>
                    <a:pt x="1549400" y="2362200"/>
                  </a:cubicBezTo>
                  <a:cubicBezTo>
                    <a:pt x="1553633" y="2544233"/>
                    <a:pt x="1579282" y="2836831"/>
                    <a:pt x="1549400" y="2971800"/>
                  </a:cubicBezTo>
                  <a:cubicBezTo>
                    <a:pt x="1598860" y="3098913"/>
                    <a:pt x="1543147" y="3158663"/>
                    <a:pt x="1370105" y="3172012"/>
                  </a:cubicBezTo>
                  <a:cubicBezTo>
                    <a:pt x="1296044" y="3148439"/>
                    <a:pt x="1180984" y="2982264"/>
                    <a:pt x="1105033" y="2830362"/>
                  </a:cubicBezTo>
                  <a:cubicBezTo>
                    <a:pt x="1058716" y="2661527"/>
                    <a:pt x="1115506" y="2402127"/>
                    <a:pt x="1092200" y="2159000"/>
                  </a:cubicBezTo>
                  <a:cubicBezTo>
                    <a:pt x="1068895" y="1915873"/>
                    <a:pt x="1028700" y="1515533"/>
                    <a:pt x="965200" y="1371600"/>
                  </a:cubicBezTo>
                  <a:cubicBezTo>
                    <a:pt x="901700" y="1227667"/>
                    <a:pt x="817033" y="1286933"/>
                    <a:pt x="711200" y="1295400"/>
                  </a:cubicBezTo>
                  <a:cubicBezTo>
                    <a:pt x="605367" y="1303867"/>
                    <a:pt x="414866" y="1477433"/>
                    <a:pt x="330200" y="1422400"/>
                  </a:cubicBezTo>
                  <a:cubicBezTo>
                    <a:pt x="245534" y="1367367"/>
                    <a:pt x="203200" y="1079500"/>
                    <a:pt x="203200" y="965200"/>
                  </a:cubicBezTo>
                  <a:cubicBezTo>
                    <a:pt x="203200" y="850900"/>
                    <a:pt x="347133" y="884767"/>
                    <a:pt x="330200" y="736600"/>
                  </a:cubicBezTo>
                  <a:cubicBezTo>
                    <a:pt x="313267" y="588433"/>
                    <a:pt x="0" y="152400"/>
                    <a:pt x="101600" y="76200"/>
                  </a:cubicBezTo>
                  <a:cubicBezTo>
                    <a:pt x="203200" y="0"/>
                    <a:pt x="833967" y="203200"/>
                    <a:pt x="965200" y="279400"/>
                  </a:cubicBezTo>
                  <a:close/>
                </a:path>
              </a:pathLst>
            </a:custGeom>
            <a:solidFill>
              <a:schemeClr val="bg2">
                <a:lumMod val="25000"/>
                <a:alpha val="60000"/>
              </a:schemeClr>
            </a:solidFill>
            <a:ln w="508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31"/>
            <p:cNvGrpSpPr/>
            <p:nvPr/>
          </p:nvGrpSpPr>
          <p:grpSpPr>
            <a:xfrm rot="21270792">
              <a:off x="904337" y="2892724"/>
              <a:ext cx="2165160" cy="1247955"/>
              <a:chOff x="724634" y="2892724"/>
              <a:chExt cx="2165160" cy="1247955"/>
            </a:xfrm>
          </p:grpSpPr>
          <p:sp>
            <p:nvSpPr>
              <p:cNvPr id="53" name="Freeform 52"/>
              <p:cNvSpPr/>
              <p:nvPr/>
            </p:nvSpPr>
            <p:spPr>
              <a:xfrm>
                <a:off x="900023" y="2892724"/>
                <a:ext cx="1696528" cy="1247955"/>
              </a:xfrm>
              <a:custGeom>
                <a:avLst/>
                <a:gdLst>
                  <a:gd name="connsiteX0" fmla="*/ 48883 w 1696528"/>
                  <a:gd name="connsiteY0" fmla="*/ 885646 h 1247955"/>
                  <a:gd name="connsiteX1" fmla="*/ 359434 w 1696528"/>
                  <a:gd name="connsiteY1" fmla="*/ 661359 h 1247955"/>
                  <a:gd name="connsiteX2" fmla="*/ 928777 w 1696528"/>
                  <a:gd name="connsiteY2" fmla="*/ 161027 h 1247955"/>
                  <a:gd name="connsiteX3" fmla="*/ 1273834 w 1696528"/>
                  <a:gd name="connsiteY3" fmla="*/ 23004 h 1247955"/>
                  <a:gd name="connsiteX4" fmla="*/ 1515373 w 1696528"/>
                  <a:gd name="connsiteY4" fmla="*/ 23004 h 1247955"/>
                  <a:gd name="connsiteX5" fmla="*/ 1670649 w 1696528"/>
                  <a:gd name="connsiteY5" fmla="*/ 143774 h 1247955"/>
                  <a:gd name="connsiteX6" fmla="*/ 1360098 w 1696528"/>
                  <a:gd name="connsiteY6" fmla="*/ 575095 h 1247955"/>
                  <a:gd name="connsiteX7" fmla="*/ 1032294 w 1696528"/>
                  <a:gd name="connsiteY7" fmla="*/ 816634 h 1247955"/>
                  <a:gd name="connsiteX8" fmla="*/ 480203 w 1696528"/>
                  <a:gd name="connsiteY8" fmla="*/ 1144438 h 1247955"/>
                  <a:gd name="connsiteX9" fmla="*/ 186905 w 1696528"/>
                  <a:gd name="connsiteY9" fmla="*/ 1230702 h 1247955"/>
                  <a:gd name="connsiteX10" fmla="*/ 66135 w 1696528"/>
                  <a:gd name="connsiteY10" fmla="*/ 1040921 h 1247955"/>
                  <a:gd name="connsiteX11" fmla="*/ 48883 w 1696528"/>
                  <a:gd name="connsiteY11" fmla="*/ 885646 h 124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6528" h="1247955">
                    <a:moveTo>
                      <a:pt x="48883" y="885646"/>
                    </a:moveTo>
                    <a:cubicBezTo>
                      <a:pt x="97766" y="822386"/>
                      <a:pt x="212785" y="782129"/>
                      <a:pt x="359434" y="661359"/>
                    </a:cubicBezTo>
                    <a:cubicBezTo>
                      <a:pt x="506083" y="540589"/>
                      <a:pt x="776377" y="267419"/>
                      <a:pt x="928777" y="161027"/>
                    </a:cubicBezTo>
                    <a:cubicBezTo>
                      <a:pt x="1081177" y="54635"/>
                      <a:pt x="1176068" y="46008"/>
                      <a:pt x="1273834" y="23004"/>
                    </a:cubicBezTo>
                    <a:cubicBezTo>
                      <a:pt x="1371600" y="0"/>
                      <a:pt x="1449237" y="2876"/>
                      <a:pt x="1515373" y="23004"/>
                    </a:cubicBezTo>
                    <a:cubicBezTo>
                      <a:pt x="1581509" y="43132"/>
                      <a:pt x="1696528" y="51759"/>
                      <a:pt x="1670649" y="143774"/>
                    </a:cubicBezTo>
                    <a:cubicBezTo>
                      <a:pt x="1644770" y="235789"/>
                      <a:pt x="1466490" y="462952"/>
                      <a:pt x="1360098" y="575095"/>
                    </a:cubicBezTo>
                    <a:cubicBezTo>
                      <a:pt x="1253706" y="687238"/>
                      <a:pt x="1178943" y="721744"/>
                      <a:pt x="1032294" y="816634"/>
                    </a:cubicBezTo>
                    <a:cubicBezTo>
                      <a:pt x="885645" y="911524"/>
                      <a:pt x="621101" y="1075427"/>
                      <a:pt x="480203" y="1144438"/>
                    </a:cubicBezTo>
                    <a:cubicBezTo>
                      <a:pt x="339305" y="1213449"/>
                      <a:pt x="255916" y="1247955"/>
                      <a:pt x="186905" y="1230702"/>
                    </a:cubicBezTo>
                    <a:cubicBezTo>
                      <a:pt x="117894" y="1213449"/>
                      <a:pt x="83388" y="1098430"/>
                      <a:pt x="66135" y="1040921"/>
                    </a:cubicBezTo>
                    <a:cubicBezTo>
                      <a:pt x="48882" y="983412"/>
                      <a:pt x="0" y="948906"/>
                      <a:pt x="48883" y="885646"/>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19485296">
                <a:off x="724634" y="3074448"/>
                <a:ext cx="2165160" cy="707886"/>
              </a:xfrm>
              <a:prstGeom prst="rect">
                <a:avLst/>
              </a:prstGeom>
              <a:noFill/>
              <a:effectLst>
                <a:outerShdw dist="50800" dir="7200000" algn="ctr" rotWithShape="0">
                  <a:schemeClr val="tx1"/>
                </a:outerShdw>
              </a:effectLst>
            </p:spPr>
            <p:txBody>
              <a:bodyPr wrap="square" rtlCol="0">
                <a:spAutoFit/>
              </a:bodyPr>
              <a:lstStyle/>
              <a:p>
                <a:pPr algn="ctr"/>
                <a:r>
                  <a:rPr lang="en-US" sz="4000" b="1" spc="-50" dirty="0">
                    <a:ln w="6350">
                      <a:solidFill>
                        <a:schemeClr val="bg2">
                          <a:lumMod val="25000"/>
                        </a:schemeClr>
                      </a:solidFill>
                    </a:ln>
                    <a:solidFill>
                      <a:schemeClr val="bg2">
                        <a:lumMod val="25000"/>
                      </a:schemeClr>
                    </a:solidFill>
                    <a:latin typeface="Tempus Sans ITC" pitchFamily="82" charset="0"/>
                    <a:cs typeface="Arial" pitchFamily="34" charset="0"/>
                  </a:rPr>
                  <a:t>Rockies?</a:t>
                </a:r>
              </a:p>
            </p:txBody>
          </p:sp>
        </p:grpSp>
      </p:grpSp>
      <p:sp>
        <p:nvSpPr>
          <p:cNvPr id="31" name="TextBox 30"/>
          <p:cNvSpPr txBox="1"/>
          <p:nvPr/>
        </p:nvSpPr>
        <p:spPr>
          <a:xfrm>
            <a:off x="0" y="37981"/>
            <a:ext cx="9144000" cy="800219"/>
          </a:xfrm>
          <a:prstGeom prst="rect">
            <a:avLst/>
          </a:prstGeom>
          <a:noFill/>
        </p:spPr>
        <p:txBody>
          <a:bodyPr wrap="square" rtlCol="0">
            <a:spAutoFit/>
          </a:bodyPr>
          <a:lstStyle/>
          <a:p>
            <a:r>
              <a:rPr lang="en-US" sz="4600" b="1" spc="-50" dirty="0">
                <a:ln w="6350">
                  <a:solidFill>
                    <a:schemeClr val="tx1"/>
                  </a:solidFill>
                </a:ln>
                <a:effectLst>
                  <a:outerShdw dist="50800" dir="8400000" algn="ctr" rotWithShape="0">
                    <a:srgbClr val="0A0906"/>
                  </a:outerShdw>
                </a:effectLst>
                <a:latin typeface="Tempus Sans ITC" pitchFamily="82" charset="0"/>
                <a:cs typeface="Arial" pitchFamily="34" charset="0"/>
              </a:rPr>
              <a:t>	</a:t>
            </a:r>
            <a:r>
              <a:rPr lang="en-US" sz="4600" b="1" spc="-50" dirty="0">
                <a:ln w="6350">
                  <a:solidFill>
                    <a:schemeClr val="tx1"/>
                  </a:solidFill>
                </a:ln>
                <a:solidFill>
                  <a:srgbClr val="215968"/>
                </a:solidFill>
                <a:effectLst>
                  <a:outerShdw dist="50800" dir="8400000" algn="ctr" rotWithShape="0">
                    <a:srgbClr val="0A0906"/>
                  </a:outerShdw>
                </a:effectLst>
                <a:latin typeface="Tempus Sans ITC" pitchFamily="82" charset="0"/>
                <a:cs typeface="Arial" pitchFamily="34" charset="0"/>
              </a:rPr>
              <a:t> 	: YOU chose the final region!</a:t>
            </a:r>
          </a:p>
        </p:txBody>
      </p:sp>
      <p:sp>
        <p:nvSpPr>
          <p:cNvPr id="10" name="TextBox 9">
            <a:extLst>
              <a:ext uri="{FF2B5EF4-FFF2-40B4-BE49-F238E27FC236}">
                <a16:creationId xmlns:a16="http://schemas.microsoft.com/office/drawing/2014/main" id="{B47C04CF-A1F5-F7C4-8075-237FEBDD81AE}"/>
              </a:ext>
            </a:extLst>
          </p:cNvPr>
          <p:cNvSpPr txBox="1"/>
          <p:nvPr/>
        </p:nvSpPr>
        <p:spPr>
          <a:xfrm>
            <a:off x="-533400" y="-74948"/>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rgbClr val="215968"/>
                </a:solidFill>
              </a:rPr>
              <a:t>2023</a:t>
            </a:r>
          </a:p>
        </p:txBody>
      </p:sp>
      <p:grpSp>
        <p:nvGrpSpPr>
          <p:cNvPr id="6" name="Group 43"/>
          <p:cNvGrpSpPr/>
          <p:nvPr/>
        </p:nvGrpSpPr>
        <p:grpSpPr>
          <a:xfrm>
            <a:off x="6573214" y="1161028"/>
            <a:ext cx="2158338" cy="3642715"/>
            <a:chOff x="6573214" y="1161028"/>
            <a:chExt cx="2158338" cy="3642715"/>
          </a:xfrm>
        </p:grpSpPr>
        <p:sp>
          <p:nvSpPr>
            <p:cNvPr id="45" name="TextBox 44"/>
            <p:cNvSpPr txBox="1"/>
            <p:nvPr/>
          </p:nvSpPr>
          <p:spPr>
            <a:xfrm rot="18612767">
              <a:off x="5343732" y="2518540"/>
              <a:ext cx="3422909" cy="707886"/>
            </a:xfrm>
            <a:prstGeom prst="rect">
              <a:avLst/>
            </a:prstGeom>
            <a:noFill/>
            <a:effectLst/>
          </p:spPr>
          <p:txBody>
            <a:bodyPr wrap="square" rtlCol="0">
              <a:spAutoFit/>
            </a:bodyPr>
            <a:lstStyle/>
            <a:p>
              <a:pPr algn="ctr"/>
              <a:r>
                <a:rPr lang="en-US" sz="4000" b="1" spc="-50" dirty="0">
                  <a:ln w="6350">
                    <a:noFill/>
                  </a:ln>
                  <a:solidFill>
                    <a:srgbClr val="FF4215"/>
                  </a:solidFill>
                  <a:effectLst>
                    <a:outerShdw dist="50800" dir="7200000" algn="ctr" rotWithShape="0">
                      <a:srgbClr val="0A0906"/>
                    </a:outerShdw>
                  </a:effectLst>
                  <a:latin typeface="Tempus Sans ITC" pitchFamily="82" charset="0"/>
                  <a:cs typeface="Arial" pitchFamily="34" charset="0"/>
                </a:rPr>
                <a:t>Appalachians?</a:t>
              </a:r>
            </a:p>
          </p:txBody>
        </p:sp>
        <p:sp>
          <p:nvSpPr>
            <p:cNvPr id="46" name="Freeform 45"/>
            <p:cNvSpPr/>
            <p:nvPr/>
          </p:nvSpPr>
          <p:spPr>
            <a:xfrm>
              <a:off x="6573214" y="1507022"/>
              <a:ext cx="2158338" cy="329672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721"/>
                <a:gd name="connsiteX1" fmla="*/ 1738338 w 2158338"/>
                <a:gd name="connsiteY1" fmla="*/ 14103 h 3296721"/>
                <a:gd name="connsiteX2" fmla="*/ 1742651 w 2158338"/>
                <a:gd name="connsiteY2" fmla="*/ 494306 h 3296721"/>
                <a:gd name="connsiteX3" fmla="*/ 1000779 w 2158338"/>
                <a:gd name="connsiteY3" fmla="*/ 1270684 h 3296721"/>
                <a:gd name="connsiteX4" fmla="*/ 966274 w 2158338"/>
                <a:gd name="connsiteY4" fmla="*/ 1287936 h 3296721"/>
                <a:gd name="connsiteX5" fmla="*/ 651410 w 2158338"/>
                <a:gd name="connsiteY5" fmla="*/ 1563982 h 3296721"/>
                <a:gd name="connsiteX6" fmla="*/ 431436 w 2158338"/>
                <a:gd name="connsiteY6" fmla="*/ 2081567 h 3296721"/>
                <a:gd name="connsiteX7" fmla="*/ 293413 w 2158338"/>
                <a:gd name="connsiteY7" fmla="*/ 2495635 h 3296721"/>
                <a:gd name="connsiteX8" fmla="*/ 34621 w 2158338"/>
                <a:gd name="connsiteY8" fmla="*/ 2806186 h 3296721"/>
                <a:gd name="connsiteX9" fmla="*/ 16074 w 2158338"/>
                <a:gd name="connsiteY9" fmla="*/ 3133774 h 3296721"/>
                <a:gd name="connsiteX10" fmla="*/ 159704 w 2158338"/>
                <a:gd name="connsiteY10" fmla="*/ 3296453 h 3296721"/>
                <a:gd name="connsiteX11" fmla="*/ 362425 w 2158338"/>
                <a:gd name="connsiteY11" fmla="*/ 3099484 h 3296721"/>
                <a:gd name="connsiteX12" fmla="*/ 793745 w 2158338"/>
                <a:gd name="connsiteY12" fmla="*/ 2702669 h 3296721"/>
                <a:gd name="connsiteX13" fmla="*/ 1121549 w 2158338"/>
                <a:gd name="connsiteY13" fmla="*/ 1995303 h 3296721"/>
                <a:gd name="connsiteX14" fmla="*/ 1207813 w 2158338"/>
                <a:gd name="connsiteY14" fmla="*/ 1684752 h 3296721"/>
                <a:gd name="connsiteX15" fmla="*/ 1501112 w 2158338"/>
                <a:gd name="connsiteY15" fmla="*/ 1408706 h 3296721"/>
                <a:gd name="connsiteX16" fmla="*/ 1656387 w 2158338"/>
                <a:gd name="connsiteY16" fmla="*/ 1236178 h 3296721"/>
                <a:gd name="connsiteX17" fmla="*/ 1846168 w 2158338"/>
                <a:gd name="connsiteY17" fmla="*/ 839363 h 3296721"/>
                <a:gd name="connsiteX18" fmla="*/ 2109274 w 2158338"/>
                <a:gd name="connsiteY18" fmla="*/ 528812 h 3296721"/>
                <a:gd name="connsiteX19" fmla="*/ 2156719 w 2158338"/>
                <a:gd name="connsiteY19" fmla="*/ 339031 h 3296721"/>
                <a:gd name="connsiteX20" fmla="*/ 2084832 w 2158338"/>
                <a:gd name="connsiteY20" fmla="*/ 146374 h 32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38" h="3296721">
                  <a:moveTo>
                    <a:pt x="2084832" y="146374"/>
                  </a:moveTo>
                  <a:cubicBezTo>
                    <a:pt x="2015102" y="92219"/>
                    <a:pt x="1795368" y="-43886"/>
                    <a:pt x="1738338" y="14103"/>
                  </a:cubicBezTo>
                  <a:cubicBezTo>
                    <a:pt x="1681308" y="72092"/>
                    <a:pt x="1903677" y="310276"/>
                    <a:pt x="1742651" y="494306"/>
                  </a:cubicBezTo>
                  <a:cubicBezTo>
                    <a:pt x="1215002" y="750223"/>
                    <a:pt x="1074104" y="1072277"/>
                    <a:pt x="1000779" y="1270684"/>
                  </a:cubicBezTo>
                  <a:cubicBezTo>
                    <a:pt x="871383" y="1402956"/>
                    <a:pt x="1024502" y="1239053"/>
                    <a:pt x="966274" y="1287936"/>
                  </a:cubicBezTo>
                  <a:cubicBezTo>
                    <a:pt x="908046" y="1336819"/>
                    <a:pt x="740550" y="1431710"/>
                    <a:pt x="651410" y="1563982"/>
                  </a:cubicBezTo>
                  <a:cubicBezTo>
                    <a:pt x="562270" y="1696254"/>
                    <a:pt x="491102" y="1926292"/>
                    <a:pt x="431436" y="2081567"/>
                  </a:cubicBezTo>
                  <a:cubicBezTo>
                    <a:pt x="371770" y="2236842"/>
                    <a:pt x="359549" y="2374865"/>
                    <a:pt x="293413" y="2495635"/>
                  </a:cubicBezTo>
                  <a:cubicBezTo>
                    <a:pt x="227277" y="2616405"/>
                    <a:pt x="80844" y="2699830"/>
                    <a:pt x="34621" y="2806186"/>
                  </a:cubicBezTo>
                  <a:cubicBezTo>
                    <a:pt x="-11602" y="2912543"/>
                    <a:pt x="-4773" y="3052063"/>
                    <a:pt x="16074" y="3133774"/>
                  </a:cubicBezTo>
                  <a:cubicBezTo>
                    <a:pt x="36921" y="3215485"/>
                    <a:pt x="101979" y="3302168"/>
                    <a:pt x="159704" y="3296453"/>
                  </a:cubicBezTo>
                  <a:cubicBezTo>
                    <a:pt x="217429" y="3290738"/>
                    <a:pt x="256752" y="3198448"/>
                    <a:pt x="362425" y="3099484"/>
                  </a:cubicBezTo>
                  <a:cubicBezTo>
                    <a:pt x="468098" y="3000520"/>
                    <a:pt x="667224" y="2886699"/>
                    <a:pt x="793745" y="2702669"/>
                  </a:cubicBezTo>
                  <a:cubicBezTo>
                    <a:pt x="920266" y="2518639"/>
                    <a:pt x="1052538" y="2164956"/>
                    <a:pt x="1121549" y="1995303"/>
                  </a:cubicBezTo>
                  <a:cubicBezTo>
                    <a:pt x="1190560" y="1825650"/>
                    <a:pt x="1144552" y="1782518"/>
                    <a:pt x="1207813" y="1684752"/>
                  </a:cubicBezTo>
                  <a:cubicBezTo>
                    <a:pt x="1271074" y="1586986"/>
                    <a:pt x="1426350" y="1483468"/>
                    <a:pt x="1501112" y="1408706"/>
                  </a:cubicBezTo>
                  <a:cubicBezTo>
                    <a:pt x="1575874" y="1333944"/>
                    <a:pt x="1598878" y="1331068"/>
                    <a:pt x="1656387" y="1236178"/>
                  </a:cubicBezTo>
                  <a:cubicBezTo>
                    <a:pt x="1713896" y="1141288"/>
                    <a:pt x="1770687" y="957257"/>
                    <a:pt x="1846168" y="839363"/>
                  </a:cubicBezTo>
                  <a:cubicBezTo>
                    <a:pt x="1921649" y="721469"/>
                    <a:pt x="2057516" y="612201"/>
                    <a:pt x="2109274" y="528812"/>
                  </a:cubicBezTo>
                  <a:cubicBezTo>
                    <a:pt x="2161032" y="445423"/>
                    <a:pt x="2160793" y="402771"/>
                    <a:pt x="2156719" y="339031"/>
                  </a:cubicBezTo>
                  <a:cubicBezTo>
                    <a:pt x="2152645" y="275291"/>
                    <a:pt x="2154562" y="200529"/>
                    <a:pt x="2084832" y="146374"/>
                  </a:cubicBezTo>
                  <a:close/>
                </a:path>
              </a:pathLst>
            </a:custGeom>
            <a:solidFill>
              <a:srgbClr val="FF0000">
                <a:alpha val="60000"/>
              </a:srgbClr>
            </a:solidFill>
            <a:ln w="508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6"/>
          <p:cNvGrpSpPr/>
          <p:nvPr/>
        </p:nvGrpSpPr>
        <p:grpSpPr>
          <a:xfrm>
            <a:off x="2431662" y="1468081"/>
            <a:ext cx="3169039" cy="5042586"/>
            <a:chOff x="2431662" y="1468081"/>
            <a:chExt cx="3169039" cy="5042586"/>
          </a:xfrm>
        </p:grpSpPr>
        <p:sp>
          <p:nvSpPr>
            <p:cNvPr id="48" name="Freeform 47"/>
            <p:cNvSpPr/>
            <p:nvPr/>
          </p:nvSpPr>
          <p:spPr>
            <a:xfrm>
              <a:off x="2431662" y="1468081"/>
              <a:ext cx="3169039" cy="5042586"/>
            </a:xfrm>
            <a:custGeom>
              <a:avLst/>
              <a:gdLst>
                <a:gd name="connsiteX0" fmla="*/ 222250 w 2613025"/>
                <a:gd name="connsiteY0" fmla="*/ 127000 h 4445000"/>
                <a:gd name="connsiteX1" fmla="*/ 488950 w 2613025"/>
                <a:gd name="connsiteY1" fmla="*/ 1022350 h 4445000"/>
                <a:gd name="connsiteX2" fmla="*/ 698500 w 2613025"/>
                <a:gd name="connsiteY2" fmla="*/ 1612900 h 4445000"/>
                <a:gd name="connsiteX3" fmla="*/ 927100 w 2613025"/>
                <a:gd name="connsiteY3" fmla="*/ 1974850 h 4445000"/>
                <a:gd name="connsiteX4" fmla="*/ 1003300 w 2613025"/>
                <a:gd name="connsiteY4" fmla="*/ 2813050 h 4445000"/>
                <a:gd name="connsiteX5" fmla="*/ 1079500 w 2613025"/>
                <a:gd name="connsiteY5" fmla="*/ 3422650 h 4445000"/>
                <a:gd name="connsiteX6" fmla="*/ 1079500 w 2613025"/>
                <a:gd name="connsiteY6" fmla="*/ 3956050 h 4445000"/>
                <a:gd name="connsiteX7" fmla="*/ 1384300 w 2613025"/>
                <a:gd name="connsiteY7" fmla="*/ 4127500 h 4445000"/>
                <a:gd name="connsiteX8" fmla="*/ 1784350 w 2613025"/>
                <a:gd name="connsiteY8" fmla="*/ 4394200 h 4445000"/>
                <a:gd name="connsiteX9" fmla="*/ 1917700 w 2613025"/>
                <a:gd name="connsiteY9" fmla="*/ 4394200 h 4445000"/>
                <a:gd name="connsiteX10" fmla="*/ 2241550 w 2613025"/>
                <a:gd name="connsiteY10" fmla="*/ 4089400 h 4445000"/>
                <a:gd name="connsiteX11" fmla="*/ 2336800 w 2613025"/>
                <a:gd name="connsiteY11" fmla="*/ 3803650 h 4445000"/>
                <a:gd name="connsiteX12" fmla="*/ 2413000 w 2613025"/>
                <a:gd name="connsiteY12" fmla="*/ 3556000 h 4445000"/>
                <a:gd name="connsiteX13" fmla="*/ 2298700 w 2613025"/>
                <a:gd name="connsiteY13" fmla="*/ 3136900 h 4445000"/>
                <a:gd name="connsiteX14" fmla="*/ 2470150 w 2613025"/>
                <a:gd name="connsiteY14" fmla="*/ 2641600 h 4445000"/>
                <a:gd name="connsiteX15" fmla="*/ 2298700 w 2613025"/>
                <a:gd name="connsiteY15" fmla="*/ 1803400 h 4445000"/>
                <a:gd name="connsiteX16" fmla="*/ 2317750 w 2613025"/>
                <a:gd name="connsiteY16" fmla="*/ 1060450 h 4445000"/>
                <a:gd name="connsiteX17" fmla="*/ 2413000 w 2613025"/>
                <a:gd name="connsiteY17" fmla="*/ 641350 h 4445000"/>
                <a:gd name="connsiteX18" fmla="*/ 2565400 w 2613025"/>
                <a:gd name="connsiteY18" fmla="*/ 393700 h 4445000"/>
                <a:gd name="connsiteX19" fmla="*/ 2489200 w 2613025"/>
                <a:gd name="connsiteY19" fmla="*/ 260350 h 4445000"/>
                <a:gd name="connsiteX20" fmla="*/ 1822450 w 2613025"/>
                <a:gd name="connsiteY20" fmla="*/ 260350 h 4445000"/>
                <a:gd name="connsiteX21" fmla="*/ 222250 w 2613025"/>
                <a:gd name="connsiteY21" fmla="*/ 127000 h 4445000"/>
                <a:gd name="connsiteX0" fmla="*/ 184150 w 2574925"/>
                <a:gd name="connsiteY0" fmla="*/ 127000 h 4445000"/>
                <a:gd name="connsiteX1" fmla="*/ 679450 w 2574925"/>
                <a:gd name="connsiteY1" fmla="*/ 1022350 h 4445000"/>
                <a:gd name="connsiteX2" fmla="*/ 660400 w 2574925"/>
                <a:gd name="connsiteY2" fmla="*/ 1612900 h 4445000"/>
                <a:gd name="connsiteX3" fmla="*/ 889000 w 2574925"/>
                <a:gd name="connsiteY3" fmla="*/ 1974850 h 4445000"/>
                <a:gd name="connsiteX4" fmla="*/ 965200 w 2574925"/>
                <a:gd name="connsiteY4" fmla="*/ 2813050 h 4445000"/>
                <a:gd name="connsiteX5" fmla="*/ 1041400 w 2574925"/>
                <a:gd name="connsiteY5" fmla="*/ 3422650 h 4445000"/>
                <a:gd name="connsiteX6" fmla="*/ 1041400 w 2574925"/>
                <a:gd name="connsiteY6" fmla="*/ 3956050 h 4445000"/>
                <a:gd name="connsiteX7" fmla="*/ 1346200 w 2574925"/>
                <a:gd name="connsiteY7" fmla="*/ 4127500 h 4445000"/>
                <a:gd name="connsiteX8" fmla="*/ 1746250 w 2574925"/>
                <a:gd name="connsiteY8" fmla="*/ 4394200 h 4445000"/>
                <a:gd name="connsiteX9" fmla="*/ 1879600 w 2574925"/>
                <a:gd name="connsiteY9" fmla="*/ 4394200 h 4445000"/>
                <a:gd name="connsiteX10" fmla="*/ 2203450 w 2574925"/>
                <a:gd name="connsiteY10" fmla="*/ 4089400 h 4445000"/>
                <a:gd name="connsiteX11" fmla="*/ 2298700 w 2574925"/>
                <a:gd name="connsiteY11" fmla="*/ 3803650 h 4445000"/>
                <a:gd name="connsiteX12" fmla="*/ 2374900 w 2574925"/>
                <a:gd name="connsiteY12" fmla="*/ 3556000 h 4445000"/>
                <a:gd name="connsiteX13" fmla="*/ 2260600 w 2574925"/>
                <a:gd name="connsiteY13" fmla="*/ 3136900 h 4445000"/>
                <a:gd name="connsiteX14" fmla="*/ 2432050 w 2574925"/>
                <a:gd name="connsiteY14" fmla="*/ 2641600 h 4445000"/>
                <a:gd name="connsiteX15" fmla="*/ 2260600 w 2574925"/>
                <a:gd name="connsiteY15" fmla="*/ 1803400 h 4445000"/>
                <a:gd name="connsiteX16" fmla="*/ 2279650 w 2574925"/>
                <a:gd name="connsiteY16" fmla="*/ 1060450 h 4445000"/>
                <a:gd name="connsiteX17" fmla="*/ 2374900 w 2574925"/>
                <a:gd name="connsiteY17" fmla="*/ 641350 h 4445000"/>
                <a:gd name="connsiteX18" fmla="*/ 2527300 w 2574925"/>
                <a:gd name="connsiteY18" fmla="*/ 393700 h 4445000"/>
                <a:gd name="connsiteX19" fmla="*/ 2451100 w 2574925"/>
                <a:gd name="connsiteY19" fmla="*/ 260350 h 4445000"/>
                <a:gd name="connsiteX20" fmla="*/ 1784350 w 2574925"/>
                <a:gd name="connsiteY20" fmla="*/ 260350 h 4445000"/>
                <a:gd name="connsiteX21" fmla="*/ 184150 w 2574925"/>
                <a:gd name="connsiteY21" fmla="*/ 127000 h 4445000"/>
                <a:gd name="connsiteX0" fmla="*/ 184150 w 2574925"/>
                <a:gd name="connsiteY0" fmla="*/ 127000 h 4445000"/>
                <a:gd name="connsiteX1" fmla="*/ 679450 w 2574925"/>
                <a:gd name="connsiteY1" fmla="*/ 1022350 h 4445000"/>
                <a:gd name="connsiteX2" fmla="*/ 660400 w 2574925"/>
                <a:gd name="connsiteY2" fmla="*/ 1612900 h 4445000"/>
                <a:gd name="connsiteX3" fmla="*/ 889000 w 2574925"/>
                <a:gd name="connsiteY3" fmla="*/ 1612900 h 4445000"/>
                <a:gd name="connsiteX4" fmla="*/ 889000 w 2574925"/>
                <a:gd name="connsiteY4" fmla="*/ 1974850 h 4445000"/>
                <a:gd name="connsiteX5" fmla="*/ 965200 w 2574925"/>
                <a:gd name="connsiteY5" fmla="*/ 2813050 h 4445000"/>
                <a:gd name="connsiteX6" fmla="*/ 1041400 w 2574925"/>
                <a:gd name="connsiteY6" fmla="*/ 3422650 h 4445000"/>
                <a:gd name="connsiteX7" fmla="*/ 1041400 w 2574925"/>
                <a:gd name="connsiteY7" fmla="*/ 3956050 h 4445000"/>
                <a:gd name="connsiteX8" fmla="*/ 1346200 w 2574925"/>
                <a:gd name="connsiteY8" fmla="*/ 4127500 h 4445000"/>
                <a:gd name="connsiteX9" fmla="*/ 1746250 w 2574925"/>
                <a:gd name="connsiteY9" fmla="*/ 4394200 h 4445000"/>
                <a:gd name="connsiteX10" fmla="*/ 1879600 w 2574925"/>
                <a:gd name="connsiteY10" fmla="*/ 4394200 h 4445000"/>
                <a:gd name="connsiteX11" fmla="*/ 2203450 w 2574925"/>
                <a:gd name="connsiteY11" fmla="*/ 4089400 h 4445000"/>
                <a:gd name="connsiteX12" fmla="*/ 2298700 w 2574925"/>
                <a:gd name="connsiteY12" fmla="*/ 3803650 h 4445000"/>
                <a:gd name="connsiteX13" fmla="*/ 2374900 w 2574925"/>
                <a:gd name="connsiteY13" fmla="*/ 3556000 h 4445000"/>
                <a:gd name="connsiteX14" fmla="*/ 2260600 w 2574925"/>
                <a:gd name="connsiteY14" fmla="*/ 3136900 h 4445000"/>
                <a:gd name="connsiteX15" fmla="*/ 2432050 w 2574925"/>
                <a:gd name="connsiteY15" fmla="*/ 2641600 h 4445000"/>
                <a:gd name="connsiteX16" fmla="*/ 2260600 w 2574925"/>
                <a:gd name="connsiteY16" fmla="*/ 1803400 h 4445000"/>
                <a:gd name="connsiteX17" fmla="*/ 2279650 w 2574925"/>
                <a:gd name="connsiteY17" fmla="*/ 1060450 h 4445000"/>
                <a:gd name="connsiteX18" fmla="*/ 2374900 w 2574925"/>
                <a:gd name="connsiteY18" fmla="*/ 641350 h 4445000"/>
                <a:gd name="connsiteX19" fmla="*/ 2527300 w 2574925"/>
                <a:gd name="connsiteY19" fmla="*/ 393700 h 4445000"/>
                <a:gd name="connsiteX20" fmla="*/ 2451100 w 2574925"/>
                <a:gd name="connsiteY20" fmla="*/ 260350 h 4445000"/>
                <a:gd name="connsiteX21" fmla="*/ 1784350 w 2574925"/>
                <a:gd name="connsiteY21" fmla="*/ 260350 h 4445000"/>
                <a:gd name="connsiteX22" fmla="*/ 184150 w 2574925"/>
                <a:gd name="connsiteY22" fmla="*/ 127000 h 4445000"/>
                <a:gd name="connsiteX0" fmla="*/ 184150 w 2574925"/>
                <a:gd name="connsiteY0" fmla="*/ 127000 h 4445000"/>
                <a:gd name="connsiteX1" fmla="*/ 679450 w 2574925"/>
                <a:gd name="connsiteY1" fmla="*/ 1022350 h 4445000"/>
                <a:gd name="connsiteX2" fmla="*/ 660400 w 2574925"/>
                <a:gd name="connsiteY2" fmla="*/ 1612900 h 4445000"/>
                <a:gd name="connsiteX3" fmla="*/ 889000 w 2574925"/>
                <a:gd name="connsiteY3" fmla="*/ 1765300 h 4445000"/>
                <a:gd name="connsiteX4" fmla="*/ 889000 w 2574925"/>
                <a:gd name="connsiteY4" fmla="*/ 1974850 h 4445000"/>
                <a:gd name="connsiteX5" fmla="*/ 965200 w 2574925"/>
                <a:gd name="connsiteY5" fmla="*/ 2813050 h 4445000"/>
                <a:gd name="connsiteX6" fmla="*/ 1041400 w 2574925"/>
                <a:gd name="connsiteY6" fmla="*/ 3422650 h 4445000"/>
                <a:gd name="connsiteX7" fmla="*/ 1041400 w 2574925"/>
                <a:gd name="connsiteY7" fmla="*/ 3956050 h 4445000"/>
                <a:gd name="connsiteX8" fmla="*/ 1346200 w 2574925"/>
                <a:gd name="connsiteY8" fmla="*/ 4127500 h 4445000"/>
                <a:gd name="connsiteX9" fmla="*/ 1746250 w 2574925"/>
                <a:gd name="connsiteY9" fmla="*/ 4394200 h 4445000"/>
                <a:gd name="connsiteX10" fmla="*/ 1879600 w 2574925"/>
                <a:gd name="connsiteY10" fmla="*/ 4394200 h 4445000"/>
                <a:gd name="connsiteX11" fmla="*/ 2203450 w 2574925"/>
                <a:gd name="connsiteY11" fmla="*/ 4089400 h 4445000"/>
                <a:gd name="connsiteX12" fmla="*/ 2298700 w 2574925"/>
                <a:gd name="connsiteY12" fmla="*/ 3803650 h 4445000"/>
                <a:gd name="connsiteX13" fmla="*/ 2374900 w 2574925"/>
                <a:gd name="connsiteY13" fmla="*/ 3556000 h 4445000"/>
                <a:gd name="connsiteX14" fmla="*/ 2260600 w 2574925"/>
                <a:gd name="connsiteY14" fmla="*/ 3136900 h 4445000"/>
                <a:gd name="connsiteX15" fmla="*/ 2432050 w 2574925"/>
                <a:gd name="connsiteY15" fmla="*/ 2641600 h 4445000"/>
                <a:gd name="connsiteX16" fmla="*/ 2260600 w 2574925"/>
                <a:gd name="connsiteY16" fmla="*/ 1803400 h 4445000"/>
                <a:gd name="connsiteX17" fmla="*/ 2279650 w 2574925"/>
                <a:gd name="connsiteY17" fmla="*/ 1060450 h 4445000"/>
                <a:gd name="connsiteX18" fmla="*/ 2374900 w 2574925"/>
                <a:gd name="connsiteY18" fmla="*/ 641350 h 4445000"/>
                <a:gd name="connsiteX19" fmla="*/ 2527300 w 2574925"/>
                <a:gd name="connsiteY19" fmla="*/ 393700 h 4445000"/>
                <a:gd name="connsiteX20" fmla="*/ 2451100 w 2574925"/>
                <a:gd name="connsiteY20" fmla="*/ 260350 h 4445000"/>
                <a:gd name="connsiteX21" fmla="*/ 1784350 w 2574925"/>
                <a:gd name="connsiteY21" fmla="*/ 260350 h 4445000"/>
                <a:gd name="connsiteX22" fmla="*/ 184150 w 2574925"/>
                <a:gd name="connsiteY22" fmla="*/ 127000 h 4445000"/>
                <a:gd name="connsiteX0" fmla="*/ 184150 w 2574925"/>
                <a:gd name="connsiteY0" fmla="*/ 127000 h 4445000"/>
                <a:gd name="connsiteX1" fmla="*/ 679450 w 2574925"/>
                <a:gd name="connsiteY1" fmla="*/ 1022350 h 4445000"/>
                <a:gd name="connsiteX2" fmla="*/ 660400 w 2574925"/>
                <a:gd name="connsiteY2" fmla="*/ 1612900 h 4445000"/>
                <a:gd name="connsiteX3" fmla="*/ 670897 w 2574925"/>
                <a:gd name="connsiteY3" fmla="*/ 1474496 h 4445000"/>
                <a:gd name="connsiteX4" fmla="*/ 889000 w 2574925"/>
                <a:gd name="connsiteY4" fmla="*/ 1765300 h 4445000"/>
                <a:gd name="connsiteX5" fmla="*/ 889000 w 2574925"/>
                <a:gd name="connsiteY5" fmla="*/ 1974850 h 4445000"/>
                <a:gd name="connsiteX6" fmla="*/ 965200 w 2574925"/>
                <a:gd name="connsiteY6" fmla="*/ 2813050 h 4445000"/>
                <a:gd name="connsiteX7" fmla="*/ 1041400 w 2574925"/>
                <a:gd name="connsiteY7" fmla="*/ 3422650 h 4445000"/>
                <a:gd name="connsiteX8" fmla="*/ 1041400 w 2574925"/>
                <a:gd name="connsiteY8" fmla="*/ 3956050 h 4445000"/>
                <a:gd name="connsiteX9" fmla="*/ 1346200 w 2574925"/>
                <a:gd name="connsiteY9" fmla="*/ 4127500 h 4445000"/>
                <a:gd name="connsiteX10" fmla="*/ 1746250 w 2574925"/>
                <a:gd name="connsiteY10" fmla="*/ 4394200 h 4445000"/>
                <a:gd name="connsiteX11" fmla="*/ 1879600 w 2574925"/>
                <a:gd name="connsiteY11" fmla="*/ 4394200 h 4445000"/>
                <a:gd name="connsiteX12" fmla="*/ 2203450 w 2574925"/>
                <a:gd name="connsiteY12" fmla="*/ 4089400 h 4445000"/>
                <a:gd name="connsiteX13" fmla="*/ 2298700 w 2574925"/>
                <a:gd name="connsiteY13" fmla="*/ 3803650 h 4445000"/>
                <a:gd name="connsiteX14" fmla="*/ 2374900 w 2574925"/>
                <a:gd name="connsiteY14" fmla="*/ 3556000 h 4445000"/>
                <a:gd name="connsiteX15" fmla="*/ 2260600 w 2574925"/>
                <a:gd name="connsiteY15" fmla="*/ 3136900 h 4445000"/>
                <a:gd name="connsiteX16" fmla="*/ 2432050 w 2574925"/>
                <a:gd name="connsiteY16" fmla="*/ 2641600 h 4445000"/>
                <a:gd name="connsiteX17" fmla="*/ 2260600 w 2574925"/>
                <a:gd name="connsiteY17" fmla="*/ 1803400 h 4445000"/>
                <a:gd name="connsiteX18" fmla="*/ 2279650 w 2574925"/>
                <a:gd name="connsiteY18" fmla="*/ 1060450 h 4445000"/>
                <a:gd name="connsiteX19" fmla="*/ 2374900 w 2574925"/>
                <a:gd name="connsiteY19" fmla="*/ 641350 h 4445000"/>
                <a:gd name="connsiteX20" fmla="*/ 2527300 w 2574925"/>
                <a:gd name="connsiteY20" fmla="*/ 393700 h 4445000"/>
                <a:gd name="connsiteX21" fmla="*/ 2451100 w 2574925"/>
                <a:gd name="connsiteY21" fmla="*/ 260350 h 4445000"/>
                <a:gd name="connsiteX22" fmla="*/ 1784350 w 2574925"/>
                <a:gd name="connsiteY22" fmla="*/ 260350 h 4445000"/>
                <a:gd name="connsiteX23" fmla="*/ 184150 w 2574925"/>
                <a:gd name="connsiteY23" fmla="*/ 127000 h 4445000"/>
                <a:gd name="connsiteX0" fmla="*/ 184150 w 2574925"/>
                <a:gd name="connsiteY0" fmla="*/ 127000 h 4445000"/>
                <a:gd name="connsiteX1" fmla="*/ 679450 w 2574925"/>
                <a:gd name="connsiteY1" fmla="*/ 1022350 h 4445000"/>
                <a:gd name="connsiteX2" fmla="*/ 670897 w 2574925"/>
                <a:gd name="connsiteY2" fmla="*/ 1474496 h 4445000"/>
                <a:gd name="connsiteX3" fmla="*/ 889000 w 2574925"/>
                <a:gd name="connsiteY3" fmla="*/ 1765300 h 4445000"/>
                <a:gd name="connsiteX4" fmla="*/ 889000 w 2574925"/>
                <a:gd name="connsiteY4" fmla="*/ 1974850 h 4445000"/>
                <a:gd name="connsiteX5" fmla="*/ 965200 w 2574925"/>
                <a:gd name="connsiteY5" fmla="*/ 2813050 h 4445000"/>
                <a:gd name="connsiteX6" fmla="*/ 1041400 w 2574925"/>
                <a:gd name="connsiteY6" fmla="*/ 3422650 h 4445000"/>
                <a:gd name="connsiteX7" fmla="*/ 1041400 w 2574925"/>
                <a:gd name="connsiteY7" fmla="*/ 3956050 h 4445000"/>
                <a:gd name="connsiteX8" fmla="*/ 1346200 w 2574925"/>
                <a:gd name="connsiteY8" fmla="*/ 4127500 h 4445000"/>
                <a:gd name="connsiteX9" fmla="*/ 1746250 w 2574925"/>
                <a:gd name="connsiteY9" fmla="*/ 4394200 h 4445000"/>
                <a:gd name="connsiteX10" fmla="*/ 1879600 w 2574925"/>
                <a:gd name="connsiteY10" fmla="*/ 4394200 h 4445000"/>
                <a:gd name="connsiteX11" fmla="*/ 2203450 w 2574925"/>
                <a:gd name="connsiteY11" fmla="*/ 4089400 h 4445000"/>
                <a:gd name="connsiteX12" fmla="*/ 2298700 w 2574925"/>
                <a:gd name="connsiteY12" fmla="*/ 3803650 h 4445000"/>
                <a:gd name="connsiteX13" fmla="*/ 2374900 w 2574925"/>
                <a:gd name="connsiteY13" fmla="*/ 3556000 h 4445000"/>
                <a:gd name="connsiteX14" fmla="*/ 2260600 w 2574925"/>
                <a:gd name="connsiteY14" fmla="*/ 3136900 h 4445000"/>
                <a:gd name="connsiteX15" fmla="*/ 2432050 w 2574925"/>
                <a:gd name="connsiteY15" fmla="*/ 2641600 h 4445000"/>
                <a:gd name="connsiteX16" fmla="*/ 2260600 w 2574925"/>
                <a:gd name="connsiteY16" fmla="*/ 1803400 h 4445000"/>
                <a:gd name="connsiteX17" fmla="*/ 2279650 w 2574925"/>
                <a:gd name="connsiteY17" fmla="*/ 1060450 h 4445000"/>
                <a:gd name="connsiteX18" fmla="*/ 2374900 w 2574925"/>
                <a:gd name="connsiteY18" fmla="*/ 641350 h 4445000"/>
                <a:gd name="connsiteX19" fmla="*/ 2527300 w 2574925"/>
                <a:gd name="connsiteY19" fmla="*/ 393700 h 4445000"/>
                <a:gd name="connsiteX20" fmla="*/ 2451100 w 2574925"/>
                <a:gd name="connsiteY20" fmla="*/ 260350 h 4445000"/>
                <a:gd name="connsiteX21" fmla="*/ 1784350 w 2574925"/>
                <a:gd name="connsiteY21" fmla="*/ 260350 h 4445000"/>
                <a:gd name="connsiteX22" fmla="*/ 184150 w 2574925"/>
                <a:gd name="connsiteY22" fmla="*/ 127000 h 4445000"/>
                <a:gd name="connsiteX0" fmla="*/ 235339 w 2626114"/>
                <a:gd name="connsiteY0" fmla="*/ 50476 h 4368476"/>
                <a:gd name="connsiteX1" fmla="*/ 423506 w 2626114"/>
                <a:gd name="connsiteY1" fmla="*/ 486682 h 4368476"/>
                <a:gd name="connsiteX2" fmla="*/ 730639 w 2626114"/>
                <a:gd name="connsiteY2" fmla="*/ 945826 h 4368476"/>
                <a:gd name="connsiteX3" fmla="*/ 722086 w 2626114"/>
                <a:gd name="connsiteY3" fmla="*/ 1397972 h 4368476"/>
                <a:gd name="connsiteX4" fmla="*/ 940189 w 2626114"/>
                <a:gd name="connsiteY4" fmla="*/ 1688776 h 4368476"/>
                <a:gd name="connsiteX5" fmla="*/ 940189 w 2626114"/>
                <a:gd name="connsiteY5" fmla="*/ 1898326 h 4368476"/>
                <a:gd name="connsiteX6" fmla="*/ 1016389 w 2626114"/>
                <a:gd name="connsiteY6" fmla="*/ 2736526 h 4368476"/>
                <a:gd name="connsiteX7" fmla="*/ 1092589 w 2626114"/>
                <a:gd name="connsiteY7" fmla="*/ 3346126 h 4368476"/>
                <a:gd name="connsiteX8" fmla="*/ 1092589 w 2626114"/>
                <a:gd name="connsiteY8" fmla="*/ 3879526 h 4368476"/>
                <a:gd name="connsiteX9" fmla="*/ 1397389 w 2626114"/>
                <a:gd name="connsiteY9" fmla="*/ 4050976 h 4368476"/>
                <a:gd name="connsiteX10" fmla="*/ 1797439 w 2626114"/>
                <a:gd name="connsiteY10" fmla="*/ 4317676 h 4368476"/>
                <a:gd name="connsiteX11" fmla="*/ 1930789 w 2626114"/>
                <a:gd name="connsiteY11" fmla="*/ 4317676 h 4368476"/>
                <a:gd name="connsiteX12" fmla="*/ 2254639 w 2626114"/>
                <a:gd name="connsiteY12" fmla="*/ 4012876 h 4368476"/>
                <a:gd name="connsiteX13" fmla="*/ 2349889 w 2626114"/>
                <a:gd name="connsiteY13" fmla="*/ 3727126 h 4368476"/>
                <a:gd name="connsiteX14" fmla="*/ 2426089 w 2626114"/>
                <a:gd name="connsiteY14" fmla="*/ 3479476 h 4368476"/>
                <a:gd name="connsiteX15" fmla="*/ 2311789 w 2626114"/>
                <a:gd name="connsiteY15" fmla="*/ 3060376 h 4368476"/>
                <a:gd name="connsiteX16" fmla="*/ 2483239 w 2626114"/>
                <a:gd name="connsiteY16" fmla="*/ 2565076 h 4368476"/>
                <a:gd name="connsiteX17" fmla="*/ 2311789 w 2626114"/>
                <a:gd name="connsiteY17" fmla="*/ 1726876 h 4368476"/>
                <a:gd name="connsiteX18" fmla="*/ 2330839 w 2626114"/>
                <a:gd name="connsiteY18" fmla="*/ 983926 h 4368476"/>
                <a:gd name="connsiteX19" fmla="*/ 2426089 w 2626114"/>
                <a:gd name="connsiteY19" fmla="*/ 564826 h 4368476"/>
                <a:gd name="connsiteX20" fmla="*/ 2578489 w 2626114"/>
                <a:gd name="connsiteY20" fmla="*/ 317176 h 4368476"/>
                <a:gd name="connsiteX21" fmla="*/ 2502289 w 2626114"/>
                <a:gd name="connsiteY21" fmla="*/ 183826 h 4368476"/>
                <a:gd name="connsiteX22" fmla="*/ 1835539 w 2626114"/>
                <a:gd name="connsiteY22" fmla="*/ 183826 h 4368476"/>
                <a:gd name="connsiteX23" fmla="*/ 235339 w 2626114"/>
                <a:gd name="connsiteY23" fmla="*/ 50476 h 4368476"/>
                <a:gd name="connsiteX0" fmla="*/ 235339 w 2626114"/>
                <a:gd name="connsiteY0" fmla="*/ 50476 h 4368476"/>
                <a:gd name="connsiteX1" fmla="*/ 423506 w 2626114"/>
                <a:gd name="connsiteY1" fmla="*/ 486682 h 4368476"/>
                <a:gd name="connsiteX2" fmla="*/ 280437 w 2626114"/>
                <a:gd name="connsiteY2" fmla="*/ 505343 h 4368476"/>
                <a:gd name="connsiteX3" fmla="*/ 730639 w 2626114"/>
                <a:gd name="connsiteY3" fmla="*/ 945826 h 4368476"/>
                <a:gd name="connsiteX4" fmla="*/ 722086 w 2626114"/>
                <a:gd name="connsiteY4" fmla="*/ 1397972 h 4368476"/>
                <a:gd name="connsiteX5" fmla="*/ 940189 w 2626114"/>
                <a:gd name="connsiteY5" fmla="*/ 1688776 h 4368476"/>
                <a:gd name="connsiteX6" fmla="*/ 940189 w 2626114"/>
                <a:gd name="connsiteY6" fmla="*/ 1898326 h 4368476"/>
                <a:gd name="connsiteX7" fmla="*/ 1016389 w 2626114"/>
                <a:gd name="connsiteY7" fmla="*/ 2736526 h 4368476"/>
                <a:gd name="connsiteX8" fmla="*/ 1092589 w 2626114"/>
                <a:gd name="connsiteY8" fmla="*/ 3346126 h 4368476"/>
                <a:gd name="connsiteX9" fmla="*/ 1092589 w 2626114"/>
                <a:gd name="connsiteY9" fmla="*/ 3879526 h 4368476"/>
                <a:gd name="connsiteX10" fmla="*/ 1397389 w 2626114"/>
                <a:gd name="connsiteY10" fmla="*/ 4050976 h 4368476"/>
                <a:gd name="connsiteX11" fmla="*/ 1797439 w 2626114"/>
                <a:gd name="connsiteY11" fmla="*/ 4317676 h 4368476"/>
                <a:gd name="connsiteX12" fmla="*/ 1930789 w 2626114"/>
                <a:gd name="connsiteY12" fmla="*/ 4317676 h 4368476"/>
                <a:gd name="connsiteX13" fmla="*/ 2254639 w 2626114"/>
                <a:gd name="connsiteY13" fmla="*/ 4012876 h 4368476"/>
                <a:gd name="connsiteX14" fmla="*/ 2349889 w 2626114"/>
                <a:gd name="connsiteY14" fmla="*/ 3727126 h 4368476"/>
                <a:gd name="connsiteX15" fmla="*/ 2426089 w 2626114"/>
                <a:gd name="connsiteY15" fmla="*/ 3479476 h 4368476"/>
                <a:gd name="connsiteX16" fmla="*/ 2311789 w 2626114"/>
                <a:gd name="connsiteY16" fmla="*/ 3060376 h 4368476"/>
                <a:gd name="connsiteX17" fmla="*/ 2483239 w 2626114"/>
                <a:gd name="connsiteY17" fmla="*/ 2565076 h 4368476"/>
                <a:gd name="connsiteX18" fmla="*/ 2311789 w 2626114"/>
                <a:gd name="connsiteY18" fmla="*/ 1726876 h 4368476"/>
                <a:gd name="connsiteX19" fmla="*/ 2330839 w 2626114"/>
                <a:gd name="connsiteY19" fmla="*/ 983926 h 4368476"/>
                <a:gd name="connsiteX20" fmla="*/ 2426089 w 2626114"/>
                <a:gd name="connsiteY20" fmla="*/ 564826 h 4368476"/>
                <a:gd name="connsiteX21" fmla="*/ 2578489 w 2626114"/>
                <a:gd name="connsiteY21" fmla="*/ 317176 h 4368476"/>
                <a:gd name="connsiteX22" fmla="*/ 2502289 w 2626114"/>
                <a:gd name="connsiteY22" fmla="*/ 183826 h 4368476"/>
                <a:gd name="connsiteX23" fmla="*/ 1835539 w 2626114"/>
                <a:gd name="connsiteY23" fmla="*/ 183826 h 4368476"/>
                <a:gd name="connsiteX24" fmla="*/ 235339 w 2626114"/>
                <a:gd name="connsiteY24" fmla="*/ 50476 h 4368476"/>
                <a:gd name="connsiteX0" fmla="*/ 235339 w 2676914"/>
                <a:gd name="connsiteY0" fmla="*/ 50476 h 4368476"/>
                <a:gd name="connsiteX1" fmla="*/ 423506 w 2676914"/>
                <a:gd name="connsiteY1" fmla="*/ 486682 h 4368476"/>
                <a:gd name="connsiteX2" fmla="*/ 280437 w 2676914"/>
                <a:gd name="connsiteY2" fmla="*/ 505343 h 4368476"/>
                <a:gd name="connsiteX3" fmla="*/ 730639 w 2676914"/>
                <a:gd name="connsiteY3" fmla="*/ 945826 h 4368476"/>
                <a:gd name="connsiteX4" fmla="*/ 722086 w 2676914"/>
                <a:gd name="connsiteY4" fmla="*/ 1397972 h 4368476"/>
                <a:gd name="connsiteX5" fmla="*/ 940189 w 2676914"/>
                <a:gd name="connsiteY5" fmla="*/ 1688776 h 4368476"/>
                <a:gd name="connsiteX6" fmla="*/ 940189 w 2676914"/>
                <a:gd name="connsiteY6" fmla="*/ 1898326 h 4368476"/>
                <a:gd name="connsiteX7" fmla="*/ 1016389 w 2676914"/>
                <a:gd name="connsiteY7" fmla="*/ 2736526 h 4368476"/>
                <a:gd name="connsiteX8" fmla="*/ 1092589 w 2676914"/>
                <a:gd name="connsiteY8" fmla="*/ 3346126 h 4368476"/>
                <a:gd name="connsiteX9" fmla="*/ 1092589 w 2676914"/>
                <a:gd name="connsiteY9" fmla="*/ 3879526 h 4368476"/>
                <a:gd name="connsiteX10" fmla="*/ 1397389 w 2676914"/>
                <a:gd name="connsiteY10" fmla="*/ 4050976 h 4368476"/>
                <a:gd name="connsiteX11" fmla="*/ 1797439 w 2676914"/>
                <a:gd name="connsiteY11" fmla="*/ 4317676 h 4368476"/>
                <a:gd name="connsiteX12" fmla="*/ 1930789 w 2676914"/>
                <a:gd name="connsiteY12" fmla="*/ 4317676 h 4368476"/>
                <a:gd name="connsiteX13" fmla="*/ 2254639 w 2676914"/>
                <a:gd name="connsiteY13" fmla="*/ 4012876 h 4368476"/>
                <a:gd name="connsiteX14" fmla="*/ 2349889 w 2676914"/>
                <a:gd name="connsiteY14" fmla="*/ 3727126 h 4368476"/>
                <a:gd name="connsiteX15" fmla="*/ 2426089 w 2676914"/>
                <a:gd name="connsiteY15" fmla="*/ 3479476 h 4368476"/>
                <a:gd name="connsiteX16" fmla="*/ 2311789 w 2676914"/>
                <a:gd name="connsiteY16" fmla="*/ 3060376 h 4368476"/>
                <a:gd name="connsiteX17" fmla="*/ 2483239 w 2676914"/>
                <a:gd name="connsiteY17" fmla="*/ 2565076 h 4368476"/>
                <a:gd name="connsiteX18" fmla="*/ 2311789 w 2676914"/>
                <a:gd name="connsiteY18" fmla="*/ 1726876 h 4368476"/>
                <a:gd name="connsiteX19" fmla="*/ 2330839 w 2676914"/>
                <a:gd name="connsiteY19" fmla="*/ 983926 h 4368476"/>
                <a:gd name="connsiteX20" fmla="*/ 2426089 w 2676914"/>
                <a:gd name="connsiteY20" fmla="*/ 564826 h 4368476"/>
                <a:gd name="connsiteX21" fmla="*/ 2578489 w 2676914"/>
                <a:gd name="connsiteY21" fmla="*/ 317176 h 4368476"/>
                <a:gd name="connsiteX22" fmla="*/ 1835539 w 2676914"/>
                <a:gd name="connsiteY22" fmla="*/ 183826 h 4368476"/>
                <a:gd name="connsiteX23" fmla="*/ 235339 w 2676914"/>
                <a:gd name="connsiteY23" fmla="*/ 50476 h 4368476"/>
                <a:gd name="connsiteX0" fmla="*/ 235339 w 2676914"/>
                <a:gd name="connsiteY0" fmla="*/ 52873 h 4370873"/>
                <a:gd name="connsiteX1" fmla="*/ 423506 w 2676914"/>
                <a:gd name="connsiteY1" fmla="*/ 489079 h 4370873"/>
                <a:gd name="connsiteX2" fmla="*/ 280437 w 2676914"/>
                <a:gd name="connsiteY2" fmla="*/ 507740 h 4370873"/>
                <a:gd name="connsiteX3" fmla="*/ 730639 w 2676914"/>
                <a:gd name="connsiteY3" fmla="*/ 948223 h 4370873"/>
                <a:gd name="connsiteX4" fmla="*/ 722086 w 2676914"/>
                <a:gd name="connsiteY4" fmla="*/ 1400369 h 4370873"/>
                <a:gd name="connsiteX5" fmla="*/ 940189 w 2676914"/>
                <a:gd name="connsiteY5" fmla="*/ 1691173 h 4370873"/>
                <a:gd name="connsiteX6" fmla="*/ 940189 w 2676914"/>
                <a:gd name="connsiteY6" fmla="*/ 1900723 h 4370873"/>
                <a:gd name="connsiteX7" fmla="*/ 1016389 w 2676914"/>
                <a:gd name="connsiteY7" fmla="*/ 2738923 h 4370873"/>
                <a:gd name="connsiteX8" fmla="*/ 1092589 w 2676914"/>
                <a:gd name="connsiteY8" fmla="*/ 3348523 h 4370873"/>
                <a:gd name="connsiteX9" fmla="*/ 1092589 w 2676914"/>
                <a:gd name="connsiteY9" fmla="*/ 3881923 h 4370873"/>
                <a:gd name="connsiteX10" fmla="*/ 1397389 w 2676914"/>
                <a:gd name="connsiteY10" fmla="*/ 4053373 h 4370873"/>
                <a:gd name="connsiteX11" fmla="*/ 1797439 w 2676914"/>
                <a:gd name="connsiteY11" fmla="*/ 4320073 h 4370873"/>
                <a:gd name="connsiteX12" fmla="*/ 1930789 w 2676914"/>
                <a:gd name="connsiteY12" fmla="*/ 4320073 h 4370873"/>
                <a:gd name="connsiteX13" fmla="*/ 2254639 w 2676914"/>
                <a:gd name="connsiteY13" fmla="*/ 4015273 h 4370873"/>
                <a:gd name="connsiteX14" fmla="*/ 2349889 w 2676914"/>
                <a:gd name="connsiteY14" fmla="*/ 3729523 h 4370873"/>
                <a:gd name="connsiteX15" fmla="*/ 2426089 w 2676914"/>
                <a:gd name="connsiteY15" fmla="*/ 3481873 h 4370873"/>
                <a:gd name="connsiteX16" fmla="*/ 2311789 w 2676914"/>
                <a:gd name="connsiteY16" fmla="*/ 3062773 h 4370873"/>
                <a:gd name="connsiteX17" fmla="*/ 2483239 w 2676914"/>
                <a:gd name="connsiteY17" fmla="*/ 2567473 h 4370873"/>
                <a:gd name="connsiteX18" fmla="*/ 2311789 w 2676914"/>
                <a:gd name="connsiteY18" fmla="*/ 1729273 h 4370873"/>
                <a:gd name="connsiteX19" fmla="*/ 2330839 w 2676914"/>
                <a:gd name="connsiteY19" fmla="*/ 986323 h 4370873"/>
                <a:gd name="connsiteX20" fmla="*/ 2426089 w 2676914"/>
                <a:gd name="connsiteY20" fmla="*/ 567223 h 4370873"/>
                <a:gd name="connsiteX21" fmla="*/ 2578489 w 2676914"/>
                <a:gd name="connsiteY21" fmla="*/ 319573 h 4370873"/>
                <a:gd name="connsiteX22" fmla="*/ 1835539 w 2676914"/>
                <a:gd name="connsiteY22" fmla="*/ 186223 h 4370873"/>
                <a:gd name="connsiteX23" fmla="*/ 1289698 w 2676914"/>
                <a:gd name="connsiteY23" fmla="*/ 171838 h 4370873"/>
                <a:gd name="connsiteX24" fmla="*/ 235339 w 2676914"/>
                <a:gd name="connsiteY24" fmla="*/ 52873 h 4370873"/>
                <a:gd name="connsiteX0" fmla="*/ 235339 w 2676914"/>
                <a:gd name="connsiteY0" fmla="*/ 52873 h 4370873"/>
                <a:gd name="connsiteX1" fmla="*/ 423506 w 2676914"/>
                <a:gd name="connsiteY1" fmla="*/ 184279 h 4370873"/>
                <a:gd name="connsiteX2" fmla="*/ 280437 w 2676914"/>
                <a:gd name="connsiteY2" fmla="*/ 507740 h 4370873"/>
                <a:gd name="connsiteX3" fmla="*/ 730639 w 2676914"/>
                <a:gd name="connsiteY3" fmla="*/ 948223 h 4370873"/>
                <a:gd name="connsiteX4" fmla="*/ 722086 w 2676914"/>
                <a:gd name="connsiteY4" fmla="*/ 1400369 h 4370873"/>
                <a:gd name="connsiteX5" fmla="*/ 940189 w 2676914"/>
                <a:gd name="connsiteY5" fmla="*/ 1691173 h 4370873"/>
                <a:gd name="connsiteX6" fmla="*/ 940189 w 2676914"/>
                <a:gd name="connsiteY6" fmla="*/ 1900723 h 4370873"/>
                <a:gd name="connsiteX7" fmla="*/ 1016389 w 2676914"/>
                <a:gd name="connsiteY7" fmla="*/ 2738923 h 4370873"/>
                <a:gd name="connsiteX8" fmla="*/ 1092589 w 2676914"/>
                <a:gd name="connsiteY8" fmla="*/ 3348523 h 4370873"/>
                <a:gd name="connsiteX9" fmla="*/ 1092589 w 2676914"/>
                <a:gd name="connsiteY9" fmla="*/ 3881923 h 4370873"/>
                <a:gd name="connsiteX10" fmla="*/ 1397389 w 2676914"/>
                <a:gd name="connsiteY10" fmla="*/ 4053373 h 4370873"/>
                <a:gd name="connsiteX11" fmla="*/ 1797439 w 2676914"/>
                <a:gd name="connsiteY11" fmla="*/ 4320073 h 4370873"/>
                <a:gd name="connsiteX12" fmla="*/ 1930789 w 2676914"/>
                <a:gd name="connsiteY12" fmla="*/ 4320073 h 4370873"/>
                <a:gd name="connsiteX13" fmla="*/ 2254639 w 2676914"/>
                <a:gd name="connsiteY13" fmla="*/ 4015273 h 4370873"/>
                <a:gd name="connsiteX14" fmla="*/ 2349889 w 2676914"/>
                <a:gd name="connsiteY14" fmla="*/ 3729523 h 4370873"/>
                <a:gd name="connsiteX15" fmla="*/ 2426089 w 2676914"/>
                <a:gd name="connsiteY15" fmla="*/ 3481873 h 4370873"/>
                <a:gd name="connsiteX16" fmla="*/ 2311789 w 2676914"/>
                <a:gd name="connsiteY16" fmla="*/ 3062773 h 4370873"/>
                <a:gd name="connsiteX17" fmla="*/ 2483239 w 2676914"/>
                <a:gd name="connsiteY17" fmla="*/ 2567473 h 4370873"/>
                <a:gd name="connsiteX18" fmla="*/ 2311789 w 2676914"/>
                <a:gd name="connsiteY18" fmla="*/ 1729273 h 4370873"/>
                <a:gd name="connsiteX19" fmla="*/ 2330839 w 2676914"/>
                <a:gd name="connsiteY19" fmla="*/ 986323 h 4370873"/>
                <a:gd name="connsiteX20" fmla="*/ 2426089 w 2676914"/>
                <a:gd name="connsiteY20" fmla="*/ 567223 h 4370873"/>
                <a:gd name="connsiteX21" fmla="*/ 2578489 w 2676914"/>
                <a:gd name="connsiteY21" fmla="*/ 319573 h 4370873"/>
                <a:gd name="connsiteX22" fmla="*/ 1835539 w 2676914"/>
                <a:gd name="connsiteY22" fmla="*/ 186223 h 4370873"/>
                <a:gd name="connsiteX23" fmla="*/ 1289698 w 2676914"/>
                <a:gd name="connsiteY23" fmla="*/ 171838 h 4370873"/>
                <a:gd name="connsiteX24" fmla="*/ 235339 w 2676914"/>
                <a:gd name="connsiteY24" fmla="*/ 52873 h 4370873"/>
                <a:gd name="connsiteX0" fmla="*/ 235339 w 2676914"/>
                <a:gd name="connsiteY0" fmla="*/ 52873 h 4370873"/>
                <a:gd name="connsiteX1" fmla="*/ 423506 w 2676914"/>
                <a:gd name="connsiteY1" fmla="*/ 184279 h 4370873"/>
                <a:gd name="connsiteX2" fmla="*/ 280437 w 2676914"/>
                <a:gd name="connsiteY2" fmla="*/ 507740 h 4370873"/>
                <a:gd name="connsiteX3" fmla="*/ 730639 w 2676914"/>
                <a:gd name="connsiteY3" fmla="*/ 948223 h 4370873"/>
                <a:gd name="connsiteX4" fmla="*/ 722086 w 2676914"/>
                <a:gd name="connsiteY4" fmla="*/ 1400369 h 4370873"/>
                <a:gd name="connsiteX5" fmla="*/ 940189 w 2676914"/>
                <a:gd name="connsiteY5" fmla="*/ 1691173 h 4370873"/>
                <a:gd name="connsiteX6" fmla="*/ 940189 w 2676914"/>
                <a:gd name="connsiteY6" fmla="*/ 1900723 h 4370873"/>
                <a:gd name="connsiteX7" fmla="*/ 1016389 w 2676914"/>
                <a:gd name="connsiteY7" fmla="*/ 2738923 h 4370873"/>
                <a:gd name="connsiteX8" fmla="*/ 1092589 w 2676914"/>
                <a:gd name="connsiteY8" fmla="*/ 3348523 h 4370873"/>
                <a:gd name="connsiteX9" fmla="*/ 1092589 w 2676914"/>
                <a:gd name="connsiteY9" fmla="*/ 3881923 h 4370873"/>
                <a:gd name="connsiteX10" fmla="*/ 1397389 w 2676914"/>
                <a:gd name="connsiteY10" fmla="*/ 4053373 h 4370873"/>
                <a:gd name="connsiteX11" fmla="*/ 1797439 w 2676914"/>
                <a:gd name="connsiteY11" fmla="*/ 4320073 h 4370873"/>
                <a:gd name="connsiteX12" fmla="*/ 1930789 w 2676914"/>
                <a:gd name="connsiteY12" fmla="*/ 4320073 h 4370873"/>
                <a:gd name="connsiteX13" fmla="*/ 2254639 w 2676914"/>
                <a:gd name="connsiteY13" fmla="*/ 4015273 h 4370873"/>
                <a:gd name="connsiteX14" fmla="*/ 2349889 w 2676914"/>
                <a:gd name="connsiteY14" fmla="*/ 3729523 h 4370873"/>
                <a:gd name="connsiteX15" fmla="*/ 2426089 w 2676914"/>
                <a:gd name="connsiteY15" fmla="*/ 3481873 h 4370873"/>
                <a:gd name="connsiteX16" fmla="*/ 2311789 w 2676914"/>
                <a:gd name="connsiteY16" fmla="*/ 3062773 h 4370873"/>
                <a:gd name="connsiteX17" fmla="*/ 2483239 w 2676914"/>
                <a:gd name="connsiteY17" fmla="*/ 2567473 h 4370873"/>
                <a:gd name="connsiteX18" fmla="*/ 2311789 w 2676914"/>
                <a:gd name="connsiteY18" fmla="*/ 1729273 h 4370873"/>
                <a:gd name="connsiteX19" fmla="*/ 2330839 w 2676914"/>
                <a:gd name="connsiteY19" fmla="*/ 986323 h 4370873"/>
                <a:gd name="connsiteX20" fmla="*/ 2426089 w 2676914"/>
                <a:gd name="connsiteY20" fmla="*/ 567223 h 4370873"/>
                <a:gd name="connsiteX21" fmla="*/ 2578489 w 2676914"/>
                <a:gd name="connsiteY21" fmla="*/ 319573 h 4370873"/>
                <a:gd name="connsiteX22" fmla="*/ 1835539 w 2676914"/>
                <a:gd name="connsiteY22" fmla="*/ 186223 h 4370873"/>
                <a:gd name="connsiteX23" fmla="*/ 1289698 w 2676914"/>
                <a:gd name="connsiteY23" fmla="*/ 171838 h 4370873"/>
                <a:gd name="connsiteX24" fmla="*/ 235339 w 2676914"/>
                <a:gd name="connsiteY24" fmla="*/ 52873 h 4370873"/>
                <a:gd name="connsiteX0" fmla="*/ 235339 w 2676914"/>
                <a:gd name="connsiteY0" fmla="*/ 52873 h 4370873"/>
                <a:gd name="connsiteX1" fmla="*/ 423506 w 2676914"/>
                <a:gd name="connsiteY1" fmla="*/ 184279 h 4370873"/>
                <a:gd name="connsiteX2" fmla="*/ 280437 w 2676914"/>
                <a:gd name="connsiteY2" fmla="*/ 507740 h 4370873"/>
                <a:gd name="connsiteX3" fmla="*/ 730639 w 2676914"/>
                <a:gd name="connsiteY3" fmla="*/ 948223 h 4370873"/>
                <a:gd name="connsiteX4" fmla="*/ 722086 w 2676914"/>
                <a:gd name="connsiteY4" fmla="*/ 1400369 h 4370873"/>
                <a:gd name="connsiteX5" fmla="*/ 940189 w 2676914"/>
                <a:gd name="connsiteY5" fmla="*/ 1691173 h 4370873"/>
                <a:gd name="connsiteX6" fmla="*/ 940189 w 2676914"/>
                <a:gd name="connsiteY6" fmla="*/ 1900723 h 4370873"/>
                <a:gd name="connsiteX7" fmla="*/ 1016389 w 2676914"/>
                <a:gd name="connsiteY7" fmla="*/ 2738923 h 4370873"/>
                <a:gd name="connsiteX8" fmla="*/ 1092589 w 2676914"/>
                <a:gd name="connsiteY8" fmla="*/ 3348523 h 4370873"/>
                <a:gd name="connsiteX9" fmla="*/ 1092589 w 2676914"/>
                <a:gd name="connsiteY9" fmla="*/ 3881923 h 4370873"/>
                <a:gd name="connsiteX10" fmla="*/ 1397389 w 2676914"/>
                <a:gd name="connsiteY10" fmla="*/ 4053373 h 4370873"/>
                <a:gd name="connsiteX11" fmla="*/ 1797439 w 2676914"/>
                <a:gd name="connsiteY11" fmla="*/ 4320073 h 4370873"/>
                <a:gd name="connsiteX12" fmla="*/ 1930789 w 2676914"/>
                <a:gd name="connsiteY12" fmla="*/ 4320073 h 4370873"/>
                <a:gd name="connsiteX13" fmla="*/ 2254639 w 2676914"/>
                <a:gd name="connsiteY13" fmla="*/ 4015273 h 4370873"/>
                <a:gd name="connsiteX14" fmla="*/ 2349889 w 2676914"/>
                <a:gd name="connsiteY14" fmla="*/ 3729523 h 4370873"/>
                <a:gd name="connsiteX15" fmla="*/ 2426089 w 2676914"/>
                <a:gd name="connsiteY15" fmla="*/ 3481873 h 4370873"/>
                <a:gd name="connsiteX16" fmla="*/ 2311789 w 2676914"/>
                <a:gd name="connsiteY16" fmla="*/ 3062773 h 4370873"/>
                <a:gd name="connsiteX17" fmla="*/ 2483239 w 2676914"/>
                <a:gd name="connsiteY17" fmla="*/ 2567473 h 4370873"/>
                <a:gd name="connsiteX18" fmla="*/ 2311789 w 2676914"/>
                <a:gd name="connsiteY18" fmla="*/ 1729273 h 4370873"/>
                <a:gd name="connsiteX19" fmla="*/ 2330839 w 2676914"/>
                <a:gd name="connsiteY19" fmla="*/ 986323 h 4370873"/>
                <a:gd name="connsiteX20" fmla="*/ 2426089 w 2676914"/>
                <a:gd name="connsiteY20" fmla="*/ 567223 h 4370873"/>
                <a:gd name="connsiteX21" fmla="*/ 2578489 w 2676914"/>
                <a:gd name="connsiteY21" fmla="*/ 319573 h 4370873"/>
                <a:gd name="connsiteX22" fmla="*/ 1289698 w 2676914"/>
                <a:gd name="connsiteY22" fmla="*/ 171838 h 4370873"/>
                <a:gd name="connsiteX23" fmla="*/ 235339 w 2676914"/>
                <a:gd name="connsiteY23" fmla="*/ 52873 h 4370873"/>
                <a:gd name="connsiteX0" fmla="*/ 235339 w 2676914"/>
                <a:gd name="connsiteY0" fmla="*/ 17819 h 4335819"/>
                <a:gd name="connsiteX1" fmla="*/ 423506 w 2676914"/>
                <a:gd name="connsiteY1" fmla="*/ 149225 h 4335819"/>
                <a:gd name="connsiteX2" fmla="*/ 280437 w 2676914"/>
                <a:gd name="connsiteY2" fmla="*/ 472686 h 4335819"/>
                <a:gd name="connsiteX3" fmla="*/ 730639 w 2676914"/>
                <a:gd name="connsiteY3" fmla="*/ 913169 h 4335819"/>
                <a:gd name="connsiteX4" fmla="*/ 722086 w 2676914"/>
                <a:gd name="connsiteY4" fmla="*/ 1365315 h 4335819"/>
                <a:gd name="connsiteX5" fmla="*/ 940189 w 2676914"/>
                <a:gd name="connsiteY5" fmla="*/ 1656119 h 4335819"/>
                <a:gd name="connsiteX6" fmla="*/ 940189 w 2676914"/>
                <a:gd name="connsiteY6" fmla="*/ 1865669 h 4335819"/>
                <a:gd name="connsiteX7" fmla="*/ 1016389 w 2676914"/>
                <a:gd name="connsiteY7" fmla="*/ 2703869 h 4335819"/>
                <a:gd name="connsiteX8" fmla="*/ 1092589 w 2676914"/>
                <a:gd name="connsiteY8" fmla="*/ 3313469 h 4335819"/>
                <a:gd name="connsiteX9" fmla="*/ 1092589 w 2676914"/>
                <a:gd name="connsiteY9" fmla="*/ 3846869 h 4335819"/>
                <a:gd name="connsiteX10" fmla="*/ 1397389 w 2676914"/>
                <a:gd name="connsiteY10" fmla="*/ 4018319 h 4335819"/>
                <a:gd name="connsiteX11" fmla="*/ 1797439 w 2676914"/>
                <a:gd name="connsiteY11" fmla="*/ 4285019 h 4335819"/>
                <a:gd name="connsiteX12" fmla="*/ 1930789 w 2676914"/>
                <a:gd name="connsiteY12" fmla="*/ 4285019 h 4335819"/>
                <a:gd name="connsiteX13" fmla="*/ 2254639 w 2676914"/>
                <a:gd name="connsiteY13" fmla="*/ 3980219 h 4335819"/>
                <a:gd name="connsiteX14" fmla="*/ 2349889 w 2676914"/>
                <a:gd name="connsiteY14" fmla="*/ 3694469 h 4335819"/>
                <a:gd name="connsiteX15" fmla="*/ 2426089 w 2676914"/>
                <a:gd name="connsiteY15" fmla="*/ 3446819 h 4335819"/>
                <a:gd name="connsiteX16" fmla="*/ 2311789 w 2676914"/>
                <a:gd name="connsiteY16" fmla="*/ 3027719 h 4335819"/>
                <a:gd name="connsiteX17" fmla="*/ 2483239 w 2676914"/>
                <a:gd name="connsiteY17" fmla="*/ 2532419 h 4335819"/>
                <a:gd name="connsiteX18" fmla="*/ 2311789 w 2676914"/>
                <a:gd name="connsiteY18" fmla="*/ 1694219 h 4335819"/>
                <a:gd name="connsiteX19" fmla="*/ 2330839 w 2676914"/>
                <a:gd name="connsiteY19" fmla="*/ 951269 h 4335819"/>
                <a:gd name="connsiteX20" fmla="*/ 2426089 w 2676914"/>
                <a:gd name="connsiteY20" fmla="*/ 532169 h 4335819"/>
                <a:gd name="connsiteX21" fmla="*/ 2578489 w 2676914"/>
                <a:gd name="connsiteY21" fmla="*/ 284519 h 4335819"/>
                <a:gd name="connsiteX22" fmla="*/ 1289698 w 2676914"/>
                <a:gd name="connsiteY22" fmla="*/ 136784 h 4335819"/>
                <a:gd name="connsiteX23" fmla="*/ 235339 w 2676914"/>
                <a:gd name="connsiteY23" fmla="*/ 17819 h 4335819"/>
                <a:gd name="connsiteX0" fmla="*/ 235339 w 2676914"/>
                <a:gd name="connsiteY0" fmla="*/ 17819 h 4335819"/>
                <a:gd name="connsiteX1" fmla="*/ 423506 w 2676914"/>
                <a:gd name="connsiteY1" fmla="*/ 149225 h 4335819"/>
                <a:gd name="connsiteX2" fmla="*/ 280437 w 2676914"/>
                <a:gd name="connsiteY2" fmla="*/ 472686 h 4335819"/>
                <a:gd name="connsiteX3" fmla="*/ 730639 w 2676914"/>
                <a:gd name="connsiteY3" fmla="*/ 913169 h 4335819"/>
                <a:gd name="connsiteX4" fmla="*/ 722086 w 2676914"/>
                <a:gd name="connsiteY4" fmla="*/ 1365315 h 4335819"/>
                <a:gd name="connsiteX5" fmla="*/ 940189 w 2676914"/>
                <a:gd name="connsiteY5" fmla="*/ 1656119 h 4335819"/>
                <a:gd name="connsiteX6" fmla="*/ 940189 w 2676914"/>
                <a:gd name="connsiteY6" fmla="*/ 1865669 h 4335819"/>
                <a:gd name="connsiteX7" fmla="*/ 1016389 w 2676914"/>
                <a:gd name="connsiteY7" fmla="*/ 2703869 h 4335819"/>
                <a:gd name="connsiteX8" fmla="*/ 1092589 w 2676914"/>
                <a:gd name="connsiteY8" fmla="*/ 3313469 h 4335819"/>
                <a:gd name="connsiteX9" fmla="*/ 1092589 w 2676914"/>
                <a:gd name="connsiteY9" fmla="*/ 3846869 h 4335819"/>
                <a:gd name="connsiteX10" fmla="*/ 1397389 w 2676914"/>
                <a:gd name="connsiteY10" fmla="*/ 4018319 h 4335819"/>
                <a:gd name="connsiteX11" fmla="*/ 1797439 w 2676914"/>
                <a:gd name="connsiteY11" fmla="*/ 4285019 h 4335819"/>
                <a:gd name="connsiteX12" fmla="*/ 1930789 w 2676914"/>
                <a:gd name="connsiteY12" fmla="*/ 4285019 h 4335819"/>
                <a:gd name="connsiteX13" fmla="*/ 2254639 w 2676914"/>
                <a:gd name="connsiteY13" fmla="*/ 3980219 h 4335819"/>
                <a:gd name="connsiteX14" fmla="*/ 2349889 w 2676914"/>
                <a:gd name="connsiteY14" fmla="*/ 3694469 h 4335819"/>
                <a:gd name="connsiteX15" fmla="*/ 2426089 w 2676914"/>
                <a:gd name="connsiteY15" fmla="*/ 3446819 h 4335819"/>
                <a:gd name="connsiteX16" fmla="*/ 2311789 w 2676914"/>
                <a:gd name="connsiteY16" fmla="*/ 3027719 h 4335819"/>
                <a:gd name="connsiteX17" fmla="*/ 2483239 w 2676914"/>
                <a:gd name="connsiteY17" fmla="*/ 2532419 h 4335819"/>
                <a:gd name="connsiteX18" fmla="*/ 2311789 w 2676914"/>
                <a:gd name="connsiteY18" fmla="*/ 1694219 h 4335819"/>
                <a:gd name="connsiteX19" fmla="*/ 2330839 w 2676914"/>
                <a:gd name="connsiteY19" fmla="*/ 951269 h 4335819"/>
                <a:gd name="connsiteX20" fmla="*/ 2426089 w 2676914"/>
                <a:gd name="connsiteY20" fmla="*/ 532169 h 4335819"/>
                <a:gd name="connsiteX21" fmla="*/ 2578489 w 2676914"/>
                <a:gd name="connsiteY21" fmla="*/ 284519 h 4335819"/>
                <a:gd name="connsiteX22" fmla="*/ 1289698 w 2676914"/>
                <a:gd name="connsiteY22" fmla="*/ 136784 h 4335819"/>
                <a:gd name="connsiteX23" fmla="*/ 235339 w 2676914"/>
                <a:gd name="connsiteY23" fmla="*/ 17819 h 4335819"/>
                <a:gd name="connsiteX0" fmla="*/ 235339 w 2676914"/>
                <a:gd name="connsiteY0" fmla="*/ 17819 h 4335819"/>
                <a:gd name="connsiteX1" fmla="*/ 423506 w 2676914"/>
                <a:gd name="connsiteY1" fmla="*/ 149225 h 4335819"/>
                <a:gd name="connsiteX2" fmla="*/ 280437 w 2676914"/>
                <a:gd name="connsiteY2" fmla="*/ 472686 h 4335819"/>
                <a:gd name="connsiteX3" fmla="*/ 730639 w 2676914"/>
                <a:gd name="connsiteY3" fmla="*/ 913169 h 4335819"/>
                <a:gd name="connsiteX4" fmla="*/ 722086 w 2676914"/>
                <a:gd name="connsiteY4" fmla="*/ 1365315 h 4335819"/>
                <a:gd name="connsiteX5" fmla="*/ 940189 w 2676914"/>
                <a:gd name="connsiteY5" fmla="*/ 1656119 h 4335819"/>
                <a:gd name="connsiteX6" fmla="*/ 940189 w 2676914"/>
                <a:gd name="connsiteY6" fmla="*/ 1865669 h 4335819"/>
                <a:gd name="connsiteX7" fmla="*/ 1016389 w 2676914"/>
                <a:gd name="connsiteY7" fmla="*/ 2703869 h 4335819"/>
                <a:gd name="connsiteX8" fmla="*/ 1092589 w 2676914"/>
                <a:gd name="connsiteY8" fmla="*/ 3313469 h 4335819"/>
                <a:gd name="connsiteX9" fmla="*/ 1092589 w 2676914"/>
                <a:gd name="connsiteY9" fmla="*/ 3846869 h 4335819"/>
                <a:gd name="connsiteX10" fmla="*/ 1397389 w 2676914"/>
                <a:gd name="connsiteY10" fmla="*/ 4018319 h 4335819"/>
                <a:gd name="connsiteX11" fmla="*/ 1797439 w 2676914"/>
                <a:gd name="connsiteY11" fmla="*/ 4285019 h 4335819"/>
                <a:gd name="connsiteX12" fmla="*/ 1930789 w 2676914"/>
                <a:gd name="connsiteY12" fmla="*/ 4285019 h 4335819"/>
                <a:gd name="connsiteX13" fmla="*/ 2254639 w 2676914"/>
                <a:gd name="connsiteY13" fmla="*/ 3980219 h 4335819"/>
                <a:gd name="connsiteX14" fmla="*/ 2349889 w 2676914"/>
                <a:gd name="connsiteY14" fmla="*/ 3694469 h 4335819"/>
                <a:gd name="connsiteX15" fmla="*/ 2426089 w 2676914"/>
                <a:gd name="connsiteY15" fmla="*/ 3446819 h 4335819"/>
                <a:gd name="connsiteX16" fmla="*/ 2311789 w 2676914"/>
                <a:gd name="connsiteY16" fmla="*/ 3027719 h 4335819"/>
                <a:gd name="connsiteX17" fmla="*/ 2483239 w 2676914"/>
                <a:gd name="connsiteY17" fmla="*/ 2532419 h 4335819"/>
                <a:gd name="connsiteX18" fmla="*/ 2311789 w 2676914"/>
                <a:gd name="connsiteY18" fmla="*/ 1694219 h 4335819"/>
                <a:gd name="connsiteX19" fmla="*/ 2330839 w 2676914"/>
                <a:gd name="connsiteY19" fmla="*/ 951269 h 4335819"/>
                <a:gd name="connsiteX20" fmla="*/ 2426089 w 2676914"/>
                <a:gd name="connsiteY20" fmla="*/ 532169 h 4335819"/>
                <a:gd name="connsiteX21" fmla="*/ 2578489 w 2676914"/>
                <a:gd name="connsiteY21" fmla="*/ 284519 h 4335819"/>
                <a:gd name="connsiteX22" fmla="*/ 1289698 w 2676914"/>
                <a:gd name="connsiteY22" fmla="*/ 136784 h 4335819"/>
                <a:gd name="connsiteX23" fmla="*/ 235339 w 2676914"/>
                <a:gd name="connsiteY23" fmla="*/ 17819 h 4335819"/>
                <a:gd name="connsiteX0" fmla="*/ 235339 w 2676914"/>
                <a:gd name="connsiteY0" fmla="*/ 17819 h 4335819"/>
                <a:gd name="connsiteX1" fmla="*/ 423506 w 2676914"/>
                <a:gd name="connsiteY1" fmla="*/ 149225 h 4335819"/>
                <a:gd name="connsiteX2" fmla="*/ 280437 w 2676914"/>
                <a:gd name="connsiteY2" fmla="*/ 472686 h 4335819"/>
                <a:gd name="connsiteX3" fmla="*/ 730639 w 2676914"/>
                <a:gd name="connsiteY3" fmla="*/ 913169 h 4335819"/>
                <a:gd name="connsiteX4" fmla="*/ 722086 w 2676914"/>
                <a:gd name="connsiteY4" fmla="*/ 1365315 h 4335819"/>
                <a:gd name="connsiteX5" fmla="*/ 940189 w 2676914"/>
                <a:gd name="connsiteY5" fmla="*/ 1656119 h 4335819"/>
                <a:gd name="connsiteX6" fmla="*/ 940189 w 2676914"/>
                <a:gd name="connsiteY6" fmla="*/ 1865669 h 4335819"/>
                <a:gd name="connsiteX7" fmla="*/ 1016389 w 2676914"/>
                <a:gd name="connsiteY7" fmla="*/ 2703869 h 4335819"/>
                <a:gd name="connsiteX8" fmla="*/ 1092589 w 2676914"/>
                <a:gd name="connsiteY8" fmla="*/ 3313469 h 4335819"/>
                <a:gd name="connsiteX9" fmla="*/ 1092589 w 2676914"/>
                <a:gd name="connsiteY9" fmla="*/ 3846869 h 4335819"/>
                <a:gd name="connsiteX10" fmla="*/ 1397389 w 2676914"/>
                <a:gd name="connsiteY10" fmla="*/ 4018319 h 4335819"/>
                <a:gd name="connsiteX11" fmla="*/ 1797439 w 2676914"/>
                <a:gd name="connsiteY11" fmla="*/ 4285019 h 4335819"/>
                <a:gd name="connsiteX12" fmla="*/ 1930789 w 2676914"/>
                <a:gd name="connsiteY12" fmla="*/ 4285019 h 4335819"/>
                <a:gd name="connsiteX13" fmla="*/ 2254639 w 2676914"/>
                <a:gd name="connsiteY13" fmla="*/ 3980219 h 4335819"/>
                <a:gd name="connsiteX14" fmla="*/ 2349889 w 2676914"/>
                <a:gd name="connsiteY14" fmla="*/ 3694469 h 4335819"/>
                <a:gd name="connsiteX15" fmla="*/ 2426089 w 2676914"/>
                <a:gd name="connsiteY15" fmla="*/ 3446819 h 4335819"/>
                <a:gd name="connsiteX16" fmla="*/ 2311789 w 2676914"/>
                <a:gd name="connsiteY16" fmla="*/ 3027719 h 4335819"/>
                <a:gd name="connsiteX17" fmla="*/ 2483239 w 2676914"/>
                <a:gd name="connsiteY17" fmla="*/ 2532419 h 4335819"/>
                <a:gd name="connsiteX18" fmla="*/ 2311789 w 2676914"/>
                <a:gd name="connsiteY18" fmla="*/ 1694219 h 4335819"/>
                <a:gd name="connsiteX19" fmla="*/ 2330839 w 2676914"/>
                <a:gd name="connsiteY19" fmla="*/ 951269 h 4335819"/>
                <a:gd name="connsiteX20" fmla="*/ 2426089 w 2676914"/>
                <a:gd name="connsiteY20" fmla="*/ 532169 h 4335819"/>
                <a:gd name="connsiteX21" fmla="*/ 2578489 w 2676914"/>
                <a:gd name="connsiteY21" fmla="*/ 284519 h 4335819"/>
                <a:gd name="connsiteX22" fmla="*/ 1289698 w 2676914"/>
                <a:gd name="connsiteY22" fmla="*/ 212984 h 4335819"/>
                <a:gd name="connsiteX23" fmla="*/ 235339 w 2676914"/>
                <a:gd name="connsiteY23" fmla="*/ 17819 h 4335819"/>
                <a:gd name="connsiteX0" fmla="*/ 235339 w 2848364"/>
                <a:gd name="connsiteY0" fmla="*/ 17819 h 4335819"/>
                <a:gd name="connsiteX1" fmla="*/ 423506 w 2848364"/>
                <a:gd name="connsiteY1" fmla="*/ 149225 h 4335819"/>
                <a:gd name="connsiteX2" fmla="*/ 280437 w 2848364"/>
                <a:gd name="connsiteY2" fmla="*/ 472686 h 4335819"/>
                <a:gd name="connsiteX3" fmla="*/ 730639 w 2848364"/>
                <a:gd name="connsiteY3" fmla="*/ 913169 h 4335819"/>
                <a:gd name="connsiteX4" fmla="*/ 722086 w 2848364"/>
                <a:gd name="connsiteY4" fmla="*/ 1365315 h 4335819"/>
                <a:gd name="connsiteX5" fmla="*/ 940189 w 2848364"/>
                <a:gd name="connsiteY5" fmla="*/ 1656119 h 4335819"/>
                <a:gd name="connsiteX6" fmla="*/ 940189 w 2848364"/>
                <a:gd name="connsiteY6" fmla="*/ 1865669 h 4335819"/>
                <a:gd name="connsiteX7" fmla="*/ 1016389 w 2848364"/>
                <a:gd name="connsiteY7" fmla="*/ 2703869 h 4335819"/>
                <a:gd name="connsiteX8" fmla="*/ 1092589 w 2848364"/>
                <a:gd name="connsiteY8" fmla="*/ 3313469 h 4335819"/>
                <a:gd name="connsiteX9" fmla="*/ 1092589 w 2848364"/>
                <a:gd name="connsiteY9" fmla="*/ 3846869 h 4335819"/>
                <a:gd name="connsiteX10" fmla="*/ 1397389 w 2848364"/>
                <a:gd name="connsiteY10" fmla="*/ 4018319 h 4335819"/>
                <a:gd name="connsiteX11" fmla="*/ 1797439 w 2848364"/>
                <a:gd name="connsiteY11" fmla="*/ 4285019 h 4335819"/>
                <a:gd name="connsiteX12" fmla="*/ 1930789 w 2848364"/>
                <a:gd name="connsiteY12" fmla="*/ 4285019 h 4335819"/>
                <a:gd name="connsiteX13" fmla="*/ 2254639 w 2848364"/>
                <a:gd name="connsiteY13" fmla="*/ 3980219 h 4335819"/>
                <a:gd name="connsiteX14" fmla="*/ 2349889 w 2848364"/>
                <a:gd name="connsiteY14" fmla="*/ 3694469 h 4335819"/>
                <a:gd name="connsiteX15" fmla="*/ 2426089 w 2848364"/>
                <a:gd name="connsiteY15" fmla="*/ 3446819 h 4335819"/>
                <a:gd name="connsiteX16" fmla="*/ 2311789 w 2848364"/>
                <a:gd name="connsiteY16" fmla="*/ 3027719 h 4335819"/>
                <a:gd name="connsiteX17" fmla="*/ 2483239 w 2848364"/>
                <a:gd name="connsiteY17" fmla="*/ 2532419 h 4335819"/>
                <a:gd name="connsiteX18" fmla="*/ 2311789 w 2848364"/>
                <a:gd name="connsiteY18" fmla="*/ 1694219 h 4335819"/>
                <a:gd name="connsiteX19" fmla="*/ 2330839 w 2848364"/>
                <a:gd name="connsiteY19" fmla="*/ 951269 h 4335819"/>
                <a:gd name="connsiteX20" fmla="*/ 2807089 w 2848364"/>
                <a:gd name="connsiteY20" fmla="*/ 913169 h 4335819"/>
                <a:gd name="connsiteX21" fmla="*/ 2578489 w 2848364"/>
                <a:gd name="connsiteY21" fmla="*/ 284519 h 4335819"/>
                <a:gd name="connsiteX22" fmla="*/ 1289698 w 2848364"/>
                <a:gd name="connsiteY22" fmla="*/ 212984 h 4335819"/>
                <a:gd name="connsiteX23" fmla="*/ 235339 w 2848364"/>
                <a:gd name="connsiteY23" fmla="*/ 17819 h 4335819"/>
                <a:gd name="connsiteX0" fmla="*/ 235339 w 3060789"/>
                <a:gd name="connsiteY0" fmla="*/ 17819 h 4335819"/>
                <a:gd name="connsiteX1" fmla="*/ 423506 w 3060789"/>
                <a:gd name="connsiteY1" fmla="*/ 149225 h 4335819"/>
                <a:gd name="connsiteX2" fmla="*/ 280437 w 3060789"/>
                <a:gd name="connsiteY2" fmla="*/ 472686 h 4335819"/>
                <a:gd name="connsiteX3" fmla="*/ 730639 w 3060789"/>
                <a:gd name="connsiteY3" fmla="*/ 913169 h 4335819"/>
                <a:gd name="connsiteX4" fmla="*/ 722086 w 3060789"/>
                <a:gd name="connsiteY4" fmla="*/ 1365315 h 4335819"/>
                <a:gd name="connsiteX5" fmla="*/ 940189 w 3060789"/>
                <a:gd name="connsiteY5" fmla="*/ 1656119 h 4335819"/>
                <a:gd name="connsiteX6" fmla="*/ 940189 w 3060789"/>
                <a:gd name="connsiteY6" fmla="*/ 1865669 h 4335819"/>
                <a:gd name="connsiteX7" fmla="*/ 1016389 w 3060789"/>
                <a:gd name="connsiteY7" fmla="*/ 2703869 h 4335819"/>
                <a:gd name="connsiteX8" fmla="*/ 1092589 w 3060789"/>
                <a:gd name="connsiteY8" fmla="*/ 3313469 h 4335819"/>
                <a:gd name="connsiteX9" fmla="*/ 1092589 w 3060789"/>
                <a:gd name="connsiteY9" fmla="*/ 3846869 h 4335819"/>
                <a:gd name="connsiteX10" fmla="*/ 1397389 w 3060789"/>
                <a:gd name="connsiteY10" fmla="*/ 4018319 h 4335819"/>
                <a:gd name="connsiteX11" fmla="*/ 1797439 w 3060789"/>
                <a:gd name="connsiteY11" fmla="*/ 4285019 h 4335819"/>
                <a:gd name="connsiteX12" fmla="*/ 1930789 w 3060789"/>
                <a:gd name="connsiteY12" fmla="*/ 4285019 h 4335819"/>
                <a:gd name="connsiteX13" fmla="*/ 2254639 w 3060789"/>
                <a:gd name="connsiteY13" fmla="*/ 3980219 h 4335819"/>
                <a:gd name="connsiteX14" fmla="*/ 2349889 w 3060789"/>
                <a:gd name="connsiteY14" fmla="*/ 3694469 h 4335819"/>
                <a:gd name="connsiteX15" fmla="*/ 2426089 w 3060789"/>
                <a:gd name="connsiteY15" fmla="*/ 3446819 h 4335819"/>
                <a:gd name="connsiteX16" fmla="*/ 2311789 w 3060789"/>
                <a:gd name="connsiteY16" fmla="*/ 3027719 h 4335819"/>
                <a:gd name="connsiteX17" fmla="*/ 2483239 w 3060789"/>
                <a:gd name="connsiteY17" fmla="*/ 2532419 h 4335819"/>
                <a:gd name="connsiteX18" fmla="*/ 2311789 w 3060789"/>
                <a:gd name="connsiteY18" fmla="*/ 1694219 h 4335819"/>
                <a:gd name="connsiteX19" fmla="*/ 3057614 w 3060789"/>
                <a:gd name="connsiteY19" fmla="*/ 1408829 h 4335819"/>
                <a:gd name="connsiteX20" fmla="*/ 2330839 w 3060789"/>
                <a:gd name="connsiteY20" fmla="*/ 951269 h 4335819"/>
                <a:gd name="connsiteX21" fmla="*/ 2807089 w 3060789"/>
                <a:gd name="connsiteY21" fmla="*/ 913169 h 4335819"/>
                <a:gd name="connsiteX22" fmla="*/ 2578489 w 3060789"/>
                <a:gd name="connsiteY22" fmla="*/ 284519 h 4335819"/>
                <a:gd name="connsiteX23" fmla="*/ 1289698 w 3060789"/>
                <a:gd name="connsiteY23" fmla="*/ 212984 h 4335819"/>
                <a:gd name="connsiteX24" fmla="*/ 235339 w 3060789"/>
                <a:gd name="connsiteY24" fmla="*/ 17819 h 4335819"/>
                <a:gd name="connsiteX0" fmla="*/ 235339 w 3140164"/>
                <a:gd name="connsiteY0" fmla="*/ 17819 h 4335819"/>
                <a:gd name="connsiteX1" fmla="*/ 423506 w 3140164"/>
                <a:gd name="connsiteY1" fmla="*/ 149225 h 4335819"/>
                <a:gd name="connsiteX2" fmla="*/ 280437 w 3140164"/>
                <a:gd name="connsiteY2" fmla="*/ 472686 h 4335819"/>
                <a:gd name="connsiteX3" fmla="*/ 730639 w 3140164"/>
                <a:gd name="connsiteY3" fmla="*/ 913169 h 4335819"/>
                <a:gd name="connsiteX4" fmla="*/ 722086 w 3140164"/>
                <a:gd name="connsiteY4" fmla="*/ 1365315 h 4335819"/>
                <a:gd name="connsiteX5" fmla="*/ 940189 w 3140164"/>
                <a:gd name="connsiteY5" fmla="*/ 1656119 h 4335819"/>
                <a:gd name="connsiteX6" fmla="*/ 940189 w 3140164"/>
                <a:gd name="connsiteY6" fmla="*/ 1865669 h 4335819"/>
                <a:gd name="connsiteX7" fmla="*/ 1016389 w 3140164"/>
                <a:gd name="connsiteY7" fmla="*/ 2703869 h 4335819"/>
                <a:gd name="connsiteX8" fmla="*/ 1092589 w 3140164"/>
                <a:gd name="connsiteY8" fmla="*/ 3313469 h 4335819"/>
                <a:gd name="connsiteX9" fmla="*/ 1092589 w 3140164"/>
                <a:gd name="connsiteY9" fmla="*/ 3846869 h 4335819"/>
                <a:gd name="connsiteX10" fmla="*/ 1397389 w 3140164"/>
                <a:gd name="connsiteY10" fmla="*/ 4018319 h 4335819"/>
                <a:gd name="connsiteX11" fmla="*/ 1797439 w 3140164"/>
                <a:gd name="connsiteY11" fmla="*/ 4285019 h 4335819"/>
                <a:gd name="connsiteX12" fmla="*/ 1930789 w 3140164"/>
                <a:gd name="connsiteY12" fmla="*/ 4285019 h 4335819"/>
                <a:gd name="connsiteX13" fmla="*/ 2254639 w 3140164"/>
                <a:gd name="connsiteY13" fmla="*/ 3980219 h 4335819"/>
                <a:gd name="connsiteX14" fmla="*/ 2349889 w 3140164"/>
                <a:gd name="connsiteY14" fmla="*/ 3694469 h 4335819"/>
                <a:gd name="connsiteX15" fmla="*/ 2426089 w 3140164"/>
                <a:gd name="connsiteY15" fmla="*/ 3446819 h 4335819"/>
                <a:gd name="connsiteX16" fmla="*/ 2311789 w 3140164"/>
                <a:gd name="connsiteY16" fmla="*/ 3027719 h 4335819"/>
                <a:gd name="connsiteX17" fmla="*/ 2483239 w 3140164"/>
                <a:gd name="connsiteY17" fmla="*/ 2532419 h 4335819"/>
                <a:gd name="connsiteX18" fmla="*/ 2311789 w 3140164"/>
                <a:gd name="connsiteY18" fmla="*/ 1694219 h 4335819"/>
                <a:gd name="connsiteX19" fmla="*/ 3057614 w 3140164"/>
                <a:gd name="connsiteY19" fmla="*/ 1408829 h 4335819"/>
                <a:gd name="connsiteX20" fmla="*/ 2807089 w 3140164"/>
                <a:gd name="connsiteY20" fmla="*/ 913169 h 4335819"/>
                <a:gd name="connsiteX21" fmla="*/ 2578489 w 3140164"/>
                <a:gd name="connsiteY21" fmla="*/ 284519 h 4335819"/>
                <a:gd name="connsiteX22" fmla="*/ 1289698 w 3140164"/>
                <a:gd name="connsiteY22" fmla="*/ 212984 h 4335819"/>
                <a:gd name="connsiteX23" fmla="*/ 235339 w 3140164"/>
                <a:gd name="connsiteY23" fmla="*/ 17819 h 4335819"/>
                <a:gd name="connsiteX0" fmla="*/ 235339 w 3169518"/>
                <a:gd name="connsiteY0" fmla="*/ 17819 h 4335819"/>
                <a:gd name="connsiteX1" fmla="*/ 423506 w 3169518"/>
                <a:gd name="connsiteY1" fmla="*/ 149225 h 4335819"/>
                <a:gd name="connsiteX2" fmla="*/ 280437 w 3169518"/>
                <a:gd name="connsiteY2" fmla="*/ 472686 h 4335819"/>
                <a:gd name="connsiteX3" fmla="*/ 730639 w 3169518"/>
                <a:gd name="connsiteY3" fmla="*/ 913169 h 4335819"/>
                <a:gd name="connsiteX4" fmla="*/ 722086 w 3169518"/>
                <a:gd name="connsiteY4" fmla="*/ 1365315 h 4335819"/>
                <a:gd name="connsiteX5" fmla="*/ 940189 w 3169518"/>
                <a:gd name="connsiteY5" fmla="*/ 1656119 h 4335819"/>
                <a:gd name="connsiteX6" fmla="*/ 940189 w 3169518"/>
                <a:gd name="connsiteY6" fmla="*/ 1865669 h 4335819"/>
                <a:gd name="connsiteX7" fmla="*/ 1016389 w 3169518"/>
                <a:gd name="connsiteY7" fmla="*/ 2703869 h 4335819"/>
                <a:gd name="connsiteX8" fmla="*/ 1092589 w 3169518"/>
                <a:gd name="connsiteY8" fmla="*/ 3313469 h 4335819"/>
                <a:gd name="connsiteX9" fmla="*/ 1092589 w 3169518"/>
                <a:gd name="connsiteY9" fmla="*/ 3846869 h 4335819"/>
                <a:gd name="connsiteX10" fmla="*/ 1397389 w 3169518"/>
                <a:gd name="connsiteY10" fmla="*/ 4018319 h 4335819"/>
                <a:gd name="connsiteX11" fmla="*/ 1797439 w 3169518"/>
                <a:gd name="connsiteY11" fmla="*/ 4285019 h 4335819"/>
                <a:gd name="connsiteX12" fmla="*/ 1930789 w 3169518"/>
                <a:gd name="connsiteY12" fmla="*/ 4285019 h 4335819"/>
                <a:gd name="connsiteX13" fmla="*/ 2254639 w 3169518"/>
                <a:gd name="connsiteY13" fmla="*/ 3980219 h 4335819"/>
                <a:gd name="connsiteX14" fmla="*/ 2349889 w 3169518"/>
                <a:gd name="connsiteY14" fmla="*/ 3694469 h 4335819"/>
                <a:gd name="connsiteX15" fmla="*/ 2426089 w 3169518"/>
                <a:gd name="connsiteY15" fmla="*/ 3446819 h 4335819"/>
                <a:gd name="connsiteX16" fmla="*/ 2311789 w 3169518"/>
                <a:gd name="connsiteY16" fmla="*/ 3027719 h 4335819"/>
                <a:gd name="connsiteX17" fmla="*/ 2483239 w 3169518"/>
                <a:gd name="connsiteY17" fmla="*/ 2532419 h 4335819"/>
                <a:gd name="connsiteX18" fmla="*/ 3073789 w 3169518"/>
                <a:gd name="connsiteY18" fmla="*/ 1694219 h 4335819"/>
                <a:gd name="connsiteX19" fmla="*/ 3057614 w 3169518"/>
                <a:gd name="connsiteY19" fmla="*/ 1408829 h 4335819"/>
                <a:gd name="connsiteX20" fmla="*/ 2807089 w 3169518"/>
                <a:gd name="connsiteY20" fmla="*/ 913169 h 4335819"/>
                <a:gd name="connsiteX21" fmla="*/ 2578489 w 3169518"/>
                <a:gd name="connsiteY21" fmla="*/ 284519 h 4335819"/>
                <a:gd name="connsiteX22" fmla="*/ 1289698 w 3169518"/>
                <a:gd name="connsiteY22" fmla="*/ 212984 h 4335819"/>
                <a:gd name="connsiteX23" fmla="*/ 235339 w 3169518"/>
                <a:gd name="connsiteY23" fmla="*/ 17819 h 4335819"/>
                <a:gd name="connsiteX0" fmla="*/ 235339 w 3102064"/>
                <a:gd name="connsiteY0" fmla="*/ 17819 h 4335819"/>
                <a:gd name="connsiteX1" fmla="*/ 423506 w 3102064"/>
                <a:gd name="connsiteY1" fmla="*/ 149225 h 4335819"/>
                <a:gd name="connsiteX2" fmla="*/ 280437 w 3102064"/>
                <a:gd name="connsiteY2" fmla="*/ 472686 h 4335819"/>
                <a:gd name="connsiteX3" fmla="*/ 730639 w 3102064"/>
                <a:gd name="connsiteY3" fmla="*/ 913169 h 4335819"/>
                <a:gd name="connsiteX4" fmla="*/ 722086 w 3102064"/>
                <a:gd name="connsiteY4" fmla="*/ 1365315 h 4335819"/>
                <a:gd name="connsiteX5" fmla="*/ 940189 w 3102064"/>
                <a:gd name="connsiteY5" fmla="*/ 1656119 h 4335819"/>
                <a:gd name="connsiteX6" fmla="*/ 940189 w 3102064"/>
                <a:gd name="connsiteY6" fmla="*/ 1865669 h 4335819"/>
                <a:gd name="connsiteX7" fmla="*/ 1016389 w 3102064"/>
                <a:gd name="connsiteY7" fmla="*/ 2703869 h 4335819"/>
                <a:gd name="connsiteX8" fmla="*/ 1092589 w 3102064"/>
                <a:gd name="connsiteY8" fmla="*/ 3313469 h 4335819"/>
                <a:gd name="connsiteX9" fmla="*/ 1092589 w 3102064"/>
                <a:gd name="connsiteY9" fmla="*/ 3846869 h 4335819"/>
                <a:gd name="connsiteX10" fmla="*/ 1397389 w 3102064"/>
                <a:gd name="connsiteY10" fmla="*/ 4018319 h 4335819"/>
                <a:gd name="connsiteX11" fmla="*/ 1797439 w 3102064"/>
                <a:gd name="connsiteY11" fmla="*/ 4285019 h 4335819"/>
                <a:gd name="connsiteX12" fmla="*/ 1930789 w 3102064"/>
                <a:gd name="connsiteY12" fmla="*/ 4285019 h 4335819"/>
                <a:gd name="connsiteX13" fmla="*/ 2254639 w 3102064"/>
                <a:gd name="connsiteY13" fmla="*/ 3980219 h 4335819"/>
                <a:gd name="connsiteX14" fmla="*/ 2349889 w 3102064"/>
                <a:gd name="connsiteY14" fmla="*/ 3694469 h 4335819"/>
                <a:gd name="connsiteX15" fmla="*/ 2426089 w 3102064"/>
                <a:gd name="connsiteY15" fmla="*/ 3446819 h 4335819"/>
                <a:gd name="connsiteX16" fmla="*/ 2311789 w 3102064"/>
                <a:gd name="connsiteY16" fmla="*/ 3027719 h 4335819"/>
                <a:gd name="connsiteX17" fmla="*/ 2940439 w 3102064"/>
                <a:gd name="connsiteY17" fmla="*/ 2227619 h 4335819"/>
                <a:gd name="connsiteX18" fmla="*/ 3073789 w 3102064"/>
                <a:gd name="connsiteY18" fmla="*/ 1694219 h 4335819"/>
                <a:gd name="connsiteX19" fmla="*/ 3057614 w 3102064"/>
                <a:gd name="connsiteY19" fmla="*/ 1408829 h 4335819"/>
                <a:gd name="connsiteX20" fmla="*/ 2807089 w 3102064"/>
                <a:gd name="connsiteY20" fmla="*/ 913169 h 4335819"/>
                <a:gd name="connsiteX21" fmla="*/ 2578489 w 3102064"/>
                <a:gd name="connsiteY21" fmla="*/ 284519 h 4335819"/>
                <a:gd name="connsiteX22" fmla="*/ 1289698 w 3102064"/>
                <a:gd name="connsiteY22" fmla="*/ 212984 h 4335819"/>
                <a:gd name="connsiteX23" fmla="*/ 235339 w 3102064"/>
                <a:gd name="connsiteY23" fmla="*/ 17819 h 4335819"/>
                <a:gd name="connsiteX0" fmla="*/ 235339 w 3102064"/>
                <a:gd name="connsiteY0" fmla="*/ 17819 h 4335819"/>
                <a:gd name="connsiteX1" fmla="*/ 423506 w 3102064"/>
                <a:gd name="connsiteY1" fmla="*/ 149225 h 4335819"/>
                <a:gd name="connsiteX2" fmla="*/ 280437 w 3102064"/>
                <a:gd name="connsiteY2" fmla="*/ 472686 h 4335819"/>
                <a:gd name="connsiteX3" fmla="*/ 730639 w 3102064"/>
                <a:gd name="connsiteY3" fmla="*/ 913169 h 4335819"/>
                <a:gd name="connsiteX4" fmla="*/ 722086 w 3102064"/>
                <a:gd name="connsiteY4" fmla="*/ 1365315 h 4335819"/>
                <a:gd name="connsiteX5" fmla="*/ 940189 w 3102064"/>
                <a:gd name="connsiteY5" fmla="*/ 1656119 h 4335819"/>
                <a:gd name="connsiteX6" fmla="*/ 940189 w 3102064"/>
                <a:gd name="connsiteY6" fmla="*/ 1865669 h 4335819"/>
                <a:gd name="connsiteX7" fmla="*/ 1016389 w 3102064"/>
                <a:gd name="connsiteY7" fmla="*/ 2703869 h 4335819"/>
                <a:gd name="connsiteX8" fmla="*/ 1092589 w 3102064"/>
                <a:gd name="connsiteY8" fmla="*/ 3313469 h 4335819"/>
                <a:gd name="connsiteX9" fmla="*/ 1092589 w 3102064"/>
                <a:gd name="connsiteY9" fmla="*/ 3846869 h 4335819"/>
                <a:gd name="connsiteX10" fmla="*/ 1397389 w 3102064"/>
                <a:gd name="connsiteY10" fmla="*/ 4018319 h 4335819"/>
                <a:gd name="connsiteX11" fmla="*/ 1797439 w 3102064"/>
                <a:gd name="connsiteY11" fmla="*/ 4285019 h 4335819"/>
                <a:gd name="connsiteX12" fmla="*/ 1930789 w 3102064"/>
                <a:gd name="connsiteY12" fmla="*/ 4285019 h 4335819"/>
                <a:gd name="connsiteX13" fmla="*/ 2254639 w 3102064"/>
                <a:gd name="connsiteY13" fmla="*/ 3980219 h 4335819"/>
                <a:gd name="connsiteX14" fmla="*/ 2349889 w 3102064"/>
                <a:gd name="connsiteY14" fmla="*/ 3694469 h 4335819"/>
                <a:gd name="connsiteX15" fmla="*/ 2426089 w 3102064"/>
                <a:gd name="connsiteY15" fmla="*/ 3446819 h 4335819"/>
                <a:gd name="connsiteX16" fmla="*/ 2311789 w 3102064"/>
                <a:gd name="connsiteY16" fmla="*/ 3027719 h 4335819"/>
                <a:gd name="connsiteX17" fmla="*/ 2940439 w 3102064"/>
                <a:gd name="connsiteY17" fmla="*/ 2227619 h 4335819"/>
                <a:gd name="connsiteX18" fmla="*/ 3073789 w 3102064"/>
                <a:gd name="connsiteY18" fmla="*/ 1694219 h 4335819"/>
                <a:gd name="connsiteX19" fmla="*/ 3057614 w 3102064"/>
                <a:gd name="connsiteY19" fmla="*/ 1408829 h 4335819"/>
                <a:gd name="connsiteX20" fmla="*/ 2807089 w 3102064"/>
                <a:gd name="connsiteY20" fmla="*/ 913169 h 4335819"/>
                <a:gd name="connsiteX21" fmla="*/ 2578489 w 3102064"/>
                <a:gd name="connsiteY21" fmla="*/ 284519 h 4335819"/>
                <a:gd name="connsiteX22" fmla="*/ 1289698 w 3102064"/>
                <a:gd name="connsiteY22" fmla="*/ 212984 h 4335819"/>
                <a:gd name="connsiteX23" fmla="*/ 235339 w 3102064"/>
                <a:gd name="connsiteY23" fmla="*/ 17819 h 4335819"/>
                <a:gd name="connsiteX0" fmla="*/ 235339 w 3296039"/>
                <a:gd name="connsiteY0" fmla="*/ 17819 h 4335819"/>
                <a:gd name="connsiteX1" fmla="*/ 423506 w 3296039"/>
                <a:gd name="connsiteY1" fmla="*/ 149225 h 4335819"/>
                <a:gd name="connsiteX2" fmla="*/ 280437 w 3296039"/>
                <a:gd name="connsiteY2" fmla="*/ 472686 h 4335819"/>
                <a:gd name="connsiteX3" fmla="*/ 730639 w 3296039"/>
                <a:gd name="connsiteY3" fmla="*/ 913169 h 4335819"/>
                <a:gd name="connsiteX4" fmla="*/ 722086 w 3296039"/>
                <a:gd name="connsiteY4" fmla="*/ 1365315 h 4335819"/>
                <a:gd name="connsiteX5" fmla="*/ 940189 w 3296039"/>
                <a:gd name="connsiteY5" fmla="*/ 1656119 h 4335819"/>
                <a:gd name="connsiteX6" fmla="*/ 940189 w 3296039"/>
                <a:gd name="connsiteY6" fmla="*/ 1865669 h 4335819"/>
                <a:gd name="connsiteX7" fmla="*/ 1016389 w 3296039"/>
                <a:gd name="connsiteY7" fmla="*/ 2703869 h 4335819"/>
                <a:gd name="connsiteX8" fmla="*/ 1092589 w 3296039"/>
                <a:gd name="connsiteY8" fmla="*/ 3313469 h 4335819"/>
                <a:gd name="connsiteX9" fmla="*/ 1092589 w 3296039"/>
                <a:gd name="connsiteY9" fmla="*/ 3846869 h 4335819"/>
                <a:gd name="connsiteX10" fmla="*/ 1397389 w 3296039"/>
                <a:gd name="connsiteY10" fmla="*/ 4018319 h 4335819"/>
                <a:gd name="connsiteX11" fmla="*/ 1797439 w 3296039"/>
                <a:gd name="connsiteY11" fmla="*/ 4285019 h 4335819"/>
                <a:gd name="connsiteX12" fmla="*/ 1930789 w 3296039"/>
                <a:gd name="connsiteY12" fmla="*/ 4285019 h 4335819"/>
                <a:gd name="connsiteX13" fmla="*/ 2254639 w 3296039"/>
                <a:gd name="connsiteY13" fmla="*/ 3980219 h 4335819"/>
                <a:gd name="connsiteX14" fmla="*/ 2349889 w 3296039"/>
                <a:gd name="connsiteY14" fmla="*/ 3694469 h 4335819"/>
                <a:gd name="connsiteX15" fmla="*/ 2426089 w 3296039"/>
                <a:gd name="connsiteY15" fmla="*/ 3446819 h 4335819"/>
                <a:gd name="connsiteX16" fmla="*/ 2311789 w 3296039"/>
                <a:gd name="connsiteY16" fmla="*/ 3027719 h 4335819"/>
                <a:gd name="connsiteX17" fmla="*/ 3169039 w 3296039"/>
                <a:gd name="connsiteY17" fmla="*/ 2227619 h 4335819"/>
                <a:gd name="connsiteX18" fmla="*/ 3073789 w 3296039"/>
                <a:gd name="connsiteY18" fmla="*/ 1694219 h 4335819"/>
                <a:gd name="connsiteX19" fmla="*/ 3057614 w 3296039"/>
                <a:gd name="connsiteY19" fmla="*/ 1408829 h 4335819"/>
                <a:gd name="connsiteX20" fmla="*/ 2807089 w 3296039"/>
                <a:gd name="connsiteY20" fmla="*/ 913169 h 4335819"/>
                <a:gd name="connsiteX21" fmla="*/ 2578489 w 3296039"/>
                <a:gd name="connsiteY21" fmla="*/ 284519 h 4335819"/>
                <a:gd name="connsiteX22" fmla="*/ 1289698 w 3296039"/>
                <a:gd name="connsiteY22" fmla="*/ 212984 h 4335819"/>
                <a:gd name="connsiteX23" fmla="*/ 235339 w 3296039"/>
                <a:gd name="connsiteY23"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311789 w 3169039"/>
                <a:gd name="connsiteY16" fmla="*/ 3027719 h 4335819"/>
                <a:gd name="connsiteX17" fmla="*/ 3169039 w 3169039"/>
                <a:gd name="connsiteY17" fmla="*/ 2227619 h 4335819"/>
                <a:gd name="connsiteX18" fmla="*/ 3073789 w 3169039"/>
                <a:gd name="connsiteY18" fmla="*/ 1694219 h 4335819"/>
                <a:gd name="connsiteX19" fmla="*/ 3057614 w 3169039"/>
                <a:gd name="connsiteY19" fmla="*/ 1408829 h 4335819"/>
                <a:gd name="connsiteX20" fmla="*/ 2807089 w 3169039"/>
                <a:gd name="connsiteY20" fmla="*/ 913169 h 4335819"/>
                <a:gd name="connsiteX21" fmla="*/ 2578489 w 3169039"/>
                <a:gd name="connsiteY21" fmla="*/ 284519 h 4335819"/>
                <a:gd name="connsiteX22" fmla="*/ 1289698 w 3169039"/>
                <a:gd name="connsiteY22" fmla="*/ 212984 h 4335819"/>
                <a:gd name="connsiteX23" fmla="*/ 235339 w 3169039"/>
                <a:gd name="connsiteY23"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311789 w 3169039"/>
                <a:gd name="connsiteY17" fmla="*/ 30277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426089 w 3169039"/>
                <a:gd name="connsiteY15" fmla="*/ 3446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349889 w 3169039"/>
                <a:gd name="connsiteY14" fmla="*/ 3694469 h 4335819"/>
                <a:gd name="connsiteX15" fmla="*/ 2654689 w 3169039"/>
                <a:gd name="connsiteY15" fmla="*/ 3827819 h 4335819"/>
                <a:gd name="connsiteX16" fmla="*/ 2915278 w 3169039"/>
                <a:gd name="connsiteY16" fmla="*/ 3431724 h 4335819"/>
                <a:gd name="connsiteX17" fmla="*/ 2616589 w 3169039"/>
                <a:gd name="connsiteY17" fmla="*/ 2799119 h 4335819"/>
                <a:gd name="connsiteX18" fmla="*/ 3169039 w 3169039"/>
                <a:gd name="connsiteY18" fmla="*/ 2227619 h 4335819"/>
                <a:gd name="connsiteX19" fmla="*/ 3073789 w 3169039"/>
                <a:gd name="connsiteY19" fmla="*/ 1694219 h 4335819"/>
                <a:gd name="connsiteX20" fmla="*/ 3057614 w 3169039"/>
                <a:gd name="connsiteY20" fmla="*/ 1408829 h 4335819"/>
                <a:gd name="connsiteX21" fmla="*/ 2807089 w 3169039"/>
                <a:gd name="connsiteY21" fmla="*/ 913169 h 4335819"/>
                <a:gd name="connsiteX22" fmla="*/ 2578489 w 3169039"/>
                <a:gd name="connsiteY22" fmla="*/ 284519 h 4335819"/>
                <a:gd name="connsiteX23" fmla="*/ 1289698 w 3169039"/>
                <a:gd name="connsiteY23" fmla="*/ 212984 h 4335819"/>
                <a:gd name="connsiteX24" fmla="*/ 235339 w 3169039"/>
                <a:gd name="connsiteY24" fmla="*/ 17819 h 4335819"/>
                <a:gd name="connsiteX0" fmla="*/ 235339 w 3169039"/>
                <a:gd name="connsiteY0" fmla="*/ 17819 h 4335819"/>
                <a:gd name="connsiteX1" fmla="*/ 423506 w 3169039"/>
                <a:gd name="connsiteY1" fmla="*/ 149225 h 4335819"/>
                <a:gd name="connsiteX2" fmla="*/ 280437 w 3169039"/>
                <a:gd name="connsiteY2" fmla="*/ 472686 h 4335819"/>
                <a:gd name="connsiteX3" fmla="*/ 730639 w 3169039"/>
                <a:gd name="connsiteY3" fmla="*/ 913169 h 4335819"/>
                <a:gd name="connsiteX4" fmla="*/ 722086 w 3169039"/>
                <a:gd name="connsiteY4" fmla="*/ 1365315 h 4335819"/>
                <a:gd name="connsiteX5" fmla="*/ 940189 w 3169039"/>
                <a:gd name="connsiteY5" fmla="*/ 1656119 h 4335819"/>
                <a:gd name="connsiteX6" fmla="*/ 940189 w 3169039"/>
                <a:gd name="connsiteY6" fmla="*/ 1865669 h 4335819"/>
                <a:gd name="connsiteX7" fmla="*/ 1016389 w 3169039"/>
                <a:gd name="connsiteY7" fmla="*/ 2703869 h 4335819"/>
                <a:gd name="connsiteX8" fmla="*/ 1092589 w 3169039"/>
                <a:gd name="connsiteY8" fmla="*/ 3313469 h 4335819"/>
                <a:gd name="connsiteX9" fmla="*/ 1092589 w 3169039"/>
                <a:gd name="connsiteY9" fmla="*/ 3846869 h 4335819"/>
                <a:gd name="connsiteX10" fmla="*/ 1397389 w 3169039"/>
                <a:gd name="connsiteY10" fmla="*/ 4018319 h 4335819"/>
                <a:gd name="connsiteX11" fmla="*/ 1797439 w 3169039"/>
                <a:gd name="connsiteY11" fmla="*/ 4285019 h 4335819"/>
                <a:gd name="connsiteX12" fmla="*/ 1930789 w 3169039"/>
                <a:gd name="connsiteY12" fmla="*/ 4285019 h 4335819"/>
                <a:gd name="connsiteX13" fmla="*/ 2254639 w 3169039"/>
                <a:gd name="connsiteY13" fmla="*/ 3980219 h 4335819"/>
                <a:gd name="connsiteX14" fmla="*/ 2654689 w 3169039"/>
                <a:gd name="connsiteY14" fmla="*/ 3827819 h 4335819"/>
                <a:gd name="connsiteX15" fmla="*/ 2915278 w 3169039"/>
                <a:gd name="connsiteY15" fmla="*/ 3431724 h 4335819"/>
                <a:gd name="connsiteX16" fmla="*/ 2616589 w 3169039"/>
                <a:gd name="connsiteY16" fmla="*/ 2799119 h 4335819"/>
                <a:gd name="connsiteX17" fmla="*/ 3169039 w 3169039"/>
                <a:gd name="connsiteY17" fmla="*/ 2227619 h 4335819"/>
                <a:gd name="connsiteX18" fmla="*/ 3073789 w 3169039"/>
                <a:gd name="connsiteY18" fmla="*/ 1694219 h 4335819"/>
                <a:gd name="connsiteX19" fmla="*/ 3057614 w 3169039"/>
                <a:gd name="connsiteY19" fmla="*/ 1408829 h 4335819"/>
                <a:gd name="connsiteX20" fmla="*/ 2807089 w 3169039"/>
                <a:gd name="connsiteY20" fmla="*/ 913169 h 4335819"/>
                <a:gd name="connsiteX21" fmla="*/ 2578489 w 3169039"/>
                <a:gd name="connsiteY21" fmla="*/ 284519 h 4335819"/>
                <a:gd name="connsiteX22" fmla="*/ 1289698 w 3169039"/>
                <a:gd name="connsiteY22" fmla="*/ 212984 h 4335819"/>
                <a:gd name="connsiteX23" fmla="*/ 235339 w 3169039"/>
                <a:gd name="connsiteY23" fmla="*/ 17819 h 4335819"/>
                <a:gd name="connsiteX0" fmla="*/ 235339 w 3169039"/>
                <a:gd name="connsiteY0" fmla="*/ 17819 h 4329469"/>
                <a:gd name="connsiteX1" fmla="*/ 423506 w 3169039"/>
                <a:gd name="connsiteY1" fmla="*/ 149225 h 4329469"/>
                <a:gd name="connsiteX2" fmla="*/ 280437 w 3169039"/>
                <a:gd name="connsiteY2" fmla="*/ 472686 h 4329469"/>
                <a:gd name="connsiteX3" fmla="*/ 730639 w 3169039"/>
                <a:gd name="connsiteY3" fmla="*/ 913169 h 4329469"/>
                <a:gd name="connsiteX4" fmla="*/ 722086 w 3169039"/>
                <a:gd name="connsiteY4" fmla="*/ 1365315 h 4329469"/>
                <a:gd name="connsiteX5" fmla="*/ 940189 w 3169039"/>
                <a:gd name="connsiteY5" fmla="*/ 1656119 h 4329469"/>
                <a:gd name="connsiteX6" fmla="*/ 940189 w 3169039"/>
                <a:gd name="connsiteY6" fmla="*/ 1865669 h 4329469"/>
                <a:gd name="connsiteX7" fmla="*/ 1016389 w 3169039"/>
                <a:gd name="connsiteY7" fmla="*/ 2703869 h 4329469"/>
                <a:gd name="connsiteX8" fmla="*/ 1092589 w 3169039"/>
                <a:gd name="connsiteY8" fmla="*/ 3313469 h 4329469"/>
                <a:gd name="connsiteX9" fmla="*/ 1092589 w 3169039"/>
                <a:gd name="connsiteY9" fmla="*/ 3846869 h 4329469"/>
                <a:gd name="connsiteX10" fmla="*/ 1397389 w 3169039"/>
                <a:gd name="connsiteY10" fmla="*/ 4018319 h 4329469"/>
                <a:gd name="connsiteX11" fmla="*/ 1797439 w 3169039"/>
                <a:gd name="connsiteY11" fmla="*/ 4285019 h 4329469"/>
                <a:gd name="connsiteX12" fmla="*/ 1930789 w 3169039"/>
                <a:gd name="connsiteY12" fmla="*/ 4285019 h 4329469"/>
                <a:gd name="connsiteX13" fmla="*/ 2711839 w 3169039"/>
                <a:gd name="connsiteY13" fmla="*/ 4208819 h 4329469"/>
                <a:gd name="connsiteX14" fmla="*/ 2654689 w 3169039"/>
                <a:gd name="connsiteY14" fmla="*/ 3827819 h 4329469"/>
                <a:gd name="connsiteX15" fmla="*/ 2915278 w 3169039"/>
                <a:gd name="connsiteY15" fmla="*/ 3431724 h 4329469"/>
                <a:gd name="connsiteX16" fmla="*/ 2616589 w 3169039"/>
                <a:gd name="connsiteY16" fmla="*/ 2799119 h 4329469"/>
                <a:gd name="connsiteX17" fmla="*/ 3169039 w 3169039"/>
                <a:gd name="connsiteY17" fmla="*/ 2227619 h 4329469"/>
                <a:gd name="connsiteX18" fmla="*/ 3073789 w 3169039"/>
                <a:gd name="connsiteY18" fmla="*/ 1694219 h 4329469"/>
                <a:gd name="connsiteX19" fmla="*/ 3057614 w 3169039"/>
                <a:gd name="connsiteY19" fmla="*/ 1408829 h 4329469"/>
                <a:gd name="connsiteX20" fmla="*/ 2807089 w 3169039"/>
                <a:gd name="connsiteY20" fmla="*/ 913169 h 4329469"/>
                <a:gd name="connsiteX21" fmla="*/ 2578489 w 3169039"/>
                <a:gd name="connsiteY21" fmla="*/ 284519 h 4329469"/>
                <a:gd name="connsiteX22" fmla="*/ 1289698 w 3169039"/>
                <a:gd name="connsiteY22" fmla="*/ 212984 h 4329469"/>
                <a:gd name="connsiteX23" fmla="*/ 235339 w 3169039"/>
                <a:gd name="connsiteY23" fmla="*/ 17819 h 432946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285019 h 4983519"/>
                <a:gd name="connsiteX12" fmla="*/ 19307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285019 h 4983519"/>
                <a:gd name="connsiteX12" fmla="*/ 19307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285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285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285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666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3846869 h 4983519"/>
                <a:gd name="connsiteX10" fmla="*/ 1397389 w 3169039"/>
                <a:gd name="connsiteY10" fmla="*/ 4018319 h 4983519"/>
                <a:gd name="connsiteX11" fmla="*/ 1797439 w 3169039"/>
                <a:gd name="connsiteY11" fmla="*/ 4666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4304069 h 4983519"/>
                <a:gd name="connsiteX10" fmla="*/ 1397389 w 3169039"/>
                <a:gd name="connsiteY10" fmla="*/ 4018319 h 4983519"/>
                <a:gd name="connsiteX11" fmla="*/ 1797439 w 3169039"/>
                <a:gd name="connsiteY11" fmla="*/ 4666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4304069 h 4983519"/>
                <a:gd name="connsiteX10" fmla="*/ 1397389 w 3169039"/>
                <a:gd name="connsiteY10" fmla="*/ 4018319 h 4983519"/>
                <a:gd name="connsiteX11" fmla="*/ 1398466 w 3169039"/>
                <a:gd name="connsiteY11" fmla="*/ 4018320 h 4983519"/>
                <a:gd name="connsiteX12" fmla="*/ 1797439 w 3169039"/>
                <a:gd name="connsiteY12" fmla="*/ 4666019 h 4983519"/>
                <a:gd name="connsiteX13" fmla="*/ 2159389 w 3169039"/>
                <a:gd name="connsiteY13" fmla="*/ 4970819 h 4983519"/>
                <a:gd name="connsiteX14" fmla="*/ 2711839 w 3169039"/>
                <a:gd name="connsiteY14" fmla="*/ 4208819 h 4983519"/>
                <a:gd name="connsiteX15" fmla="*/ 2654689 w 3169039"/>
                <a:gd name="connsiteY15" fmla="*/ 3827819 h 4983519"/>
                <a:gd name="connsiteX16" fmla="*/ 2915278 w 3169039"/>
                <a:gd name="connsiteY16" fmla="*/ 3431724 h 4983519"/>
                <a:gd name="connsiteX17" fmla="*/ 2616589 w 3169039"/>
                <a:gd name="connsiteY17" fmla="*/ 2799119 h 4983519"/>
                <a:gd name="connsiteX18" fmla="*/ 3169039 w 3169039"/>
                <a:gd name="connsiteY18" fmla="*/ 2227619 h 4983519"/>
                <a:gd name="connsiteX19" fmla="*/ 3073789 w 3169039"/>
                <a:gd name="connsiteY19" fmla="*/ 1694219 h 4983519"/>
                <a:gd name="connsiteX20" fmla="*/ 3057614 w 3169039"/>
                <a:gd name="connsiteY20" fmla="*/ 1408829 h 4983519"/>
                <a:gd name="connsiteX21" fmla="*/ 2807089 w 3169039"/>
                <a:gd name="connsiteY21" fmla="*/ 913169 h 4983519"/>
                <a:gd name="connsiteX22" fmla="*/ 2578489 w 3169039"/>
                <a:gd name="connsiteY22" fmla="*/ 284519 h 4983519"/>
                <a:gd name="connsiteX23" fmla="*/ 1289698 w 3169039"/>
                <a:gd name="connsiteY23" fmla="*/ 212984 h 4983519"/>
                <a:gd name="connsiteX24" fmla="*/ 235339 w 3169039"/>
                <a:gd name="connsiteY24"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4304069 h 4983519"/>
                <a:gd name="connsiteX10" fmla="*/ 1397389 w 3169039"/>
                <a:gd name="connsiteY10" fmla="*/ 4018319 h 4983519"/>
                <a:gd name="connsiteX11" fmla="*/ 1398466 w 3169039"/>
                <a:gd name="connsiteY11" fmla="*/ 4246920 h 4983519"/>
                <a:gd name="connsiteX12" fmla="*/ 1797439 w 3169039"/>
                <a:gd name="connsiteY12" fmla="*/ 4666019 h 4983519"/>
                <a:gd name="connsiteX13" fmla="*/ 2159389 w 3169039"/>
                <a:gd name="connsiteY13" fmla="*/ 4970819 h 4983519"/>
                <a:gd name="connsiteX14" fmla="*/ 2711839 w 3169039"/>
                <a:gd name="connsiteY14" fmla="*/ 4208819 h 4983519"/>
                <a:gd name="connsiteX15" fmla="*/ 2654689 w 3169039"/>
                <a:gd name="connsiteY15" fmla="*/ 3827819 h 4983519"/>
                <a:gd name="connsiteX16" fmla="*/ 2915278 w 3169039"/>
                <a:gd name="connsiteY16" fmla="*/ 3431724 h 4983519"/>
                <a:gd name="connsiteX17" fmla="*/ 2616589 w 3169039"/>
                <a:gd name="connsiteY17" fmla="*/ 2799119 h 4983519"/>
                <a:gd name="connsiteX18" fmla="*/ 3169039 w 3169039"/>
                <a:gd name="connsiteY18" fmla="*/ 2227619 h 4983519"/>
                <a:gd name="connsiteX19" fmla="*/ 3073789 w 3169039"/>
                <a:gd name="connsiteY19" fmla="*/ 1694219 h 4983519"/>
                <a:gd name="connsiteX20" fmla="*/ 3057614 w 3169039"/>
                <a:gd name="connsiteY20" fmla="*/ 1408829 h 4983519"/>
                <a:gd name="connsiteX21" fmla="*/ 2807089 w 3169039"/>
                <a:gd name="connsiteY21" fmla="*/ 913169 h 4983519"/>
                <a:gd name="connsiteX22" fmla="*/ 2578489 w 3169039"/>
                <a:gd name="connsiteY22" fmla="*/ 284519 h 4983519"/>
                <a:gd name="connsiteX23" fmla="*/ 1289698 w 3169039"/>
                <a:gd name="connsiteY23" fmla="*/ 212984 h 4983519"/>
                <a:gd name="connsiteX24" fmla="*/ 235339 w 3169039"/>
                <a:gd name="connsiteY24"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4304069 h 4983519"/>
                <a:gd name="connsiteX10" fmla="*/ 1397389 w 3169039"/>
                <a:gd name="connsiteY10" fmla="*/ 4018319 h 4983519"/>
                <a:gd name="connsiteX11" fmla="*/ 1398466 w 3169039"/>
                <a:gd name="connsiteY11" fmla="*/ 4246920 h 4983519"/>
                <a:gd name="connsiteX12" fmla="*/ 1797439 w 3169039"/>
                <a:gd name="connsiteY12" fmla="*/ 4666019 h 4983519"/>
                <a:gd name="connsiteX13" fmla="*/ 2159389 w 3169039"/>
                <a:gd name="connsiteY13" fmla="*/ 4970819 h 4983519"/>
                <a:gd name="connsiteX14" fmla="*/ 2711839 w 3169039"/>
                <a:gd name="connsiteY14" fmla="*/ 4208819 h 4983519"/>
                <a:gd name="connsiteX15" fmla="*/ 2654689 w 3169039"/>
                <a:gd name="connsiteY15" fmla="*/ 3827819 h 4983519"/>
                <a:gd name="connsiteX16" fmla="*/ 2915278 w 3169039"/>
                <a:gd name="connsiteY16" fmla="*/ 3431724 h 4983519"/>
                <a:gd name="connsiteX17" fmla="*/ 2616589 w 3169039"/>
                <a:gd name="connsiteY17" fmla="*/ 2799119 h 4983519"/>
                <a:gd name="connsiteX18" fmla="*/ 3169039 w 3169039"/>
                <a:gd name="connsiteY18" fmla="*/ 2227619 h 4983519"/>
                <a:gd name="connsiteX19" fmla="*/ 3073789 w 3169039"/>
                <a:gd name="connsiteY19" fmla="*/ 1694219 h 4983519"/>
                <a:gd name="connsiteX20" fmla="*/ 3057614 w 3169039"/>
                <a:gd name="connsiteY20" fmla="*/ 1408829 h 4983519"/>
                <a:gd name="connsiteX21" fmla="*/ 2807089 w 3169039"/>
                <a:gd name="connsiteY21" fmla="*/ 913169 h 4983519"/>
                <a:gd name="connsiteX22" fmla="*/ 2578489 w 3169039"/>
                <a:gd name="connsiteY22" fmla="*/ 284519 h 4983519"/>
                <a:gd name="connsiteX23" fmla="*/ 1289698 w 3169039"/>
                <a:gd name="connsiteY23" fmla="*/ 212984 h 4983519"/>
                <a:gd name="connsiteX24" fmla="*/ 235339 w 3169039"/>
                <a:gd name="connsiteY24" fmla="*/ 17819 h 4983519"/>
                <a:gd name="connsiteX0" fmla="*/ 235339 w 3169039"/>
                <a:gd name="connsiteY0" fmla="*/ 17819 h 4983519"/>
                <a:gd name="connsiteX1" fmla="*/ 423506 w 3169039"/>
                <a:gd name="connsiteY1" fmla="*/ 149225 h 4983519"/>
                <a:gd name="connsiteX2" fmla="*/ 280437 w 3169039"/>
                <a:gd name="connsiteY2" fmla="*/ 472686 h 4983519"/>
                <a:gd name="connsiteX3" fmla="*/ 730639 w 3169039"/>
                <a:gd name="connsiteY3" fmla="*/ 913169 h 4983519"/>
                <a:gd name="connsiteX4" fmla="*/ 722086 w 3169039"/>
                <a:gd name="connsiteY4" fmla="*/ 1365315 h 4983519"/>
                <a:gd name="connsiteX5" fmla="*/ 940189 w 3169039"/>
                <a:gd name="connsiteY5" fmla="*/ 1656119 h 4983519"/>
                <a:gd name="connsiteX6" fmla="*/ 940189 w 3169039"/>
                <a:gd name="connsiteY6" fmla="*/ 1865669 h 4983519"/>
                <a:gd name="connsiteX7" fmla="*/ 1016389 w 3169039"/>
                <a:gd name="connsiteY7" fmla="*/ 2703869 h 4983519"/>
                <a:gd name="connsiteX8" fmla="*/ 1092589 w 3169039"/>
                <a:gd name="connsiteY8" fmla="*/ 3313469 h 4983519"/>
                <a:gd name="connsiteX9" fmla="*/ 1092589 w 3169039"/>
                <a:gd name="connsiteY9" fmla="*/ 4304069 h 4983519"/>
                <a:gd name="connsiteX10" fmla="*/ 1398466 w 3169039"/>
                <a:gd name="connsiteY10" fmla="*/ 4246920 h 4983519"/>
                <a:gd name="connsiteX11" fmla="*/ 1797439 w 3169039"/>
                <a:gd name="connsiteY11" fmla="*/ 4666019 h 4983519"/>
                <a:gd name="connsiteX12" fmla="*/ 2159389 w 3169039"/>
                <a:gd name="connsiteY12" fmla="*/ 4970819 h 4983519"/>
                <a:gd name="connsiteX13" fmla="*/ 2711839 w 3169039"/>
                <a:gd name="connsiteY13" fmla="*/ 4208819 h 4983519"/>
                <a:gd name="connsiteX14" fmla="*/ 2654689 w 3169039"/>
                <a:gd name="connsiteY14" fmla="*/ 3827819 h 4983519"/>
                <a:gd name="connsiteX15" fmla="*/ 2915278 w 3169039"/>
                <a:gd name="connsiteY15" fmla="*/ 3431724 h 4983519"/>
                <a:gd name="connsiteX16" fmla="*/ 2616589 w 3169039"/>
                <a:gd name="connsiteY16" fmla="*/ 2799119 h 4983519"/>
                <a:gd name="connsiteX17" fmla="*/ 3169039 w 3169039"/>
                <a:gd name="connsiteY17" fmla="*/ 2227619 h 4983519"/>
                <a:gd name="connsiteX18" fmla="*/ 3073789 w 3169039"/>
                <a:gd name="connsiteY18" fmla="*/ 1694219 h 4983519"/>
                <a:gd name="connsiteX19" fmla="*/ 3057614 w 3169039"/>
                <a:gd name="connsiteY19" fmla="*/ 1408829 h 4983519"/>
                <a:gd name="connsiteX20" fmla="*/ 2807089 w 3169039"/>
                <a:gd name="connsiteY20" fmla="*/ 913169 h 4983519"/>
                <a:gd name="connsiteX21" fmla="*/ 2578489 w 3169039"/>
                <a:gd name="connsiteY21" fmla="*/ 284519 h 4983519"/>
                <a:gd name="connsiteX22" fmla="*/ 1289698 w 3169039"/>
                <a:gd name="connsiteY22" fmla="*/ 212984 h 4983519"/>
                <a:gd name="connsiteX23" fmla="*/ 235339 w 3169039"/>
                <a:gd name="connsiteY23" fmla="*/ 17819 h 4983519"/>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896046 w 3169039"/>
                <a:gd name="connsiteY16" fmla="*/ 3296866 h 5042586"/>
                <a:gd name="connsiteX17" fmla="*/ 2616589 w 3169039"/>
                <a:gd name="connsiteY17" fmla="*/ 2799119 h 5042586"/>
                <a:gd name="connsiteX18" fmla="*/ 3169039 w 3169039"/>
                <a:gd name="connsiteY18" fmla="*/ 2227619 h 5042586"/>
                <a:gd name="connsiteX19" fmla="*/ 3073789 w 3169039"/>
                <a:gd name="connsiteY19" fmla="*/ 1694219 h 5042586"/>
                <a:gd name="connsiteX20" fmla="*/ 3057614 w 3169039"/>
                <a:gd name="connsiteY20" fmla="*/ 1408829 h 5042586"/>
                <a:gd name="connsiteX21" fmla="*/ 2807089 w 3169039"/>
                <a:gd name="connsiteY21" fmla="*/ 913169 h 5042586"/>
                <a:gd name="connsiteX22" fmla="*/ 2578489 w 3169039"/>
                <a:gd name="connsiteY22" fmla="*/ 284519 h 5042586"/>
                <a:gd name="connsiteX23" fmla="*/ 1289698 w 3169039"/>
                <a:gd name="connsiteY23" fmla="*/ 212984 h 5042586"/>
                <a:gd name="connsiteX24" fmla="*/ 235339 w 3169039"/>
                <a:gd name="connsiteY24"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896046 w 3169039"/>
                <a:gd name="connsiteY16" fmla="*/ 3296866 h 5042586"/>
                <a:gd name="connsiteX17" fmla="*/ 2616589 w 3169039"/>
                <a:gd name="connsiteY17" fmla="*/ 2799119 h 5042586"/>
                <a:gd name="connsiteX18" fmla="*/ 3169039 w 3169039"/>
                <a:gd name="connsiteY18" fmla="*/ 2227619 h 5042586"/>
                <a:gd name="connsiteX19" fmla="*/ 3073789 w 3169039"/>
                <a:gd name="connsiteY19" fmla="*/ 1694219 h 5042586"/>
                <a:gd name="connsiteX20" fmla="*/ 3057614 w 3169039"/>
                <a:gd name="connsiteY20" fmla="*/ 1408829 h 5042586"/>
                <a:gd name="connsiteX21" fmla="*/ 2807089 w 3169039"/>
                <a:gd name="connsiteY21" fmla="*/ 913169 h 5042586"/>
                <a:gd name="connsiteX22" fmla="*/ 2578489 w 3169039"/>
                <a:gd name="connsiteY22" fmla="*/ 284519 h 5042586"/>
                <a:gd name="connsiteX23" fmla="*/ 1289698 w 3169039"/>
                <a:gd name="connsiteY23" fmla="*/ 212984 h 5042586"/>
                <a:gd name="connsiteX24" fmla="*/ 235339 w 3169039"/>
                <a:gd name="connsiteY24"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4317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5841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1087915 w 3169039"/>
                <a:gd name="connsiteY9" fmla="*/ 3328206 h 5042586"/>
                <a:gd name="connsiteX10" fmla="*/ 1092589 w 3169039"/>
                <a:gd name="connsiteY10" fmla="*/ 4304069 h 5042586"/>
                <a:gd name="connsiteX11" fmla="*/ 1398466 w 3169039"/>
                <a:gd name="connsiteY11" fmla="*/ 4246920 h 5042586"/>
                <a:gd name="connsiteX12" fmla="*/ 1797439 w 3169039"/>
                <a:gd name="connsiteY12" fmla="*/ 4666019 h 5042586"/>
                <a:gd name="connsiteX13" fmla="*/ 2159389 w 3169039"/>
                <a:gd name="connsiteY13" fmla="*/ 4970819 h 5042586"/>
                <a:gd name="connsiteX14" fmla="*/ 2711839 w 3169039"/>
                <a:gd name="connsiteY14" fmla="*/ 4208819 h 5042586"/>
                <a:gd name="connsiteX15" fmla="*/ 2654689 w 3169039"/>
                <a:gd name="connsiteY15" fmla="*/ 3827819 h 5042586"/>
                <a:gd name="connsiteX16" fmla="*/ 2915278 w 3169039"/>
                <a:gd name="connsiteY16" fmla="*/ 3584124 h 5042586"/>
                <a:gd name="connsiteX17" fmla="*/ 2616589 w 3169039"/>
                <a:gd name="connsiteY17" fmla="*/ 2799119 h 5042586"/>
                <a:gd name="connsiteX18" fmla="*/ 3169039 w 3169039"/>
                <a:gd name="connsiteY18" fmla="*/ 2227619 h 5042586"/>
                <a:gd name="connsiteX19" fmla="*/ 3073789 w 3169039"/>
                <a:gd name="connsiteY19" fmla="*/ 1694219 h 5042586"/>
                <a:gd name="connsiteX20" fmla="*/ 3057614 w 3169039"/>
                <a:gd name="connsiteY20" fmla="*/ 1408829 h 5042586"/>
                <a:gd name="connsiteX21" fmla="*/ 2807089 w 3169039"/>
                <a:gd name="connsiteY21" fmla="*/ 913169 h 5042586"/>
                <a:gd name="connsiteX22" fmla="*/ 2578489 w 3169039"/>
                <a:gd name="connsiteY22" fmla="*/ 284519 h 5042586"/>
                <a:gd name="connsiteX23" fmla="*/ 1289698 w 3169039"/>
                <a:gd name="connsiteY23" fmla="*/ 212984 h 5042586"/>
                <a:gd name="connsiteX24" fmla="*/ 235339 w 3169039"/>
                <a:gd name="connsiteY24"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1092589 w 3169039"/>
                <a:gd name="connsiteY8" fmla="*/ 3313469 h 5042586"/>
                <a:gd name="connsiteX9" fmla="*/ 859315 w 3169039"/>
                <a:gd name="connsiteY9" fmla="*/ 3328206 h 5042586"/>
                <a:gd name="connsiteX10" fmla="*/ 1092589 w 3169039"/>
                <a:gd name="connsiteY10" fmla="*/ 4304069 h 5042586"/>
                <a:gd name="connsiteX11" fmla="*/ 1398466 w 3169039"/>
                <a:gd name="connsiteY11" fmla="*/ 4246920 h 5042586"/>
                <a:gd name="connsiteX12" fmla="*/ 1797439 w 3169039"/>
                <a:gd name="connsiteY12" fmla="*/ 4666019 h 5042586"/>
                <a:gd name="connsiteX13" fmla="*/ 2159389 w 3169039"/>
                <a:gd name="connsiteY13" fmla="*/ 4970819 h 5042586"/>
                <a:gd name="connsiteX14" fmla="*/ 2711839 w 3169039"/>
                <a:gd name="connsiteY14" fmla="*/ 4208819 h 5042586"/>
                <a:gd name="connsiteX15" fmla="*/ 2654689 w 3169039"/>
                <a:gd name="connsiteY15" fmla="*/ 3827819 h 5042586"/>
                <a:gd name="connsiteX16" fmla="*/ 2915278 w 3169039"/>
                <a:gd name="connsiteY16" fmla="*/ 3584124 h 5042586"/>
                <a:gd name="connsiteX17" fmla="*/ 2616589 w 3169039"/>
                <a:gd name="connsiteY17" fmla="*/ 2799119 h 5042586"/>
                <a:gd name="connsiteX18" fmla="*/ 3169039 w 3169039"/>
                <a:gd name="connsiteY18" fmla="*/ 2227619 h 5042586"/>
                <a:gd name="connsiteX19" fmla="*/ 3073789 w 3169039"/>
                <a:gd name="connsiteY19" fmla="*/ 1694219 h 5042586"/>
                <a:gd name="connsiteX20" fmla="*/ 3057614 w 3169039"/>
                <a:gd name="connsiteY20" fmla="*/ 1408829 h 5042586"/>
                <a:gd name="connsiteX21" fmla="*/ 2807089 w 3169039"/>
                <a:gd name="connsiteY21" fmla="*/ 913169 h 5042586"/>
                <a:gd name="connsiteX22" fmla="*/ 2578489 w 3169039"/>
                <a:gd name="connsiteY22" fmla="*/ 284519 h 5042586"/>
                <a:gd name="connsiteX23" fmla="*/ 1289698 w 3169039"/>
                <a:gd name="connsiteY23" fmla="*/ 212984 h 5042586"/>
                <a:gd name="connsiteX24" fmla="*/ 235339 w 3169039"/>
                <a:gd name="connsiteY24" fmla="*/ 17819 h 5042586"/>
                <a:gd name="connsiteX0" fmla="*/ 235339 w 3169039"/>
                <a:gd name="connsiteY0" fmla="*/ 17819 h 5042586"/>
                <a:gd name="connsiteX1" fmla="*/ 423506 w 3169039"/>
                <a:gd name="connsiteY1" fmla="*/ 149225 h 5042586"/>
                <a:gd name="connsiteX2" fmla="*/ 280437 w 3169039"/>
                <a:gd name="connsiteY2" fmla="*/ 472686 h 5042586"/>
                <a:gd name="connsiteX3" fmla="*/ 730639 w 3169039"/>
                <a:gd name="connsiteY3" fmla="*/ 913169 h 5042586"/>
                <a:gd name="connsiteX4" fmla="*/ 722086 w 3169039"/>
                <a:gd name="connsiteY4" fmla="*/ 1365315 h 5042586"/>
                <a:gd name="connsiteX5" fmla="*/ 940189 w 3169039"/>
                <a:gd name="connsiteY5" fmla="*/ 1656119 h 5042586"/>
                <a:gd name="connsiteX6" fmla="*/ 940189 w 3169039"/>
                <a:gd name="connsiteY6" fmla="*/ 1865669 h 5042586"/>
                <a:gd name="connsiteX7" fmla="*/ 1016389 w 3169039"/>
                <a:gd name="connsiteY7" fmla="*/ 2703869 h 5042586"/>
                <a:gd name="connsiteX8" fmla="*/ 859315 w 3169039"/>
                <a:gd name="connsiteY8" fmla="*/ 3328206 h 5042586"/>
                <a:gd name="connsiteX9" fmla="*/ 1092589 w 3169039"/>
                <a:gd name="connsiteY9" fmla="*/ 4304069 h 5042586"/>
                <a:gd name="connsiteX10" fmla="*/ 1398466 w 3169039"/>
                <a:gd name="connsiteY10" fmla="*/ 4246920 h 5042586"/>
                <a:gd name="connsiteX11" fmla="*/ 1797439 w 3169039"/>
                <a:gd name="connsiteY11" fmla="*/ 4666019 h 5042586"/>
                <a:gd name="connsiteX12" fmla="*/ 2159389 w 3169039"/>
                <a:gd name="connsiteY12" fmla="*/ 4970819 h 5042586"/>
                <a:gd name="connsiteX13" fmla="*/ 2711839 w 3169039"/>
                <a:gd name="connsiteY13" fmla="*/ 4208819 h 5042586"/>
                <a:gd name="connsiteX14" fmla="*/ 2654689 w 3169039"/>
                <a:gd name="connsiteY14" fmla="*/ 3827819 h 5042586"/>
                <a:gd name="connsiteX15" fmla="*/ 2915278 w 3169039"/>
                <a:gd name="connsiteY15" fmla="*/ 3584124 h 5042586"/>
                <a:gd name="connsiteX16" fmla="*/ 2616589 w 3169039"/>
                <a:gd name="connsiteY16" fmla="*/ 2799119 h 5042586"/>
                <a:gd name="connsiteX17" fmla="*/ 3169039 w 3169039"/>
                <a:gd name="connsiteY17" fmla="*/ 2227619 h 5042586"/>
                <a:gd name="connsiteX18" fmla="*/ 3073789 w 3169039"/>
                <a:gd name="connsiteY18" fmla="*/ 1694219 h 5042586"/>
                <a:gd name="connsiteX19" fmla="*/ 3057614 w 3169039"/>
                <a:gd name="connsiteY19" fmla="*/ 1408829 h 5042586"/>
                <a:gd name="connsiteX20" fmla="*/ 2807089 w 3169039"/>
                <a:gd name="connsiteY20" fmla="*/ 913169 h 5042586"/>
                <a:gd name="connsiteX21" fmla="*/ 2578489 w 3169039"/>
                <a:gd name="connsiteY21" fmla="*/ 284519 h 5042586"/>
                <a:gd name="connsiteX22" fmla="*/ 1289698 w 3169039"/>
                <a:gd name="connsiteY22" fmla="*/ 212984 h 5042586"/>
                <a:gd name="connsiteX23" fmla="*/ 235339 w 3169039"/>
                <a:gd name="connsiteY23" fmla="*/ 17819 h 50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9039" h="5042586">
                  <a:moveTo>
                    <a:pt x="235339" y="17819"/>
                  </a:moveTo>
                  <a:cubicBezTo>
                    <a:pt x="0" y="68295"/>
                    <a:pt x="340956" y="0"/>
                    <a:pt x="423506" y="149225"/>
                  </a:cubicBezTo>
                  <a:cubicBezTo>
                    <a:pt x="456422" y="225036"/>
                    <a:pt x="229248" y="345362"/>
                    <a:pt x="280437" y="472686"/>
                  </a:cubicBezTo>
                  <a:cubicBezTo>
                    <a:pt x="331626" y="600010"/>
                    <a:pt x="657031" y="764398"/>
                    <a:pt x="730639" y="913169"/>
                  </a:cubicBezTo>
                  <a:cubicBezTo>
                    <a:pt x="804247" y="1061940"/>
                    <a:pt x="687161" y="1241490"/>
                    <a:pt x="722086" y="1365315"/>
                  </a:cubicBezTo>
                  <a:cubicBezTo>
                    <a:pt x="760186" y="1390715"/>
                    <a:pt x="903839" y="1598127"/>
                    <a:pt x="940189" y="1656119"/>
                  </a:cubicBezTo>
                  <a:cubicBezTo>
                    <a:pt x="978289" y="1716444"/>
                    <a:pt x="927489" y="1691044"/>
                    <a:pt x="940189" y="1865669"/>
                  </a:cubicBezTo>
                  <a:cubicBezTo>
                    <a:pt x="952889" y="2040294"/>
                    <a:pt x="1029868" y="2460113"/>
                    <a:pt x="1016389" y="2703869"/>
                  </a:cubicBezTo>
                  <a:cubicBezTo>
                    <a:pt x="1002910" y="2947625"/>
                    <a:pt x="846615" y="3061506"/>
                    <a:pt x="859315" y="3328206"/>
                  </a:cubicBezTo>
                  <a:cubicBezTo>
                    <a:pt x="872015" y="3594906"/>
                    <a:pt x="1002731" y="4150950"/>
                    <a:pt x="1092589" y="4304069"/>
                  </a:cubicBezTo>
                  <a:cubicBezTo>
                    <a:pt x="1182447" y="4457188"/>
                    <a:pt x="1280991" y="4186595"/>
                    <a:pt x="1398466" y="4246920"/>
                  </a:cubicBezTo>
                  <a:cubicBezTo>
                    <a:pt x="1515941" y="4307245"/>
                    <a:pt x="1670618" y="4545369"/>
                    <a:pt x="1797439" y="4666019"/>
                  </a:cubicBezTo>
                  <a:cubicBezTo>
                    <a:pt x="1835120" y="5042586"/>
                    <a:pt x="2006989" y="4983519"/>
                    <a:pt x="2159389" y="4970819"/>
                  </a:cubicBezTo>
                  <a:cubicBezTo>
                    <a:pt x="2228400" y="4535425"/>
                    <a:pt x="2396376" y="4518651"/>
                    <a:pt x="2711839" y="4208819"/>
                  </a:cubicBezTo>
                  <a:cubicBezTo>
                    <a:pt x="2794389" y="4018319"/>
                    <a:pt x="2544583" y="3919235"/>
                    <a:pt x="2654689" y="3827819"/>
                  </a:cubicBezTo>
                  <a:cubicBezTo>
                    <a:pt x="2748920" y="3784028"/>
                    <a:pt x="2697189" y="3764210"/>
                    <a:pt x="2915278" y="3584124"/>
                  </a:cubicBezTo>
                  <a:cubicBezTo>
                    <a:pt x="2969049" y="3419665"/>
                    <a:pt x="2574296" y="3025203"/>
                    <a:pt x="2616589" y="2799119"/>
                  </a:cubicBezTo>
                  <a:cubicBezTo>
                    <a:pt x="2658882" y="2573035"/>
                    <a:pt x="3042039" y="2449869"/>
                    <a:pt x="3169039" y="2227619"/>
                  </a:cubicBezTo>
                  <a:cubicBezTo>
                    <a:pt x="2953858" y="2002494"/>
                    <a:pt x="3092360" y="1830684"/>
                    <a:pt x="3073789" y="1694219"/>
                  </a:cubicBezTo>
                  <a:cubicBezTo>
                    <a:pt x="3055218" y="1557754"/>
                    <a:pt x="3102064" y="1539004"/>
                    <a:pt x="3057614" y="1408829"/>
                  </a:cubicBezTo>
                  <a:cubicBezTo>
                    <a:pt x="3013164" y="1278654"/>
                    <a:pt x="2886943" y="1100554"/>
                    <a:pt x="2807089" y="913169"/>
                  </a:cubicBezTo>
                  <a:cubicBezTo>
                    <a:pt x="2848364" y="802044"/>
                    <a:pt x="2676914" y="348019"/>
                    <a:pt x="2578489" y="284519"/>
                  </a:cubicBezTo>
                  <a:cubicBezTo>
                    <a:pt x="2389091" y="218622"/>
                    <a:pt x="1680223" y="257434"/>
                    <a:pt x="1289698" y="212984"/>
                  </a:cubicBezTo>
                  <a:cubicBezTo>
                    <a:pt x="1022998" y="190759"/>
                    <a:pt x="736082" y="84689"/>
                    <a:pt x="235339" y="17819"/>
                  </a:cubicBezTo>
                  <a:close/>
                </a:path>
              </a:pathLst>
            </a:custGeom>
            <a:solidFill>
              <a:srgbClr val="00B050">
                <a:alpha val="60000"/>
              </a:srgbClr>
            </a:solidFill>
            <a:ln w="50800">
              <a:solidFill>
                <a:srgbClr val="005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3581400" y="2667000"/>
              <a:ext cx="1828800" cy="1323439"/>
            </a:xfrm>
            <a:prstGeom prst="rect">
              <a:avLst/>
            </a:prstGeom>
            <a:noFill/>
          </p:spPr>
          <p:txBody>
            <a:bodyPr wrap="square" rtlCol="0">
              <a:spAutoFit/>
            </a:bodyPr>
            <a:lstStyle/>
            <a:p>
              <a:pPr algn="ctr"/>
              <a:r>
                <a:rPr lang="en-US" sz="4000" b="1" spc="-50" dirty="0">
                  <a:ln w="6350">
                    <a:solidFill>
                      <a:srgbClr val="005426"/>
                    </a:solidFill>
                  </a:ln>
                  <a:solidFill>
                    <a:srgbClr val="006C31"/>
                  </a:solidFill>
                  <a:effectLst>
                    <a:outerShdw dist="50800" dir="7200000" algn="ctr" rotWithShape="0">
                      <a:schemeClr val="tx1"/>
                    </a:outerShdw>
                  </a:effectLst>
                  <a:latin typeface="Tempus Sans ITC" pitchFamily="82" charset="0"/>
                  <a:cs typeface="Arial" pitchFamily="34" charset="0"/>
                </a:rPr>
                <a:t>Great </a:t>
              </a:r>
            </a:p>
            <a:p>
              <a:pPr algn="ctr"/>
              <a:r>
                <a:rPr lang="en-US" sz="4000" b="1" spc="-50" dirty="0">
                  <a:ln w="6350">
                    <a:solidFill>
                      <a:srgbClr val="005426"/>
                    </a:solidFill>
                  </a:ln>
                  <a:solidFill>
                    <a:srgbClr val="006C31"/>
                  </a:solidFill>
                  <a:effectLst>
                    <a:outerShdw dist="50800" dir="7200000" algn="ctr" rotWithShape="0">
                      <a:schemeClr val="tx1"/>
                    </a:outerShdw>
                  </a:effectLst>
                  <a:latin typeface="Tempus Sans ITC" pitchFamily="82" charset="0"/>
                  <a:cs typeface="Arial" pitchFamily="34" charset="0"/>
                </a:rPr>
                <a:t>Plains?</a:t>
              </a:r>
            </a:p>
          </p:txBody>
        </p:sp>
      </p:grpSp>
      <p:sp>
        <p:nvSpPr>
          <p:cNvPr id="15" name="TextBox 14">
            <a:extLst>
              <a:ext uri="{FF2B5EF4-FFF2-40B4-BE49-F238E27FC236}">
                <a16:creationId xmlns:a16="http://schemas.microsoft.com/office/drawing/2014/main" id="{C035EF39-C01A-ED23-A367-D8079F5C1F95}"/>
              </a:ext>
            </a:extLst>
          </p:cNvPr>
          <p:cNvSpPr txBox="1"/>
          <p:nvPr/>
        </p:nvSpPr>
        <p:spPr>
          <a:xfrm>
            <a:off x="1740034" y="3600600"/>
            <a:ext cx="898003" cy="1938992"/>
          </a:xfrm>
          <a:prstGeom prst="rect">
            <a:avLst/>
          </a:prstGeom>
          <a:noFill/>
        </p:spPr>
        <p:txBody>
          <a:bodyPr wrap="none" rtlCol="0">
            <a:spAutoFit/>
          </a:bodyPr>
          <a:lstStyle/>
          <a:p>
            <a:r>
              <a:rPr lang="en-US" sz="12000" dirty="0">
                <a:solidFill>
                  <a:srgbClr val="FF0000"/>
                </a:solidFill>
                <a:effectLst>
                  <a:outerShdw dist="50800" dir="5400000" algn="ctr" rotWithShape="0">
                    <a:schemeClr val="tx1"/>
                  </a:outerShdw>
                </a:effectLst>
              </a:rPr>
              <a:t>?</a:t>
            </a:r>
          </a:p>
        </p:txBody>
      </p:sp>
      <p:grpSp>
        <p:nvGrpSpPr>
          <p:cNvPr id="14" name="Group 13">
            <a:extLst>
              <a:ext uri="{FF2B5EF4-FFF2-40B4-BE49-F238E27FC236}">
                <a16:creationId xmlns:a16="http://schemas.microsoft.com/office/drawing/2014/main" id="{786A46E3-D4F5-AC95-4C70-A5864A495CE8}"/>
              </a:ext>
            </a:extLst>
          </p:cNvPr>
          <p:cNvGrpSpPr/>
          <p:nvPr/>
        </p:nvGrpSpPr>
        <p:grpSpPr>
          <a:xfrm>
            <a:off x="4800600" y="3048000"/>
            <a:ext cx="4191000" cy="762000"/>
            <a:chOff x="4800600" y="3048000"/>
            <a:chExt cx="4191000" cy="762000"/>
          </a:xfrm>
        </p:grpSpPr>
        <p:sp>
          <p:nvSpPr>
            <p:cNvPr id="13" name="Rectangle 12">
              <a:extLst>
                <a:ext uri="{FF2B5EF4-FFF2-40B4-BE49-F238E27FC236}">
                  <a16:creationId xmlns:a16="http://schemas.microsoft.com/office/drawing/2014/main" id="{9CF4AC31-8876-A950-71D8-3FAC654F9FB3}"/>
                </a:ext>
              </a:extLst>
            </p:cNvPr>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BE2CD7F-183F-76C7-F0B2-6DE58ED98A17}"/>
                </a:ext>
              </a:extLst>
            </p:cNvPr>
            <p:cNvSpPr txBox="1"/>
            <p:nvPr/>
          </p:nvSpPr>
          <p:spPr>
            <a:xfrm>
              <a:off x="4876800" y="3048000"/>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3</a:t>
              </a:r>
            </a:p>
          </p:txBody>
        </p:sp>
      </p:grpSp>
      <p:sp>
        <p:nvSpPr>
          <p:cNvPr id="2" name="TextBox 1">
            <a:extLst>
              <a:ext uri="{FF2B5EF4-FFF2-40B4-BE49-F238E27FC236}">
                <a16:creationId xmlns:a16="http://schemas.microsoft.com/office/drawing/2014/main" id="{0620479B-1DA7-CE40-A1B9-D0EFCC6530A1}"/>
              </a:ext>
            </a:extLst>
          </p:cNvPr>
          <p:cNvSpPr txBox="1"/>
          <p:nvPr/>
        </p:nvSpPr>
        <p:spPr>
          <a:xfrm rot="1045424">
            <a:off x="1294196" y="4607196"/>
            <a:ext cx="1431802" cy="1569660"/>
          </a:xfrm>
          <a:prstGeom prst="rect">
            <a:avLst/>
          </a:prstGeom>
          <a:noFill/>
        </p:spPr>
        <p:txBody>
          <a:bodyPr wrap="none" rtlCol="0">
            <a:spAutoFit/>
          </a:bodyPr>
          <a:lstStyle/>
          <a:p>
            <a:r>
              <a:rPr lang="en-US" sz="9600" dirty="0">
                <a:solidFill>
                  <a:schemeClr val="bg2">
                    <a:lumMod val="25000"/>
                  </a:schemeClr>
                </a:solidFill>
                <a:effectLst>
                  <a:outerShdw dist="50800" dir="5400000" algn="ctr" rotWithShape="0">
                    <a:schemeClr val="tx1"/>
                  </a:outerShdw>
                </a:effectLst>
              </a:rPr>
              <a:t>27</a:t>
            </a:r>
          </a:p>
        </p:txBody>
      </p:sp>
      <p:sp>
        <p:nvSpPr>
          <p:cNvPr id="11" name="TextBox 10">
            <a:extLst>
              <a:ext uri="{FF2B5EF4-FFF2-40B4-BE49-F238E27FC236}">
                <a16:creationId xmlns:a16="http://schemas.microsoft.com/office/drawing/2014/main" id="{1C0A90DD-5323-69B0-0D26-5F94907FC23D}"/>
              </a:ext>
            </a:extLst>
          </p:cNvPr>
          <p:cNvSpPr txBox="1"/>
          <p:nvPr/>
        </p:nvSpPr>
        <p:spPr>
          <a:xfrm rot="1045424">
            <a:off x="3631159" y="4576584"/>
            <a:ext cx="1431802" cy="1569660"/>
          </a:xfrm>
          <a:prstGeom prst="rect">
            <a:avLst/>
          </a:prstGeom>
          <a:noFill/>
        </p:spPr>
        <p:txBody>
          <a:bodyPr wrap="none" rtlCol="0">
            <a:spAutoFit/>
          </a:bodyPr>
          <a:lstStyle/>
          <a:p>
            <a:r>
              <a:rPr lang="en-US" sz="9600" dirty="0">
                <a:solidFill>
                  <a:schemeClr val="accent3">
                    <a:lumMod val="50000"/>
                  </a:schemeClr>
                </a:solidFill>
                <a:effectLst>
                  <a:outerShdw dist="50800" dir="5400000" algn="ctr" rotWithShape="0">
                    <a:schemeClr val="tx1"/>
                  </a:outerShdw>
                </a:effectLst>
              </a:rPr>
              <a:t>24</a:t>
            </a:r>
          </a:p>
        </p:txBody>
      </p:sp>
      <p:sp>
        <p:nvSpPr>
          <p:cNvPr id="16" name="TextBox 15">
            <a:extLst>
              <a:ext uri="{FF2B5EF4-FFF2-40B4-BE49-F238E27FC236}">
                <a16:creationId xmlns:a16="http://schemas.microsoft.com/office/drawing/2014/main" id="{A5C6F0D3-DD4A-C7C2-04EC-AF2131D1BE89}"/>
              </a:ext>
            </a:extLst>
          </p:cNvPr>
          <p:cNvSpPr txBox="1"/>
          <p:nvPr/>
        </p:nvSpPr>
        <p:spPr>
          <a:xfrm rot="1045424">
            <a:off x="5993359" y="4597956"/>
            <a:ext cx="1431802" cy="1569660"/>
          </a:xfrm>
          <a:prstGeom prst="rect">
            <a:avLst/>
          </a:prstGeom>
          <a:noFill/>
        </p:spPr>
        <p:txBody>
          <a:bodyPr wrap="none" rtlCol="0">
            <a:spAutoFit/>
          </a:bodyPr>
          <a:lstStyle/>
          <a:p>
            <a:r>
              <a:rPr lang="en-US" sz="9600" dirty="0">
                <a:solidFill>
                  <a:srgbClr val="FF0000"/>
                </a:solidFill>
                <a:effectLst>
                  <a:outerShdw dist="50800" dir="5400000" algn="ctr" rotWithShape="0">
                    <a:schemeClr val="tx1"/>
                  </a:outerShdw>
                </a:effectLst>
              </a:rPr>
              <a:t>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endCondLst>
                                    <p:cond evt="onNext" delay="0">
                                      <p:tgtEl>
                                        <p:sldTgt/>
                                      </p:tgtEl>
                                    </p:cond>
                                  </p:endCondLst>
                                  <p:childTnLst>
                                    <p:set>
                                      <p:cBhvr>
                                        <p:cTn id="32" dur="indefinite"/>
                                        <p:tgtEl>
                                          <p:spTgt spid="7"/>
                                        </p:tgtEl>
                                        <p:attrNameLst>
                                          <p:attrName>style.opacity</p:attrName>
                                        </p:attrNameLst>
                                      </p:cBhvr>
                                      <p:to>
                                        <p:strVal val="0.25"/>
                                      </p:to>
                                    </p:set>
                                    <p:animEffect filter="image" prLst="opacity: 0.25">
                                      <p:cBhvr rctx="IE">
                                        <p:cTn id="33" dur="indefinite"/>
                                        <p:tgtEl>
                                          <p:spTgt spid="7"/>
                                        </p:tgtEl>
                                      </p:cBhvr>
                                    </p:animEffect>
                                  </p:childTnLst>
                                </p:cTn>
                              </p:par>
                              <p:par>
                                <p:cTn id="34" presetID="9" presetClass="emph" presetSubtype="0" nodeType="withEffect">
                                  <p:stCondLst>
                                    <p:cond delay="0"/>
                                  </p:stCondLst>
                                  <p:endCondLst>
                                    <p:cond evt="onNext" delay="0">
                                      <p:tgtEl>
                                        <p:sldTgt/>
                                      </p:tgtEl>
                                    </p:cond>
                                  </p:endCondLst>
                                  <p:childTnLst>
                                    <p:set>
                                      <p:cBhvr>
                                        <p:cTn id="35" dur="indefinite"/>
                                        <p:tgtEl>
                                          <p:spTgt spid="6"/>
                                        </p:tgtEl>
                                        <p:attrNameLst>
                                          <p:attrName>style.opacity</p:attrName>
                                        </p:attrNameLst>
                                      </p:cBhvr>
                                      <p:to>
                                        <p:strVal val="0.25"/>
                                      </p:to>
                                    </p:set>
                                    <p:animEffect filter="image" prLst="opacity: 0.25">
                                      <p:cBhvr rctx="IE">
                                        <p:cTn id="36" dur="indefinite"/>
                                        <p:tgtEl>
                                          <p:spTgt spid="6"/>
                                        </p:tgtEl>
                                      </p:cBhvr>
                                    </p:animEffect>
                                  </p:childTnLst>
                                </p:cTn>
                              </p:par>
                            </p:childTnLst>
                          </p:cTn>
                        </p:par>
                        <p:par>
                          <p:cTn id="37" fill="hold">
                            <p:stCondLst>
                              <p:cond delay="0"/>
                            </p:stCondLst>
                            <p:childTnLst>
                              <p:par>
                                <p:cTn id="38" presetID="10" presetClass="entr" presetSubtype="0" fill="hold" grpId="0" nodeType="after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endCondLst>
                                    <p:cond evt="onNext" delay="0">
                                      <p:tgtEl>
                                        <p:sldTgt/>
                                      </p:tgtEl>
                                    </p:cond>
                                  </p:endCondLst>
                                  <p:childTnLst>
                                    <p:set>
                                      <p:cBhvr>
                                        <p:cTn id="44" dur="indefinite"/>
                                        <p:tgtEl>
                                          <p:spTgt spid="8"/>
                                        </p:tgtEl>
                                        <p:attrNameLst>
                                          <p:attrName>style.opacity</p:attrName>
                                        </p:attrNameLst>
                                      </p:cBhvr>
                                      <p:to>
                                        <p:strVal val="0.25"/>
                                      </p:to>
                                    </p:set>
                                    <p:animEffect filter="image" prLst="opacity: 0.25">
                                      <p:cBhvr rctx="IE">
                                        <p:cTn id="45" dur="indefinite"/>
                                        <p:tgtEl>
                                          <p:spTgt spid="8"/>
                                        </p:tgtEl>
                                      </p:cBhvr>
                                    </p:animEffect>
                                  </p:childTnLst>
                                </p:cTn>
                              </p:par>
                            </p:childTnLst>
                          </p:cTn>
                        </p:par>
                        <p:par>
                          <p:cTn id="46" fill="hold">
                            <p:stCondLst>
                              <p:cond delay="0"/>
                            </p:stCondLst>
                            <p:childTnLst>
                              <p:par>
                                <p:cTn id="47" presetID="9" presetClass="emph" presetSubtype="0" nodeType="afterEffect">
                                  <p:stCondLst>
                                    <p:cond delay="0"/>
                                  </p:stCondLst>
                                  <p:endCondLst>
                                    <p:cond evt="onNext" delay="0">
                                      <p:tgtEl>
                                        <p:sldTgt/>
                                      </p:tgtEl>
                                    </p:cond>
                                  </p:endCondLst>
                                  <p:childTnLst>
                                    <p:set>
                                      <p:cBhvr>
                                        <p:cTn id="48" dur="indefinite"/>
                                        <p:tgtEl>
                                          <p:spTgt spid="6"/>
                                        </p:tgtEl>
                                        <p:attrNameLst>
                                          <p:attrName>style.opacity</p:attrName>
                                        </p:attrNameLst>
                                      </p:cBhvr>
                                      <p:to>
                                        <p:strVal val="0.25"/>
                                      </p:to>
                                    </p:set>
                                    <p:animEffect filter="image" prLst="opacity: 0.25">
                                      <p:cBhvr rctx="IE">
                                        <p:cTn id="49" dur="indefinite"/>
                                        <p:tgtEl>
                                          <p:spTgt spid="6"/>
                                        </p:tgtEl>
                                      </p:cBhvr>
                                    </p:animEffect>
                                  </p:childTnLst>
                                </p:cTn>
                              </p:par>
                              <p:par>
                                <p:cTn id="50" presetID="42" presetClass="path" presetSubtype="0" accel="50000" decel="50000" fill="hold" grpId="2" nodeType="withEffect">
                                  <p:stCondLst>
                                    <p:cond delay="0"/>
                                  </p:stCondLst>
                                  <p:childTnLst>
                                    <p:animMotion origin="layout" path="M 2.77778E-7 4.81481E-6 L 0.23559 0.0199 " pathEditMode="relative" rAng="0" ptsTypes="AA">
                                      <p:cBhvr>
                                        <p:cTn id="51" dur="1000" fill="hold"/>
                                        <p:tgtEl>
                                          <p:spTgt spid="15"/>
                                        </p:tgtEl>
                                        <p:attrNameLst>
                                          <p:attrName>ppt_x</p:attrName>
                                          <p:attrName>ppt_y</p:attrName>
                                        </p:attrNameLst>
                                      </p:cBhvr>
                                      <p:rCtr x="11771" y="995"/>
                                    </p:animMotion>
                                  </p:childTnLst>
                                </p:cTn>
                              </p:par>
                            </p:childTnLst>
                          </p:cTn>
                        </p:par>
                      </p:childTnLst>
                    </p:cTn>
                  </p:par>
                  <p:par>
                    <p:cTn id="52" fill="hold">
                      <p:stCondLst>
                        <p:cond delay="indefinite"/>
                      </p:stCondLst>
                      <p:childTnLst>
                        <p:par>
                          <p:cTn id="53" fill="hold">
                            <p:stCondLst>
                              <p:cond delay="0"/>
                            </p:stCondLst>
                            <p:childTnLst>
                              <p:par>
                                <p:cTn id="54" presetID="9" presetClass="emph" presetSubtype="0" nodeType="clickEffect">
                                  <p:stCondLst>
                                    <p:cond delay="0"/>
                                  </p:stCondLst>
                                  <p:endCondLst>
                                    <p:cond evt="onNext" delay="0">
                                      <p:tgtEl>
                                        <p:sldTgt/>
                                      </p:tgtEl>
                                    </p:cond>
                                  </p:endCondLst>
                                  <p:childTnLst>
                                    <p:set>
                                      <p:cBhvr>
                                        <p:cTn id="55" dur="indefinite"/>
                                        <p:tgtEl>
                                          <p:spTgt spid="8"/>
                                        </p:tgtEl>
                                        <p:attrNameLst>
                                          <p:attrName>style.opacity</p:attrName>
                                        </p:attrNameLst>
                                      </p:cBhvr>
                                      <p:to>
                                        <p:strVal val="0.25"/>
                                      </p:to>
                                    </p:set>
                                    <p:animEffect filter="image" prLst="opacity: 0.25">
                                      <p:cBhvr rctx="IE">
                                        <p:cTn id="56" dur="indefinite"/>
                                        <p:tgtEl>
                                          <p:spTgt spid="8"/>
                                        </p:tgtEl>
                                      </p:cBhvr>
                                    </p:animEffect>
                                  </p:childTnLst>
                                </p:cTn>
                              </p:par>
                              <p:par>
                                <p:cTn id="57" presetID="9" presetClass="emph" presetSubtype="0" nodeType="withEffect">
                                  <p:stCondLst>
                                    <p:cond delay="0"/>
                                  </p:stCondLst>
                                  <p:endCondLst>
                                    <p:cond evt="onNext" delay="0">
                                      <p:tgtEl>
                                        <p:sldTgt/>
                                      </p:tgtEl>
                                    </p:cond>
                                  </p:endCondLst>
                                  <p:childTnLst>
                                    <p:set>
                                      <p:cBhvr>
                                        <p:cTn id="58" dur="indefinite"/>
                                        <p:tgtEl>
                                          <p:spTgt spid="7"/>
                                        </p:tgtEl>
                                        <p:attrNameLst>
                                          <p:attrName>style.opacity</p:attrName>
                                        </p:attrNameLst>
                                      </p:cBhvr>
                                      <p:to>
                                        <p:strVal val="0.25"/>
                                      </p:to>
                                    </p:set>
                                    <p:animEffect filter="image" prLst="opacity: 0.25">
                                      <p:cBhvr rctx="IE">
                                        <p:cTn id="59" dur="indefinite"/>
                                        <p:tgtEl>
                                          <p:spTgt spid="7"/>
                                        </p:tgtEl>
                                      </p:cBhvr>
                                    </p:animEffect>
                                  </p:childTnLst>
                                </p:cTn>
                              </p:par>
                              <p:par>
                                <p:cTn id="60" presetID="42" presetClass="path" presetSubtype="0" accel="50000" decel="50000" fill="hold" grpId="3" nodeType="withEffect">
                                  <p:stCondLst>
                                    <p:cond delay="0"/>
                                  </p:stCondLst>
                                  <p:childTnLst>
                                    <p:animMotion origin="layout" path="M 0.23559 0.0199 L 0.40556 0.0243 " pathEditMode="relative" rAng="0" ptsTypes="AA">
                                      <p:cBhvr>
                                        <p:cTn id="61" dur="1000" fill="hold"/>
                                        <p:tgtEl>
                                          <p:spTgt spid="15"/>
                                        </p:tgtEl>
                                        <p:attrNameLst>
                                          <p:attrName>ppt_x</p:attrName>
                                          <p:attrName>ppt_y</p:attrName>
                                        </p:attrNameLst>
                                      </p:cBhvr>
                                      <p:rCtr x="8490" y="208"/>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7"/>
                                        </p:tgtEl>
                                      </p:cBhvr>
                                    </p:animEffect>
                                    <p:set>
                                      <p:cBhvr>
                                        <p:cTn id="87" dur="1" fill="hold">
                                          <p:stCondLst>
                                            <p:cond delay="999"/>
                                          </p:stCondLst>
                                        </p:cTn>
                                        <p:tgtEl>
                                          <p:spTgt spid="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
                                        </p:tgtEl>
                                      </p:cBhvr>
                                    </p:animEffect>
                                    <p:set>
                                      <p:cBhvr>
                                        <p:cTn id="90" dur="1" fill="hold">
                                          <p:stCondLst>
                                            <p:cond delay="999"/>
                                          </p:stCondLst>
                                        </p:cTn>
                                        <p:tgtEl>
                                          <p:spTgt spid="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1"/>
                                        </p:tgtEl>
                                      </p:cBhvr>
                                    </p:animEffect>
                                    <p:set>
                                      <p:cBhvr>
                                        <p:cTn id="93" dur="1" fill="hold">
                                          <p:stCondLst>
                                            <p:cond delay="999"/>
                                          </p:stCondLst>
                                        </p:cTn>
                                        <p:tgtEl>
                                          <p:spTgt spid="1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1" grpId="0"/>
      <p:bldP spid="15" grpId="0"/>
      <p:bldP spid="15" grpId="1"/>
      <p:bldP spid="15" grpId="2"/>
      <p:bldP spid="15" grpId="3"/>
      <p:bldP spid="2" grpId="0"/>
      <p:bldP spid="2" grpId="1"/>
      <p:bldP spid="11" grpId="0"/>
      <p:bldP spid="11" grpId="1"/>
      <p:bldP spid="16" grpId="0"/>
      <p:bldP spid="16"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29"/>
          <p:cNvGrpSpPr/>
          <p:nvPr/>
        </p:nvGrpSpPr>
        <p:grpSpPr>
          <a:xfrm>
            <a:off x="2879085" y="3505200"/>
            <a:ext cx="3321743" cy="2286000"/>
            <a:chOff x="3336285" y="4495800"/>
            <a:chExt cx="3321743" cy="2286000"/>
          </a:xfrm>
        </p:grpSpPr>
        <p:sp>
          <p:nvSpPr>
            <p:cNvPr id="10" name="TextBox 9"/>
            <p:cNvSpPr txBox="1"/>
            <p:nvPr/>
          </p:nvSpPr>
          <p:spPr>
            <a:xfrm>
              <a:off x="3336285" y="6135469"/>
              <a:ext cx="3321743" cy="646331"/>
            </a:xfrm>
            <a:prstGeom prst="rect">
              <a:avLst/>
            </a:prstGeom>
            <a:solidFill>
              <a:schemeClr val="bg1"/>
            </a:solidFill>
          </p:spPr>
          <p:txBody>
            <a:bodyPr wrap="none" rtlCol="0">
              <a:spAutoFit/>
            </a:bodyPr>
            <a:lstStyle/>
            <a:p>
              <a:pPr marL="0"/>
              <a:r>
                <a:rPr lang="en-US" sz="3600" b="1" dirty="0">
                  <a:solidFill>
                    <a:srgbClr val="FF0000"/>
                  </a:solidFill>
                  <a:effectLst>
                    <a:outerShdw dist="50800" dir="7200000" algn="ctr" rotWithShape="0">
                      <a:schemeClr val="tx1"/>
                    </a:outerShdw>
                  </a:effectLst>
                  <a:latin typeface="Tempus Sans ITC" pitchFamily="82" charset="0"/>
                </a:rPr>
                <a:t>brown fragment</a:t>
              </a:r>
            </a:p>
          </p:txBody>
        </p:sp>
        <p:cxnSp>
          <p:nvCxnSpPr>
            <p:cNvPr id="11" name="Straight Arrow Connector 10"/>
            <p:cNvCxnSpPr/>
            <p:nvPr/>
          </p:nvCxnSpPr>
          <p:spPr>
            <a:xfrm>
              <a:off x="3810000" y="4495800"/>
              <a:ext cx="0" cy="1676400"/>
            </a:xfrm>
            <a:prstGeom prst="straightConnector1">
              <a:avLst/>
            </a:prstGeom>
            <a:ln w="50800">
              <a:solidFill>
                <a:srgbClr val="FF0000"/>
              </a:solidFill>
              <a:headEnd type="triangle" w="lg" len="lg"/>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8" name="Oval 17"/>
          <p:cNvSpPr/>
          <p:nvPr/>
        </p:nvSpPr>
        <p:spPr>
          <a:xfrm>
            <a:off x="2971800" y="3048000"/>
            <a:ext cx="762000" cy="457200"/>
          </a:xfrm>
          <a:prstGeom prst="ellipse">
            <a:avLst/>
          </a:prstGeom>
          <a:ln w="381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E6A681E9-D1C5-C847-B138-F5631DBEA90A}"/>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42611D3-641D-FCA5-6966-FFDD001856BB}"/>
              </a:ext>
            </a:extLst>
          </p:cNvPr>
          <p:cNvSpPr/>
          <p:nvPr/>
        </p:nvSpPr>
        <p:spPr>
          <a:xfrm>
            <a:off x="258206" y="5219968"/>
            <a:ext cx="2332594" cy="761997"/>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t>310 Ma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9" name="TextBox 8">
            <a:extLst>
              <a:ext uri="{FF2B5EF4-FFF2-40B4-BE49-F238E27FC236}">
                <a16:creationId xmlns:a16="http://schemas.microsoft.com/office/drawing/2014/main" id="{03E35645-E320-4078-71D2-F35EF5B691B0}"/>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971800" y="3048000"/>
            <a:ext cx="762000" cy="457200"/>
          </a:xfrm>
          <a:prstGeom prst="ellipse">
            <a:avLst/>
          </a:prstGeom>
          <a:ln w="508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29"/>
          <p:cNvGrpSpPr/>
          <p:nvPr/>
        </p:nvGrpSpPr>
        <p:grpSpPr>
          <a:xfrm>
            <a:off x="2879085" y="3505200"/>
            <a:ext cx="3321743" cy="2286000"/>
            <a:chOff x="3336285" y="4495800"/>
            <a:chExt cx="3321743" cy="2286000"/>
          </a:xfrm>
        </p:grpSpPr>
        <p:sp>
          <p:nvSpPr>
            <p:cNvPr id="12" name="TextBox 11"/>
            <p:cNvSpPr txBox="1"/>
            <p:nvPr/>
          </p:nvSpPr>
          <p:spPr>
            <a:xfrm>
              <a:off x="3336285" y="6135469"/>
              <a:ext cx="3321743" cy="646331"/>
            </a:xfrm>
            <a:prstGeom prst="rect">
              <a:avLst/>
            </a:prstGeom>
            <a:solidFill>
              <a:schemeClr val="bg1"/>
            </a:solidFill>
          </p:spPr>
          <p:txBody>
            <a:bodyPr wrap="none" rtlCol="0">
              <a:spAutoFit/>
            </a:bodyPr>
            <a:lstStyle/>
            <a:p>
              <a:pPr marL="0"/>
              <a:r>
                <a:rPr lang="en-US" sz="3600" b="1" dirty="0">
                  <a:solidFill>
                    <a:srgbClr val="FF0000"/>
                  </a:solidFill>
                  <a:effectLst>
                    <a:outerShdw dist="50800" dir="7200000" algn="ctr" rotWithShape="0">
                      <a:schemeClr val="tx1"/>
                    </a:outerShdw>
                  </a:effectLst>
                  <a:latin typeface="Tempus Sans ITC" pitchFamily="82" charset="0"/>
                </a:rPr>
                <a:t>brown fragment</a:t>
              </a:r>
            </a:p>
          </p:txBody>
        </p:sp>
        <p:cxnSp>
          <p:nvCxnSpPr>
            <p:cNvPr id="13" name="Straight Arrow Connector 12"/>
            <p:cNvCxnSpPr/>
            <p:nvPr/>
          </p:nvCxnSpPr>
          <p:spPr>
            <a:xfrm>
              <a:off x="3810000" y="4495800"/>
              <a:ext cx="0" cy="1676400"/>
            </a:xfrm>
            <a:prstGeom prst="straightConnector1">
              <a:avLst/>
            </a:prstGeom>
            <a:ln w="50800">
              <a:solidFill>
                <a:srgbClr val="FF0000"/>
              </a:solidFill>
              <a:headEnd type="triangle" w="lg" len="lg"/>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90615C3-F921-2EB6-63DC-8587EB331D6C}"/>
              </a:ext>
            </a:extLst>
          </p:cNvPr>
          <p:cNvGrpSpPr/>
          <p:nvPr/>
        </p:nvGrpSpPr>
        <p:grpSpPr>
          <a:xfrm>
            <a:off x="2286000" y="76200"/>
            <a:ext cx="4495800" cy="3070761"/>
            <a:chOff x="2286000" y="76200"/>
            <a:chExt cx="4495800" cy="3070761"/>
          </a:xfrm>
        </p:grpSpPr>
        <p:sp>
          <p:nvSpPr>
            <p:cNvPr id="19" name="Freeform: Shape 18">
              <a:extLst>
                <a:ext uri="{FF2B5EF4-FFF2-40B4-BE49-F238E27FC236}">
                  <a16:creationId xmlns:a16="http://schemas.microsoft.com/office/drawing/2014/main" id="{F1A852E4-B558-2680-4F60-415234CF0A1D}"/>
                </a:ext>
              </a:extLst>
            </p:cNvPr>
            <p:cNvSpPr/>
            <p:nvPr/>
          </p:nvSpPr>
          <p:spPr>
            <a:xfrm>
              <a:off x="2418591" y="736270"/>
              <a:ext cx="633367" cy="2410691"/>
            </a:xfrm>
            <a:custGeom>
              <a:avLst/>
              <a:gdLst>
                <a:gd name="connsiteX0" fmla="*/ 633367 w 633367"/>
                <a:gd name="connsiteY0" fmla="*/ 2410691 h 2410691"/>
                <a:gd name="connsiteX1" fmla="*/ 75227 w 633367"/>
                <a:gd name="connsiteY1" fmla="*/ 1876301 h 2410691"/>
                <a:gd name="connsiteX2" fmla="*/ 51477 w 633367"/>
                <a:gd name="connsiteY2" fmla="*/ 748146 h 2410691"/>
                <a:gd name="connsiteX3" fmla="*/ 502739 w 633367"/>
                <a:gd name="connsiteY3" fmla="*/ 0 h 2410691"/>
              </a:gdLst>
              <a:ahLst/>
              <a:cxnLst>
                <a:cxn ang="0">
                  <a:pos x="connsiteX0" y="connsiteY0"/>
                </a:cxn>
                <a:cxn ang="0">
                  <a:pos x="connsiteX1" y="connsiteY1"/>
                </a:cxn>
                <a:cxn ang="0">
                  <a:pos x="connsiteX2" y="connsiteY2"/>
                </a:cxn>
                <a:cxn ang="0">
                  <a:pos x="connsiteX3" y="connsiteY3"/>
                </a:cxn>
              </a:cxnLst>
              <a:rect l="l" t="t" r="r" b="b"/>
              <a:pathLst>
                <a:path w="633367" h="2410691">
                  <a:moveTo>
                    <a:pt x="633367" y="2410691"/>
                  </a:moveTo>
                  <a:cubicBezTo>
                    <a:pt x="402788" y="2282041"/>
                    <a:pt x="172209" y="2153392"/>
                    <a:pt x="75227" y="1876301"/>
                  </a:cubicBezTo>
                  <a:cubicBezTo>
                    <a:pt x="-21755" y="1599210"/>
                    <a:pt x="-19775" y="1060863"/>
                    <a:pt x="51477" y="748146"/>
                  </a:cubicBezTo>
                  <a:cubicBezTo>
                    <a:pt x="122729" y="435429"/>
                    <a:pt x="312734" y="217714"/>
                    <a:pt x="502739" y="0"/>
                  </a:cubicBezTo>
                </a:path>
              </a:pathLst>
            </a:custGeom>
            <a:noFill/>
            <a:ln w="50800">
              <a:solidFill>
                <a:srgbClr val="FF0000"/>
              </a:solidFill>
            </a:ln>
            <a:effectLst>
              <a:outerShdw dist="38100" dir="72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86000" y="76200"/>
              <a:ext cx="4495800" cy="762000"/>
            </a:xfrm>
            <a:prstGeom prst="ellipse">
              <a:avLst/>
            </a:prstGeom>
            <a:ln w="508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Rectangle 1">
            <a:extLst>
              <a:ext uri="{FF2B5EF4-FFF2-40B4-BE49-F238E27FC236}">
                <a16:creationId xmlns:a16="http://schemas.microsoft.com/office/drawing/2014/main" id="{342AF6C1-0C1C-5E5B-3A44-44866A332AC3}"/>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23D4AA8-7472-5BFA-E1D9-49B490287ACC}"/>
              </a:ext>
            </a:extLst>
          </p:cNvPr>
          <p:cNvSpPr/>
          <p:nvPr/>
        </p:nvSpPr>
        <p:spPr>
          <a:xfrm>
            <a:off x="258206" y="5219968"/>
            <a:ext cx="2332594" cy="761997"/>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t>300 Ma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1000"/>
                                        <p:tgtEl>
                                          <p:spTgt spid="20"/>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5C05389-F593-9062-42FF-0ABC0A6AC9B8}"/>
              </a:ext>
            </a:extLst>
          </p:cNvPr>
          <p:cNvSpPr/>
          <p:nvPr/>
        </p:nvSpPr>
        <p:spPr>
          <a:xfrm>
            <a:off x="16880" y="0"/>
            <a:ext cx="9110240" cy="6863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71CD8BF-2773-428C-5186-19C82B4E08AC}"/>
              </a:ext>
            </a:extLst>
          </p:cNvPr>
          <p:cNvGrpSpPr/>
          <p:nvPr/>
        </p:nvGrpSpPr>
        <p:grpSpPr>
          <a:xfrm>
            <a:off x="220663" y="76200"/>
            <a:ext cx="8770937" cy="6400800"/>
            <a:chOff x="220663" y="76200"/>
            <a:chExt cx="8770937" cy="6400800"/>
          </a:xfrm>
        </p:grpSpPr>
        <p:pic>
          <p:nvPicPr>
            <p:cNvPr id="4"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3" name="Rectangle 2">
              <a:extLst>
                <a:ext uri="{FF2B5EF4-FFF2-40B4-BE49-F238E27FC236}">
                  <a16:creationId xmlns:a16="http://schemas.microsoft.com/office/drawing/2014/main" id="{FBB34162-2FBF-A4B0-7D7A-15F72A9093AD}"/>
                </a:ext>
              </a:extLst>
            </p:cNvPr>
            <p:cNvSpPr/>
            <p:nvPr/>
          </p:nvSpPr>
          <p:spPr>
            <a:xfrm>
              <a:off x="6553200" y="5334000"/>
              <a:ext cx="24384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63F0FF7-5B68-8362-F316-0B350E31AB20}"/>
                </a:ext>
              </a:extLst>
            </p:cNvPr>
            <p:cNvGrpSpPr/>
            <p:nvPr/>
          </p:nvGrpSpPr>
          <p:grpSpPr>
            <a:xfrm>
              <a:off x="258206" y="76200"/>
              <a:ext cx="6523594" cy="5905765"/>
              <a:chOff x="258206" y="76200"/>
              <a:chExt cx="6523594" cy="5905765"/>
            </a:xfrm>
          </p:grpSpPr>
          <p:sp>
            <p:nvSpPr>
              <p:cNvPr id="24" name="Oval 23">
                <a:extLst>
                  <a:ext uri="{FF2B5EF4-FFF2-40B4-BE49-F238E27FC236}">
                    <a16:creationId xmlns:a16="http://schemas.microsoft.com/office/drawing/2014/main" id="{630B1C86-792B-4436-DBA0-F5751424E30F}"/>
                  </a:ext>
                </a:extLst>
              </p:cNvPr>
              <p:cNvSpPr/>
              <p:nvPr/>
            </p:nvSpPr>
            <p:spPr>
              <a:xfrm>
                <a:off x="2971800" y="3048000"/>
                <a:ext cx="762000" cy="457200"/>
              </a:xfrm>
              <a:prstGeom prst="ellipse">
                <a:avLst/>
              </a:prstGeom>
              <a:ln w="508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a:extLst>
                  <a:ext uri="{FF2B5EF4-FFF2-40B4-BE49-F238E27FC236}">
                    <a16:creationId xmlns:a16="http://schemas.microsoft.com/office/drawing/2014/main" id="{268CCF9A-0636-82FD-80CC-7244132B0D54}"/>
                  </a:ext>
                </a:extLst>
              </p:cNvPr>
              <p:cNvGrpSpPr/>
              <p:nvPr/>
            </p:nvGrpSpPr>
            <p:grpSpPr>
              <a:xfrm>
                <a:off x="258206" y="76200"/>
                <a:ext cx="6523594" cy="5905765"/>
                <a:chOff x="258206" y="76200"/>
                <a:chExt cx="6523594" cy="5905765"/>
              </a:xfrm>
            </p:grpSpPr>
            <p:grpSp>
              <p:nvGrpSpPr>
                <p:cNvPr id="25" name="Group 24">
                  <a:extLst>
                    <a:ext uri="{FF2B5EF4-FFF2-40B4-BE49-F238E27FC236}">
                      <a16:creationId xmlns:a16="http://schemas.microsoft.com/office/drawing/2014/main" id="{B7027391-FC46-BDB9-364B-D3867F9DBB84}"/>
                    </a:ext>
                  </a:extLst>
                </p:cNvPr>
                <p:cNvGrpSpPr/>
                <p:nvPr/>
              </p:nvGrpSpPr>
              <p:grpSpPr>
                <a:xfrm>
                  <a:off x="2286000" y="76200"/>
                  <a:ext cx="4495800" cy="3070761"/>
                  <a:chOff x="2286000" y="76200"/>
                  <a:chExt cx="4495800" cy="3070761"/>
                </a:xfrm>
              </p:grpSpPr>
              <p:sp>
                <p:nvSpPr>
                  <p:cNvPr id="26" name="Freeform: Shape 25">
                    <a:extLst>
                      <a:ext uri="{FF2B5EF4-FFF2-40B4-BE49-F238E27FC236}">
                        <a16:creationId xmlns:a16="http://schemas.microsoft.com/office/drawing/2014/main" id="{A3FDA1AC-6BA4-EB04-1D13-DE7CD7863D0F}"/>
                      </a:ext>
                    </a:extLst>
                  </p:cNvPr>
                  <p:cNvSpPr/>
                  <p:nvPr/>
                </p:nvSpPr>
                <p:spPr>
                  <a:xfrm>
                    <a:off x="2418591" y="736270"/>
                    <a:ext cx="633367" cy="2410691"/>
                  </a:xfrm>
                  <a:custGeom>
                    <a:avLst/>
                    <a:gdLst>
                      <a:gd name="connsiteX0" fmla="*/ 633367 w 633367"/>
                      <a:gd name="connsiteY0" fmla="*/ 2410691 h 2410691"/>
                      <a:gd name="connsiteX1" fmla="*/ 75227 w 633367"/>
                      <a:gd name="connsiteY1" fmla="*/ 1876301 h 2410691"/>
                      <a:gd name="connsiteX2" fmla="*/ 51477 w 633367"/>
                      <a:gd name="connsiteY2" fmla="*/ 748146 h 2410691"/>
                      <a:gd name="connsiteX3" fmla="*/ 502739 w 633367"/>
                      <a:gd name="connsiteY3" fmla="*/ 0 h 2410691"/>
                    </a:gdLst>
                    <a:ahLst/>
                    <a:cxnLst>
                      <a:cxn ang="0">
                        <a:pos x="connsiteX0" y="connsiteY0"/>
                      </a:cxn>
                      <a:cxn ang="0">
                        <a:pos x="connsiteX1" y="connsiteY1"/>
                      </a:cxn>
                      <a:cxn ang="0">
                        <a:pos x="connsiteX2" y="connsiteY2"/>
                      </a:cxn>
                      <a:cxn ang="0">
                        <a:pos x="connsiteX3" y="connsiteY3"/>
                      </a:cxn>
                    </a:cxnLst>
                    <a:rect l="l" t="t" r="r" b="b"/>
                    <a:pathLst>
                      <a:path w="633367" h="2410691">
                        <a:moveTo>
                          <a:pt x="633367" y="2410691"/>
                        </a:moveTo>
                        <a:cubicBezTo>
                          <a:pt x="402788" y="2282041"/>
                          <a:pt x="172209" y="2153392"/>
                          <a:pt x="75227" y="1876301"/>
                        </a:cubicBezTo>
                        <a:cubicBezTo>
                          <a:pt x="-21755" y="1599210"/>
                          <a:pt x="-19775" y="1060863"/>
                          <a:pt x="51477" y="748146"/>
                        </a:cubicBezTo>
                        <a:cubicBezTo>
                          <a:pt x="122729" y="435429"/>
                          <a:pt x="312734" y="217714"/>
                          <a:pt x="502739" y="0"/>
                        </a:cubicBezTo>
                      </a:path>
                    </a:pathLst>
                  </a:custGeom>
                  <a:noFill/>
                  <a:ln w="50800">
                    <a:solidFill>
                      <a:srgbClr val="FF0000"/>
                    </a:solidFill>
                  </a:ln>
                  <a:effectLst>
                    <a:outerShdw dist="38100" dir="72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8EFDE61-D985-E755-E53A-21384AF51C2C}"/>
                      </a:ext>
                    </a:extLst>
                  </p:cNvPr>
                  <p:cNvSpPr/>
                  <p:nvPr/>
                </p:nvSpPr>
                <p:spPr>
                  <a:xfrm>
                    <a:off x="2286000" y="76200"/>
                    <a:ext cx="4495800" cy="762000"/>
                  </a:xfrm>
                  <a:prstGeom prst="ellipse">
                    <a:avLst/>
                  </a:prstGeom>
                  <a:ln w="50800">
                    <a:solidFill>
                      <a:srgbClr val="FF0000"/>
                    </a:solidFill>
                    <a:prstDash val="solid"/>
                    <a:tailEnd type="arrow"/>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Oval 27">
                  <a:extLst>
                    <a:ext uri="{FF2B5EF4-FFF2-40B4-BE49-F238E27FC236}">
                      <a16:creationId xmlns:a16="http://schemas.microsoft.com/office/drawing/2014/main" id="{C1DAD7F5-984C-DBE1-E3E2-1B6B090825C8}"/>
                    </a:ext>
                  </a:extLst>
                </p:cNvPr>
                <p:cNvSpPr/>
                <p:nvPr/>
              </p:nvSpPr>
              <p:spPr>
                <a:xfrm>
                  <a:off x="258206" y="5219968"/>
                  <a:ext cx="2332594" cy="761997"/>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t>300 Ma</a:t>
                  </a:r>
                  <a:endParaRPr lang="en-US" dirty="0"/>
                </a:p>
              </p:txBody>
            </p:sp>
          </p:grpSp>
        </p:grpSp>
      </p:grpSp>
      <p:sp>
        <p:nvSpPr>
          <p:cNvPr id="2" name="TextBox 1">
            <a:extLst>
              <a:ext uri="{FF2B5EF4-FFF2-40B4-BE49-F238E27FC236}">
                <a16:creationId xmlns:a16="http://schemas.microsoft.com/office/drawing/2014/main" id="{6275AB0F-D954-78EC-9199-270319CCFBCE}"/>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9F042BF-0718-9F36-012B-465B9EB89AEB}"/>
              </a:ext>
            </a:extLst>
          </p:cNvPr>
          <p:cNvGrpSpPr/>
          <p:nvPr/>
        </p:nvGrpSpPr>
        <p:grpSpPr>
          <a:xfrm>
            <a:off x="16880" y="919351"/>
            <a:ext cx="8757779" cy="5944115"/>
            <a:chOff x="16880" y="919351"/>
            <a:chExt cx="8757779" cy="5944115"/>
          </a:xfrm>
        </p:grpSpPr>
        <p:pic>
          <p:nvPicPr>
            <p:cNvPr id="7" name="Picture 6" descr="A map of the southern hemisphere&#10;&#10;Description automatically generated">
              <a:extLst>
                <a:ext uri="{FF2B5EF4-FFF2-40B4-BE49-F238E27FC236}">
                  <a16:creationId xmlns:a16="http://schemas.microsoft.com/office/drawing/2014/main" id="{D6F5CA9C-A7C8-2931-52DF-3A776404F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0" y="919351"/>
              <a:ext cx="5011346" cy="5944115"/>
            </a:xfrm>
            <a:prstGeom prst="rect">
              <a:avLst/>
            </a:prstGeom>
          </p:spPr>
        </p:pic>
        <p:grpSp>
          <p:nvGrpSpPr>
            <p:cNvPr id="15" name="Group 14"/>
            <p:cNvGrpSpPr/>
            <p:nvPr/>
          </p:nvGrpSpPr>
          <p:grpSpPr>
            <a:xfrm>
              <a:off x="391886" y="1905000"/>
              <a:ext cx="8382773" cy="4552950"/>
              <a:chOff x="391886" y="1905000"/>
              <a:chExt cx="8382773" cy="4552950"/>
            </a:xfrm>
          </p:grpSpPr>
          <p:sp>
            <p:nvSpPr>
              <p:cNvPr id="17" name="Freeform 16"/>
              <p:cNvSpPr/>
              <p:nvPr/>
            </p:nvSpPr>
            <p:spPr>
              <a:xfrm>
                <a:off x="391886" y="3461657"/>
                <a:ext cx="3725635" cy="2996293"/>
              </a:xfrm>
              <a:custGeom>
                <a:avLst/>
                <a:gdLst>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75657 w 3725635"/>
                  <a:gd name="connsiteY42" fmla="*/ 963386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44" fmla="*/ 1257300 w 3725635"/>
                  <a:gd name="connsiteY44" fmla="*/ 963386 h 29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25635" h="2996293">
                    <a:moveTo>
                      <a:pt x="1257300" y="963386"/>
                    </a:moveTo>
                    <a:cubicBezTo>
                      <a:pt x="1525360" y="959304"/>
                      <a:pt x="1793421" y="955222"/>
                      <a:pt x="1959428" y="914400"/>
                    </a:cubicBezTo>
                    <a:cubicBezTo>
                      <a:pt x="2125435" y="873579"/>
                      <a:pt x="2144486" y="772885"/>
                      <a:pt x="2253343" y="718457"/>
                    </a:cubicBezTo>
                    <a:cubicBezTo>
                      <a:pt x="2362200" y="664029"/>
                      <a:pt x="2500992" y="620486"/>
                      <a:pt x="2612571" y="587829"/>
                    </a:cubicBezTo>
                    <a:cubicBezTo>
                      <a:pt x="2724150" y="555172"/>
                      <a:pt x="2838450" y="587828"/>
                      <a:pt x="2922814" y="522514"/>
                    </a:cubicBezTo>
                    <a:cubicBezTo>
                      <a:pt x="3007178" y="457200"/>
                      <a:pt x="3037114" y="277586"/>
                      <a:pt x="3118757" y="195943"/>
                    </a:cubicBezTo>
                    <a:cubicBezTo>
                      <a:pt x="3200400" y="114300"/>
                      <a:pt x="3317421" y="62593"/>
                      <a:pt x="3412671" y="32657"/>
                    </a:cubicBezTo>
                    <a:cubicBezTo>
                      <a:pt x="3507921" y="2721"/>
                      <a:pt x="3654879" y="0"/>
                      <a:pt x="3690257" y="16329"/>
                    </a:cubicBezTo>
                    <a:cubicBezTo>
                      <a:pt x="3725635" y="32658"/>
                      <a:pt x="3695700" y="51708"/>
                      <a:pt x="3624943" y="130629"/>
                    </a:cubicBezTo>
                    <a:cubicBezTo>
                      <a:pt x="3554186" y="209550"/>
                      <a:pt x="3360964" y="372836"/>
                      <a:pt x="3265714" y="489857"/>
                    </a:cubicBezTo>
                    <a:cubicBezTo>
                      <a:pt x="3170464" y="606878"/>
                      <a:pt x="3080657" y="704850"/>
                      <a:pt x="3053443" y="832757"/>
                    </a:cubicBezTo>
                    <a:cubicBezTo>
                      <a:pt x="3026229" y="960664"/>
                      <a:pt x="3061607" y="1123950"/>
                      <a:pt x="3102428" y="1257300"/>
                    </a:cubicBezTo>
                    <a:cubicBezTo>
                      <a:pt x="3143249" y="1390650"/>
                      <a:pt x="3246664" y="1540328"/>
                      <a:pt x="3298371" y="1632857"/>
                    </a:cubicBezTo>
                    <a:cubicBezTo>
                      <a:pt x="3350078" y="1725386"/>
                      <a:pt x="3396342" y="1752601"/>
                      <a:pt x="3412671" y="1812472"/>
                    </a:cubicBezTo>
                    <a:cubicBezTo>
                      <a:pt x="3429000" y="1872344"/>
                      <a:pt x="3369129" y="1929493"/>
                      <a:pt x="3396343" y="1992086"/>
                    </a:cubicBezTo>
                    <a:cubicBezTo>
                      <a:pt x="3423557" y="2054679"/>
                      <a:pt x="3532414" y="2081893"/>
                      <a:pt x="3575957" y="2188029"/>
                    </a:cubicBezTo>
                    <a:cubicBezTo>
                      <a:pt x="3619500" y="2294165"/>
                      <a:pt x="3654879" y="2506436"/>
                      <a:pt x="3657600" y="2628900"/>
                    </a:cubicBezTo>
                    <a:cubicBezTo>
                      <a:pt x="3660321" y="2751364"/>
                      <a:pt x="3652157" y="2868385"/>
                      <a:pt x="3592285" y="2922814"/>
                    </a:cubicBezTo>
                    <a:cubicBezTo>
                      <a:pt x="3532413" y="2977243"/>
                      <a:pt x="3380014" y="2996293"/>
                      <a:pt x="3298371" y="2955472"/>
                    </a:cubicBezTo>
                    <a:cubicBezTo>
                      <a:pt x="3216728" y="2914651"/>
                      <a:pt x="3156857" y="2754086"/>
                      <a:pt x="3102428" y="2677886"/>
                    </a:cubicBezTo>
                    <a:cubicBezTo>
                      <a:pt x="3048000" y="2601686"/>
                      <a:pt x="3028950" y="2563586"/>
                      <a:pt x="2971800" y="2498272"/>
                    </a:cubicBezTo>
                    <a:cubicBezTo>
                      <a:pt x="2914650" y="2432958"/>
                      <a:pt x="2789464" y="2345871"/>
                      <a:pt x="2759528" y="2286000"/>
                    </a:cubicBezTo>
                    <a:cubicBezTo>
                      <a:pt x="2729592" y="2226129"/>
                      <a:pt x="2803071" y="2190750"/>
                      <a:pt x="2792185" y="2139043"/>
                    </a:cubicBezTo>
                    <a:cubicBezTo>
                      <a:pt x="2781299" y="2087336"/>
                      <a:pt x="2705100" y="2049235"/>
                      <a:pt x="2694214" y="1975757"/>
                    </a:cubicBezTo>
                    <a:cubicBezTo>
                      <a:pt x="2683328" y="1902279"/>
                      <a:pt x="2745921" y="1760765"/>
                      <a:pt x="2726871" y="1698172"/>
                    </a:cubicBezTo>
                    <a:cubicBezTo>
                      <a:pt x="2707821" y="1635579"/>
                      <a:pt x="2634343" y="1641022"/>
                      <a:pt x="2579914" y="1600200"/>
                    </a:cubicBezTo>
                    <a:cubicBezTo>
                      <a:pt x="2525486" y="1559379"/>
                      <a:pt x="2452007" y="1491343"/>
                      <a:pt x="2400300" y="1453243"/>
                    </a:cubicBezTo>
                    <a:cubicBezTo>
                      <a:pt x="2348593" y="1415143"/>
                      <a:pt x="2318657" y="1366157"/>
                      <a:pt x="2269671" y="1371600"/>
                    </a:cubicBezTo>
                    <a:cubicBezTo>
                      <a:pt x="2220685" y="1377043"/>
                      <a:pt x="2177142" y="1469571"/>
                      <a:pt x="2106385" y="1485900"/>
                    </a:cubicBezTo>
                    <a:cubicBezTo>
                      <a:pt x="2035628" y="1502229"/>
                      <a:pt x="1899556" y="1483179"/>
                      <a:pt x="1845128" y="1469572"/>
                    </a:cubicBezTo>
                    <a:cubicBezTo>
                      <a:pt x="1790700" y="1455965"/>
                      <a:pt x="1828800" y="1436914"/>
                      <a:pt x="1779814" y="1404257"/>
                    </a:cubicBezTo>
                    <a:cubicBezTo>
                      <a:pt x="1730828" y="1371600"/>
                      <a:pt x="1621971" y="1289957"/>
                      <a:pt x="1551214" y="1273629"/>
                    </a:cubicBezTo>
                    <a:cubicBezTo>
                      <a:pt x="1480457" y="1257301"/>
                      <a:pt x="1355271" y="1306286"/>
                      <a:pt x="1355271" y="1306286"/>
                    </a:cubicBezTo>
                    <a:cubicBezTo>
                      <a:pt x="1221921" y="1325336"/>
                      <a:pt x="889907" y="1396093"/>
                      <a:pt x="751114" y="1387929"/>
                    </a:cubicBezTo>
                    <a:cubicBezTo>
                      <a:pt x="612321" y="1379765"/>
                      <a:pt x="560614" y="1295400"/>
                      <a:pt x="522514" y="1257300"/>
                    </a:cubicBezTo>
                    <a:cubicBezTo>
                      <a:pt x="484414" y="1219200"/>
                      <a:pt x="571499" y="1178379"/>
                      <a:pt x="522514" y="1159329"/>
                    </a:cubicBezTo>
                    <a:cubicBezTo>
                      <a:pt x="473529" y="1140279"/>
                      <a:pt x="310243" y="1148443"/>
                      <a:pt x="228600" y="1143000"/>
                    </a:cubicBezTo>
                    <a:cubicBezTo>
                      <a:pt x="146957" y="1137557"/>
                      <a:pt x="65314" y="1167493"/>
                      <a:pt x="32657" y="1126672"/>
                    </a:cubicBezTo>
                    <a:cubicBezTo>
                      <a:pt x="0" y="1085851"/>
                      <a:pt x="16329" y="974272"/>
                      <a:pt x="32657" y="898072"/>
                    </a:cubicBezTo>
                    <a:cubicBezTo>
                      <a:pt x="48985" y="821872"/>
                      <a:pt x="65314" y="715736"/>
                      <a:pt x="130628" y="669472"/>
                    </a:cubicBezTo>
                    <a:cubicBezTo>
                      <a:pt x="195942" y="623208"/>
                      <a:pt x="285750" y="612322"/>
                      <a:pt x="424543" y="620486"/>
                    </a:cubicBezTo>
                    <a:cubicBezTo>
                      <a:pt x="563336" y="628650"/>
                      <a:pt x="845457" y="662214"/>
                      <a:pt x="963385" y="718457"/>
                    </a:cubicBezTo>
                    <a:cubicBezTo>
                      <a:pt x="1081314" y="774700"/>
                      <a:pt x="1069521" y="919843"/>
                      <a:pt x="1132114" y="957943"/>
                    </a:cubicBezTo>
                    <a:cubicBezTo>
                      <a:pt x="1194707" y="996043"/>
                      <a:pt x="1338943" y="947057"/>
                      <a:pt x="1338943" y="947057"/>
                    </a:cubicBezTo>
                    <a:lnTo>
                      <a:pt x="1257300" y="963386"/>
                    </a:lnTo>
                    <a:close/>
                  </a:path>
                </a:pathLst>
              </a:custGeom>
              <a:solidFill>
                <a:srgbClr val="C9925B"/>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a:off x="2743200" y="1905000"/>
                <a:ext cx="6031459" cy="2895600"/>
                <a:chOff x="2743200" y="533400"/>
                <a:chExt cx="6031459" cy="2895600"/>
              </a:xfrm>
            </p:grpSpPr>
            <p:sp>
              <p:nvSpPr>
                <p:cNvPr id="19" name="TextBox 18"/>
                <p:cNvSpPr txBox="1"/>
                <p:nvPr/>
              </p:nvSpPr>
              <p:spPr>
                <a:xfrm>
                  <a:off x="2743200" y="533400"/>
                  <a:ext cx="6031459" cy="1077218"/>
                </a:xfrm>
                <a:prstGeom prst="rect">
                  <a:avLst/>
                </a:prstGeom>
                <a:solidFill>
                  <a:schemeClr val="bg1"/>
                </a:solidFill>
                <a:ln w="38100">
                  <a:solidFill>
                    <a:schemeClr val="tx1"/>
                  </a:solidFill>
                </a:ln>
              </p:spPr>
              <p:txBody>
                <a:bodyPr wrap="none" rtlCol="0">
                  <a:spAutoFit/>
                </a:bodyPr>
                <a:lstStyle/>
                <a:p>
                  <a:pPr marL="0"/>
                  <a:r>
                    <a:rPr lang="en-US" sz="3200" dirty="0"/>
                    <a:t>the Florida peninsula: a fragment </a:t>
                  </a:r>
                </a:p>
                <a:p>
                  <a:pPr marL="0"/>
                  <a:r>
                    <a:rPr lang="en-US" sz="3200" dirty="0"/>
                    <a:t>of the </a:t>
                  </a:r>
                  <a:r>
                    <a:rPr lang="en-US" sz="3200" dirty="0" err="1"/>
                    <a:t>Gondwana</a:t>
                  </a:r>
                  <a:r>
                    <a:rPr lang="en-US" sz="3200" dirty="0"/>
                    <a:t> supercontinent</a:t>
                  </a:r>
                </a:p>
              </p:txBody>
            </p:sp>
            <p:cxnSp>
              <p:nvCxnSpPr>
                <p:cNvPr id="20" name="Straight Arrow Connector 19"/>
                <p:cNvCxnSpPr>
                  <a:stCxn id="19" idx="2"/>
                </p:cNvCxnSpPr>
                <p:nvPr/>
              </p:nvCxnSpPr>
              <p:spPr>
                <a:xfrm flipH="1">
                  <a:off x="3200400" y="1610618"/>
                  <a:ext cx="2558530" cy="181838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xit" presetSubtype="0" fill="hold" grpId="0" nodeType="withEffect">
                                  <p:stCondLst>
                                    <p:cond delay="500"/>
                                  </p:stCondLst>
                                  <p:childTnLst>
                                    <p:animEffect transition="out" filter="fade">
                                      <p:cBhvr>
                                        <p:cTn id="15" dur="1000"/>
                                        <p:tgtEl>
                                          <p:spTgt spid="31"/>
                                        </p:tgtEl>
                                      </p:cBhvr>
                                    </p:animEffect>
                                    <p:set>
                                      <p:cBhvr>
                                        <p:cTn id="16"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24200"/>
            <a:ext cx="9144000" cy="3785652"/>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a:p>
            <a:r>
              <a:rPr lang="en-US" sz="4000" dirty="0">
                <a:cs typeface="Arial" pitchFamily="34" charset="0"/>
              </a:rPr>
              <a:t>	2) Fossil Evidence</a:t>
            </a:r>
          </a:p>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a:p>
            <a:r>
              <a:rPr lang="en-US" sz="4000" dirty="0">
                <a:cs typeface="Arial" pitchFamily="34" charset="0"/>
              </a:rPr>
              <a:t>	4) Geochemical Markers</a:t>
            </a:r>
            <a:endParaRPr lang="en-US" sz="4000" dirty="0">
              <a:solidFill>
                <a:srgbClr val="FF0000"/>
              </a:solidFill>
            </a:endParaRPr>
          </a:p>
          <a:p>
            <a:pPr marL="0"/>
            <a:endParaRPr lang="en-US" sz="4000" b="1" dirty="0">
              <a:solidFill>
                <a:srgbClr val="FF0000"/>
              </a:solidFill>
            </a:endParaRPr>
          </a:p>
        </p:txBody>
      </p:sp>
      <p:sp>
        <p:nvSpPr>
          <p:cNvPr id="8" name="TextBox 7">
            <a:extLst>
              <a:ext uri="{FF2B5EF4-FFF2-40B4-BE49-F238E27FC236}">
                <a16:creationId xmlns:a16="http://schemas.microsoft.com/office/drawing/2014/main" id="{C7B2BE41-2EAE-D049-4496-B65EF3A28EA8}"/>
              </a:ext>
            </a:extLst>
          </p:cNvPr>
          <p:cNvSpPr txBox="1"/>
          <p:nvPr/>
        </p:nvSpPr>
        <p:spPr>
          <a:xfrm>
            <a:off x="16880" y="838200"/>
            <a:ext cx="9194975" cy="1022139"/>
          </a:xfrm>
          <a:prstGeom prst="rect">
            <a:avLst/>
          </a:prstGeom>
          <a:noFill/>
        </p:spPr>
        <p:txBody>
          <a:bodyPr wrap="square">
            <a:spAutoFit/>
          </a:bodyPr>
          <a:lstStyle/>
          <a:p>
            <a:pPr algn="ctr">
              <a:lnSpc>
                <a:spcPts val="3600"/>
              </a:lnSpc>
            </a:pPr>
            <a:r>
              <a:rPr lang="en-US" sz="3600" b="1" dirty="0"/>
              <a:t>crust fragment from one  tectonic plate </a:t>
            </a:r>
          </a:p>
          <a:p>
            <a:pPr algn="ctr">
              <a:lnSpc>
                <a:spcPts val="3600"/>
              </a:lnSpc>
            </a:pPr>
            <a:r>
              <a:rPr lang="en-US" sz="3600" b="1" dirty="0"/>
              <a:t>welded to crust on another plate</a:t>
            </a:r>
          </a:p>
        </p:txBody>
      </p:sp>
      <p:grpSp>
        <p:nvGrpSpPr>
          <p:cNvPr id="7" name="Group 6">
            <a:extLst>
              <a:ext uri="{FF2B5EF4-FFF2-40B4-BE49-F238E27FC236}">
                <a16:creationId xmlns:a16="http://schemas.microsoft.com/office/drawing/2014/main" id="{2B9D9076-3E2E-D848-912C-44A3BEFEE0B2}"/>
              </a:ext>
            </a:extLst>
          </p:cNvPr>
          <p:cNvGrpSpPr/>
          <p:nvPr/>
        </p:nvGrpSpPr>
        <p:grpSpPr>
          <a:xfrm>
            <a:off x="16880" y="919351"/>
            <a:ext cx="8757779" cy="5944115"/>
            <a:chOff x="16880" y="919351"/>
            <a:chExt cx="8757779" cy="5944115"/>
          </a:xfrm>
        </p:grpSpPr>
        <p:pic>
          <p:nvPicPr>
            <p:cNvPr id="6" name="Picture 5" descr="A map of the southern hemisphere&#10;&#10;Description automatically generated">
              <a:extLst>
                <a:ext uri="{FF2B5EF4-FFF2-40B4-BE49-F238E27FC236}">
                  <a16:creationId xmlns:a16="http://schemas.microsoft.com/office/drawing/2014/main" id="{20EA15B5-59C8-3CFA-55F0-A73F700FB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0" y="919351"/>
              <a:ext cx="5011346" cy="5944115"/>
            </a:xfrm>
            <a:prstGeom prst="rect">
              <a:avLst/>
            </a:prstGeom>
          </p:spPr>
        </p:pic>
        <p:grpSp>
          <p:nvGrpSpPr>
            <p:cNvPr id="12" name="Group 11"/>
            <p:cNvGrpSpPr/>
            <p:nvPr/>
          </p:nvGrpSpPr>
          <p:grpSpPr>
            <a:xfrm>
              <a:off x="391886" y="1905000"/>
              <a:ext cx="8382773" cy="4552950"/>
              <a:chOff x="391886" y="1905000"/>
              <a:chExt cx="8382773" cy="4552950"/>
            </a:xfrm>
          </p:grpSpPr>
          <p:sp>
            <p:nvSpPr>
              <p:cNvPr id="14" name="Freeform 13"/>
              <p:cNvSpPr/>
              <p:nvPr/>
            </p:nvSpPr>
            <p:spPr>
              <a:xfrm>
                <a:off x="391886" y="3461657"/>
                <a:ext cx="3725635" cy="2996293"/>
              </a:xfrm>
              <a:custGeom>
                <a:avLst/>
                <a:gdLst>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75657 w 3725635"/>
                  <a:gd name="connsiteY42" fmla="*/ 963386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0" fmla="*/ 1257300 w 3725635"/>
                  <a:gd name="connsiteY0" fmla="*/ 963386 h 2996293"/>
                  <a:gd name="connsiteX1" fmla="*/ 1959428 w 3725635"/>
                  <a:gd name="connsiteY1" fmla="*/ 914400 h 2996293"/>
                  <a:gd name="connsiteX2" fmla="*/ 2253343 w 3725635"/>
                  <a:gd name="connsiteY2" fmla="*/ 718457 h 2996293"/>
                  <a:gd name="connsiteX3" fmla="*/ 2612571 w 3725635"/>
                  <a:gd name="connsiteY3" fmla="*/ 587829 h 2996293"/>
                  <a:gd name="connsiteX4" fmla="*/ 2922814 w 3725635"/>
                  <a:gd name="connsiteY4" fmla="*/ 522514 h 2996293"/>
                  <a:gd name="connsiteX5" fmla="*/ 3118757 w 3725635"/>
                  <a:gd name="connsiteY5" fmla="*/ 195943 h 2996293"/>
                  <a:gd name="connsiteX6" fmla="*/ 3412671 w 3725635"/>
                  <a:gd name="connsiteY6" fmla="*/ 32657 h 2996293"/>
                  <a:gd name="connsiteX7" fmla="*/ 3690257 w 3725635"/>
                  <a:gd name="connsiteY7" fmla="*/ 16329 h 2996293"/>
                  <a:gd name="connsiteX8" fmla="*/ 3624943 w 3725635"/>
                  <a:gd name="connsiteY8" fmla="*/ 130629 h 2996293"/>
                  <a:gd name="connsiteX9" fmla="*/ 3265714 w 3725635"/>
                  <a:gd name="connsiteY9" fmla="*/ 489857 h 2996293"/>
                  <a:gd name="connsiteX10" fmla="*/ 3053443 w 3725635"/>
                  <a:gd name="connsiteY10" fmla="*/ 832757 h 2996293"/>
                  <a:gd name="connsiteX11" fmla="*/ 3102428 w 3725635"/>
                  <a:gd name="connsiteY11" fmla="*/ 1257300 h 2996293"/>
                  <a:gd name="connsiteX12" fmla="*/ 3298371 w 3725635"/>
                  <a:gd name="connsiteY12" fmla="*/ 1632857 h 2996293"/>
                  <a:gd name="connsiteX13" fmla="*/ 3412671 w 3725635"/>
                  <a:gd name="connsiteY13" fmla="*/ 1812472 h 2996293"/>
                  <a:gd name="connsiteX14" fmla="*/ 3396343 w 3725635"/>
                  <a:gd name="connsiteY14" fmla="*/ 1992086 h 2996293"/>
                  <a:gd name="connsiteX15" fmla="*/ 3575957 w 3725635"/>
                  <a:gd name="connsiteY15" fmla="*/ 2188029 h 2996293"/>
                  <a:gd name="connsiteX16" fmla="*/ 3657600 w 3725635"/>
                  <a:gd name="connsiteY16" fmla="*/ 2628900 h 2996293"/>
                  <a:gd name="connsiteX17" fmla="*/ 3592285 w 3725635"/>
                  <a:gd name="connsiteY17" fmla="*/ 2922814 h 2996293"/>
                  <a:gd name="connsiteX18" fmla="*/ 3298371 w 3725635"/>
                  <a:gd name="connsiteY18" fmla="*/ 2955472 h 2996293"/>
                  <a:gd name="connsiteX19" fmla="*/ 3102428 w 3725635"/>
                  <a:gd name="connsiteY19" fmla="*/ 2677886 h 2996293"/>
                  <a:gd name="connsiteX20" fmla="*/ 2971800 w 3725635"/>
                  <a:gd name="connsiteY20" fmla="*/ 2498272 h 2996293"/>
                  <a:gd name="connsiteX21" fmla="*/ 2759528 w 3725635"/>
                  <a:gd name="connsiteY21" fmla="*/ 2286000 h 2996293"/>
                  <a:gd name="connsiteX22" fmla="*/ 2792185 w 3725635"/>
                  <a:gd name="connsiteY22" fmla="*/ 2139043 h 2996293"/>
                  <a:gd name="connsiteX23" fmla="*/ 2694214 w 3725635"/>
                  <a:gd name="connsiteY23" fmla="*/ 1975757 h 2996293"/>
                  <a:gd name="connsiteX24" fmla="*/ 2726871 w 3725635"/>
                  <a:gd name="connsiteY24" fmla="*/ 1698172 h 2996293"/>
                  <a:gd name="connsiteX25" fmla="*/ 2579914 w 3725635"/>
                  <a:gd name="connsiteY25" fmla="*/ 1600200 h 2996293"/>
                  <a:gd name="connsiteX26" fmla="*/ 2400300 w 3725635"/>
                  <a:gd name="connsiteY26" fmla="*/ 1453243 h 2996293"/>
                  <a:gd name="connsiteX27" fmla="*/ 2269671 w 3725635"/>
                  <a:gd name="connsiteY27" fmla="*/ 1371600 h 2996293"/>
                  <a:gd name="connsiteX28" fmla="*/ 2106385 w 3725635"/>
                  <a:gd name="connsiteY28" fmla="*/ 1485900 h 2996293"/>
                  <a:gd name="connsiteX29" fmla="*/ 1845128 w 3725635"/>
                  <a:gd name="connsiteY29" fmla="*/ 1469572 h 2996293"/>
                  <a:gd name="connsiteX30" fmla="*/ 1779814 w 3725635"/>
                  <a:gd name="connsiteY30" fmla="*/ 1404257 h 2996293"/>
                  <a:gd name="connsiteX31" fmla="*/ 1551214 w 3725635"/>
                  <a:gd name="connsiteY31" fmla="*/ 1273629 h 2996293"/>
                  <a:gd name="connsiteX32" fmla="*/ 1355271 w 3725635"/>
                  <a:gd name="connsiteY32" fmla="*/ 1306286 h 2996293"/>
                  <a:gd name="connsiteX33" fmla="*/ 751114 w 3725635"/>
                  <a:gd name="connsiteY33" fmla="*/ 1387929 h 2996293"/>
                  <a:gd name="connsiteX34" fmla="*/ 522514 w 3725635"/>
                  <a:gd name="connsiteY34" fmla="*/ 1257300 h 2996293"/>
                  <a:gd name="connsiteX35" fmla="*/ 522514 w 3725635"/>
                  <a:gd name="connsiteY35" fmla="*/ 1159329 h 2996293"/>
                  <a:gd name="connsiteX36" fmla="*/ 228600 w 3725635"/>
                  <a:gd name="connsiteY36" fmla="*/ 1143000 h 2996293"/>
                  <a:gd name="connsiteX37" fmla="*/ 32657 w 3725635"/>
                  <a:gd name="connsiteY37" fmla="*/ 1126672 h 2996293"/>
                  <a:gd name="connsiteX38" fmla="*/ 32657 w 3725635"/>
                  <a:gd name="connsiteY38" fmla="*/ 898072 h 2996293"/>
                  <a:gd name="connsiteX39" fmla="*/ 130628 w 3725635"/>
                  <a:gd name="connsiteY39" fmla="*/ 669472 h 2996293"/>
                  <a:gd name="connsiteX40" fmla="*/ 424543 w 3725635"/>
                  <a:gd name="connsiteY40" fmla="*/ 620486 h 2996293"/>
                  <a:gd name="connsiteX41" fmla="*/ 963385 w 3725635"/>
                  <a:gd name="connsiteY41" fmla="*/ 718457 h 2996293"/>
                  <a:gd name="connsiteX42" fmla="*/ 1132114 w 3725635"/>
                  <a:gd name="connsiteY42" fmla="*/ 957943 h 2996293"/>
                  <a:gd name="connsiteX43" fmla="*/ 1338943 w 3725635"/>
                  <a:gd name="connsiteY43" fmla="*/ 947057 h 2996293"/>
                  <a:gd name="connsiteX44" fmla="*/ 1257300 w 3725635"/>
                  <a:gd name="connsiteY44" fmla="*/ 963386 h 29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25635" h="2996293">
                    <a:moveTo>
                      <a:pt x="1257300" y="963386"/>
                    </a:moveTo>
                    <a:cubicBezTo>
                      <a:pt x="1525360" y="959304"/>
                      <a:pt x="1793421" y="955222"/>
                      <a:pt x="1959428" y="914400"/>
                    </a:cubicBezTo>
                    <a:cubicBezTo>
                      <a:pt x="2125435" y="873579"/>
                      <a:pt x="2144486" y="772885"/>
                      <a:pt x="2253343" y="718457"/>
                    </a:cubicBezTo>
                    <a:cubicBezTo>
                      <a:pt x="2362200" y="664029"/>
                      <a:pt x="2500992" y="620486"/>
                      <a:pt x="2612571" y="587829"/>
                    </a:cubicBezTo>
                    <a:cubicBezTo>
                      <a:pt x="2724150" y="555172"/>
                      <a:pt x="2838450" y="587828"/>
                      <a:pt x="2922814" y="522514"/>
                    </a:cubicBezTo>
                    <a:cubicBezTo>
                      <a:pt x="3007178" y="457200"/>
                      <a:pt x="3037114" y="277586"/>
                      <a:pt x="3118757" y="195943"/>
                    </a:cubicBezTo>
                    <a:cubicBezTo>
                      <a:pt x="3200400" y="114300"/>
                      <a:pt x="3317421" y="62593"/>
                      <a:pt x="3412671" y="32657"/>
                    </a:cubicBezTo>
                    <a:cubicBezTo>
                      <a:pt x="3507921" y="2721"/>
                      <a:pt x="3654879" y="0"/>
                      <a:pt x="3690257" y="16329"/>
                    </a:cubicBezTo>
                    <a:cubicBezTo>
                      <a:pt x="3725635" y="32658"/>
                      <a:pt x="3695700" y="51708"/>
                      <a:pt x="3624943" y="130629"/>
                    </a:cubicBezTo>
                    <a:cubicBezTo>
                      <a:pt x="3554186" y="209550"/>
                      <a:pt x="3360964" y="372836"/>
                      <a:pt x="3265714" y="489857"/>
                    </a:cubicBezTo>
                    <a:cubicBezTo>
                      <a:pt x="3170464" y="606878"/>
                      <a:pt x="3080657" y="704850"/>
                      <a:pt x="3053443" y="832757"/>
                    </a:cubicBezTo>
                    <a:cubicBezTo>
                      <a:pt x="3026229" y="960664"/>
                      <a:pt x="3061607" y="1123950"/>
                      <a:pt x="3102428" y="1257300"/>
                    </a:cubicBezTo>
                    <a:cubicBezTo>
                      <a:pt x="3143249" y="1390650"/>
                      <a:pt x="3246664" y="1540328"/>
                      <a:pt x="3298371" y="1632857"/>
                    </a:cubicBezTo>
                    <a:cubicBezTo>
                      <a:pt x="3350078" y="1725386"/>
                      <a:pt x="3396342" y="1752601"/>
                      <a:pt x="3412671" y="1812472"/>
                    </a:cubicBezTo>
                    <a:cubicBezTo>
                      <a:pt x="3429000" y="1872344"/>
                      <a:pt x="3369129" y="1929493"/>
                      <a:pt x="3396343" y="1992086"/>
                    </a:cubicBezTo>
                    <a:cubicBezTo>
                      <a:pt x="3423557" y="2054679"/>
                      <a:pt x="3532414" y="2081893"/>
                      <a:pt x="3575957" y="2188029"/>
                    </a:cubicBezTo>
                    <a:cubicBezTo>
                      <a:pt x="3619500" y="2294165"/>
                      <a:pt x="3654879" y="2506436"/>
                      <a:pt x="3657600" y="2628900"/>
                    </a:cubicBezTo>
                    <a:cubicBezTo>
                      <a:pt x="3660321" y="2751364"/>
                      <a:pt x="3652157" y="2868385"/>
                      <a:pt x="3592285" y="2922814"/>
                    </a:cubicBezTo>
                    <a:cubicBezTo>
                      <a:pt x="3532413" y="2977243"/>
                      <a:pt x="3380014" y="2996293"/>
                      <a:pt x="3298371" y="2955472"/>
                    </a:cubicBezTo>
                    <a:cubicBezTo>
                      <a:pt x="3216728" y="2914651"/>
                      <a:pt x="3156857" y="2754086"/>
                      <a:pt x="3102428" y="2677886"/>
                    </a:cubicBezTo>
                    <a:cubicBezTo>
                      <a:pt x="3048000" y="2601686"/>
                      <a:pt x="3028950" y="2563586"/>
                      <a:pt x="2971800" y="2498272"/>
                    </a:cubicBezTo>
                    <a:cubicBezTo>
                      <a:pt x="2914650" y="2432958"/>
                      <a:pt x="2789464" y="2345871"/>
                      <a:pt x="2759528" y="2286000"/>
                    </a:cubicBezTo>
                    <a:cubicBezTo>
                      <a:pt x="2729592" y="2226129"/>
                      <a:pt x="2803071" y="2190750"/>
                      <a:pt x="2792185" y="2139043"/>
                    </a:cubicBezTo>
                    <a:cubicBezTo>
                      <a:pt x="2781299" y="2087336"/>
                      <a:pt x="2705100" y="2049235"/>
                      <a:pt x="2694214" y="1975757"/>
                    </a:cubicBezTo>
                    <a:cubicBezTo>
                      <a:pt x="2683328" y="1902279"/>
                      <a:pt x="2745921" y="1760765"/>
                      <a:pt x="2726871" y="1698172"/>
                    </a:cubicBezTo>
                    <a:cubicBezTo>
                      <a:pt x="2707821" y="1635579"/>
                      <a:pt x="2634343" y="1641022"/>
                      <a:pt x="2579914" y="1600200"/>
                    </a:cubicBezTo>
                    <a:cubicBezTo>
                      <a:pt x="2525486" y="1559379"/>
                      <a:pt x="2452007" y="1491343"/>
                      <a:pt x="2400300" y="1453243"/>
                    </a:cubicBezTo>
                    <a:cubicBezTo>
                      <a:pt x="2348593" y="1415143"/>
                      <a:pt x="2318657" y="1366157"/>
                      <a:pt x="2269671" y="1371600"/>
                    </a:cubicBezTo>
                    <a:cubicBezTo>
                      <a:pt x="2220685" y="1377043"/>
                      <a:pt x="2177142" y="1469571"/>
                      <a:pt x="2106385" y="1485900"/>
                    </a:cubicBezTo>
                    <a:cubicBezTo>
                      <a:pt x="2035628" y="1502229"/>
                      <a:pt x="1899556" y="1483179"/>
                      <a:pt x="1845128" y="1469572"/>
                    </a:cubicBezTo>
                    <a:cubicBezTo>
                      <a:pt x="1790700" y="1455965"/>
                      <a:pt x="1828800" y="1436914"/>
                      <a:pt x="1779814" y="1404257"/>
                    </a:cubicBezTo>
                    <a:cubicBezTo>
                      <a:pt x="1730828" y="1371600"/>
                      <a:pt x="1621971" y="1289957"/>
                      <a:pt x="1551214" y="1273629"/>
                    </a:cubicBezTo>
                    <a:cubicBezTo>
                      <a:pt x="1480457" y="1257301"/>
                      <a:pt x="1355271" y="1306286"/>
                      <a:pt x="1355271" y="1306286"/>
                    </a:cubicBezTo>
                    <a:cubicBezTo>
                      <a:pt x="1221921" y="1325336"/>
                      <a:pt x="889907" y="1396093"/>
                      <a:pt x="751114" y="1387929"/>
                    </a:cubicBezTo>
                    <a:cubicBezTo>
                      <a:pt x="612321" y="1379765"/>
                      <a:pt x="560614" y="1295400"/>
                      <a:pt x="522514" y="1257300"/>
                    </a:cubicBezTo>
                    <a:cubicBezTo>
                      <a:pt x="484414" y="1219200"/>
                      <a:pt x="571499" y="1178379"/>
                      <a:pt x="522514" y="1159329"/>
                    </a:cubicBezTo>
                    <a:cubicBezTo>
                      <a:pt x="473529" y="1140279"/>
                      <a:pt x="310243" y="1148443"/>
                      <a:pt x="228600" y="1143000"/>
                    </a:cubicBezTo>
                    <a:cubicBezTo>
                      <a:pt x="146957" y="1137557"/>
                      <a:pt x="65314" y="1167493"/>
                      <a:pt x="32657" y="1126672"/>
                    </a:cubicBezTo>
                    <a:cubicBezTo>
                      <a:pt x="0" y="1085851"/>
                      <a:pt x="16329" y="974272"/>
                      <a:pt x="32657" y="898072"/>
                    </a:cubicBezTo>
                    <a:cubicBezTo>
                      <a:pt x="48985" y="821872"/>
                      <a:pt x="65314" y="715736"/>
                      <a:pt x="130628" y="669472"/>
                    </a:cubicBezTo>
                    <a:cubicBezTo>
                      <a:pt x="195942" y="623208"/>
                      <a:pt x="285750" y="612322"/>
                      <a:pt x="424543" y="620486"/>
                    </a:cubicBezTo>
                    <a:cubicBezTo>
                      <a:pt x="563336" y="628650"/>
                      <a:pt x="845457" y="662214"/>
                      <a:pt x="963385" y="718457"/>
                    </a:cubicBezTo>
                    <a:cubicBezTo>
                      <a:pt x="1081314" y="774700"/>
                      <a:pt x="1069521" y="919843"/>
                      <a:pt x="1132114" y="957943"/>
                    </a:cubicBezTo>
                    <a:cubicBezTo>
                      <a:pt x="1194707" y="996043"/>
                      <a:pt x="1338943" y="947057"/>
                      <a:pt x="1338943" y="947057"/>
                    </a:cubicBezTo>
                    <a:lnTo>
                      <a:pt x="1257300" y="963386"/>
                    </a:lnTo>
                    <a:close/>
                  </a:path>
                </a:pathLst>
              </a:custGeom>
              <a:solidFill>
                <a:srgbClr val="C9925B"/>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7"/>
              <p:cNvGrpSpPr/>
              <p:nvPr/>
            </p:nvGrpSpPr>
            <p:grpSpPr>
              <a:xfrm>
                <a:off x="2743200" y="1905000"/>
                <a:ext cx="6031459" cy="2895600"/>
                <a:chOff x="2743200" y="533400"/>
                <a:chExt cx="6031459" cy="2895600"/>
              </a:xfrm>
            </p:grpSpPr>
            <p:sp>
              <p:nvSpPr>
                <p:cNvPr id="16" name="TextBox 15"/>
                <p:cNvSpPr txBox="1"/>
                <p:nvPr/>
              </p:nvSpPr>
              <p:spPr>
                <a:xfrm>
                  <a:off x="2743200" y="533400"/>
                  <a:ext cx="6031459" cy="1077218"/>
                </a:xfrm>
                <a:prstGeom prst="rect">
                  <a:avLst/>
                </a:prstGeom>
                <a:solidFill>
                  <a:schemeClr val="bg1"/>
                </a:solidFill>
                <a:ln w="38100">
                  <a:solidFill>
                    <a:schemeClr val="tx1"/>
                  </a:solidFill>
                </a:ln>
              </p:spPr>
              <p:txBody>
                <a:bodyPr wrap="none" rtlCol="0">
                  <a:spAutoFit/>
                </a:bodyPr>
                <a:lstStyle/>
                <a:p>
                  <a:pPr marL="0"/>
                  <a:r>
                    <a:rPr lang="en-US" sz="3200" dirty="0"/>
                    <a:t>the Florida peninsula: a fragment </a:t>
                  </a:r>
                </a:p>
                <a:p>
                  <a:pPr marL="0"/>
                  <a:r>
                    <a:rPr lang="en-US" sz="3200" dirty="0"/>
                    <a:t>of the </a:t>
                  </a:r>
                  <a:r>
                    <a:rPr lang="en-US" sz="3200" dirty="0" err="1"/>
                    <a:t>Gondwana</a:t>
                  </a:r>
                  <a:r>
                    <a:rPr lang="en-US" sz="3200" dirty="0"/>
                    <a:t> supercontinent</a:t>
                  </a:r>
                </a:p>
              </p:txBody>
            </p:sp>
            <p:cxnSp>
              <p:nvCxnSpPr>
                <p:cNvPr id="17" name="Straight Arrow Connector 16"/>
                <p:cNvCxnSpPr>
                  <a:stCxn id="16" idx="2"/>
                </p:cNvCxnSpPr>
                <p:nvPr/>
              </p:nvCxnSpPr>
              <p:spPr>
                <a:xfrm flipH="1">
                  <a:off x="3200400" y="1610618"/>
                  <a:ext cx="2558530" cy="181838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5" name="TextBox 4">
            <a:extLst>
              <a:ext uri="{FF2B5EF4-FFF2-40B4-BE49-F238E27FC236}">
                <a16:creationId xmlns:a16="http://schemas.microsoft.com/office/drawing/2014/main" id="{AD38EAB8-6B27-2785-7C89-A21C638F93F5}"/>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1000"/>
                                        <p:tgtEl>
                                          <p:spTgt spid="4">
                                            <p:txEl>
                                              <p:pRg st="1" end="1"/>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1000"/>
                                        <p:tgtEl>
                                          <p:spTgt spid="4">
                                            <p:txEl>
                                              <p:pRg st="2" end="2"/>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24200"/>
            <a:ext cx="9144000" cy="3785652"/>
          </a:xfrm>
          <a:prstGeom prst="rect">
            <a:avLst/>
          </a:prstGeom>
          <a:noFill/>
        </p:spPr>
        <p:txBody>
          <a:bodyPr wrap="square" rtlCol="0">
            <a:spAutoFit/>
          </a:bodyPr>
          <a:lstStyle/>
          <a:p>
            <a:pPr marL="0" algn="ctr"/>
            <a:r>
              <a:rPr lang="en-US" sz="4000" b="1" dirty="0">
                <a:solidFill>
                  <a:srgbClr val="FF0000"/>
                </a:solidFill>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a:p>
            <a:r>
              <a:rPr lang="en-US" sz="4000" dirty="0">
                <a:cs typeface="Arial" pitchFamily="34" charset="0"/>
              </a:rPr>
              <a:t>	2) Fossil Evidence</a:t>
            </a:r>
          </a:p>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a:p>
            <a:r>
              <a:rPr lang="en-US" sz="4000" dirty="0">
                <a:cs typeface="Arial" pitchFamily="34" charset="0"/>
              </a:rPr>
              <a:t>	4) Geochemical Markers</a:t>
            </a:r>
            <a:endParaRPr lang="en-US" sz="4000" dirty="0">
              <a:solidFill>
                <a:srgbClr val="FF0000"/>
              </a:solidFill>
            </a:endParaRPr>
          </a:p>
          <a:p>
            <a:pPr marL="0"/>
            <a:endParaRPr lang="en-US" sz="4000" b="1" dirty="0">
              <a:solidFill>
                <a:srgbClr val="FF0000"/>
              </a:solidFill>
            </a:endParaRPr>
          </a:p>
        </p:txBody>
      </p:sp>
      <p:sp>
        <p:nvSpPr>
          <p:cNvPr id="12" name="TextBox 11"/>
          <p:cNvSpPr txBox="1"/>
          <p:nvPr/>
        </p:nvSpPr>
        <p:spPr>
          <a:xfrm>
            <a:off x="0" y="3124200"/>
            <a:ext cx="9144000" cy="1323439"/>
          </a:xfrm>
          <a:prstGeom prst="rect">
            <a:avLst/>
          </a:prstGeom>
          <a:noFill/>
          <a:effectLst/>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sp>
        <p:nvSpPr>
          <p:cNvPr id="5" name="TextBox 4">
            <a:extLst>
              <a:ext uri="{FF2B5EF4-FFF2-40B4-BE49-F238E27FC236}">
                <a16:creationId xmlns:a16="http://schemas.microsoft.com/office/drawing/2014/main" id="{9002B454-DEC9-BA2C-F8DF-7BA77FBA2B8B}"/>
              </a:ext>
            </a:extLst>
          </p:cNvPr>
          <p:cNvSpPr txBox="1"/>
          <p:nvPr/>
        </p:nvSpPr>
        <p:spPr>
          <a:xfrm>
            <a:off x="16880" y="838200"/>
            <a:ext cx="9194975" cy="1022139"/>
          </a:xfrm>
          <a:prstGeom prst="rect">
            <a:avLst/>
          </a:prstGeom>
          <a:noFill/>
        </p:spPr>
        <p:txBody>
          <a:bodyPr wrap="square">
            <a:spAutoFit/>
          </a:bodyPr>
          <a:lstStyle/>
          <a:p>
            <a:pPr algn="ctr">
              <a:lnSpc>
                <a:spcPts val="3600"/>
              </a:lnSpc>
            </a:pPr>
            <a:r>
              <a:rPr lang="en-US" sz="3600" b="1" dirty="0"/>
              <a:t>crust fragment from one  tectonic plate </a:t>
            </a:r>
          </a:p>
          <a:p>
            <a:pPr algn="ctr">
              <a:lnSpc>
                <a:spcPts val="3600"/>
              </a:lnSpc>
            </a:pPr>
            <a:r>
              <a:rPr lang="en-US" sz="3600" b="1" dirty="0"/>
              <a:t>welded to crust on another plate</a:t>
            </a:r>
          </a:p>
        </p:txBody>
      </p:sp>
      <p:sp>
        <p:nvSpPr>
          <p:cNvPr id="6" name="TextBox 5">
            <a:extLst>
              <a:ext uri="{FF2B5EF4-FFF2-40B4-BE49-F238E27FC236}">
                <a16:creationId xmlns:a16="http://schemas.microsoft.com/office/drawing/2014/main" id="{76040B3E-E2BB-36D0-8367-5295065227F5}"/>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64" presetClass="path" presetSubtype="0" accel="50000" decel="50000" fill="hold" grpId="1" nodeType="withEffect">
                                  <p:stCondLst>
                                    <p:cond delay="0"/>
                                  </p:stCondLst>
                                  <p:childTnLst>
                                    <p:animMotion origin="layout" path="M 0 3.17919E-6 L 0 -0.45156 " pathEditMode="relative" rAng="0" ptsTypes="AA">
                                      <p:cBhvr>
                                        <p:cTn id="11" dur="1000" fill="hold"/>
                                        <p:tgtEl>
                                          <p:spTgt spid="12"/>
                                        </p:tgtEl>
                                        <p:attrNameLst>
                                          <p:attrName>ppt_x</p:attrName>
                                          <p:attrName>ppt_y</p:attrName>
                                        </p:attrNameLst>
                                      </p:cBhvr>
                                      <p:rCtr x="0" y="-226"/>
                                    </p:animMotion>
                                  </p:childTnLst>
                                </p:cTn>
                              </p:par>
                              <p:par>
                                <p:cTn id="12" presetID="10" presetClass="exit" presetSubtype="0" fill="hold" grpId="0"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2" grpId="1"/>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sp>
        <p:nvSpPr>
          <p:cNvPr id="3" name="TextBox 2"/>
          <p:cNvSpPr txBox="1"/>
          <p:nvPr/>
        </p:nvSpPr>
        <p:spPr>
          <a:xfrm>
            <a:off x="0" y="1349514"/>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geologic make-up &amp; structure</a:t>
            </a:r>
          </a:p>
          <a:p>
            <a:r>
              <a:rPr lang="en-US" sz="4000" dirty="0">
                <a:cs typeface="Arial" pitchFamily="34" charset="0"/>
              </a:rPr>
              <a:t>		will be different </a:t>
            </a:r>
          </a:p>
        </p:txBody>
      </p:sp>
      <p:sp>
        <p:nvSpPr>
          <p:cNvPr id="4" name="TextBox 3"/>
          <p:cNvSpPr txBox="1"/>
          <p:nvPr/>
        </p:nvSpPr>
        <p:spPr>
          <a:xfrm>
            <a:off x="0" y="2971800"/>
            <a:ext cx="9144000" cy="1938992"/>
          </a:xfrm>
          <a:prstGeom prst="rect">
            <a:avLst/>
          </a:prstGeom>
          <a:noFill/>
        </p:spPr>
        <p:txBody>
          <a:bodyPr wrap="square" rtlCol="0">
            <a:spAutoFit/>
          </a:bodyPr>
          <a:lstStyle/>
          <a:p>
            <a:pPr algn="ctr"/>
            <a:r>
              <a:rPr lang="en-US" sz="4000" u="sng" dirty="0">
                <a:solidFill>
                  <a:srgbClr val="FF0000"/>
                </a:solidFill>
                <a:effectLst>
                  <a:outerShdw dist="50800" dir="7200000" algn="ctr" rotWithShape="0">
                    <a:schemeClr val="tx1"/>
                  </a:outerShdw>
                </a:effectLst>
                <a:cs typeface="Arial" pitchFamily="34" charset="0"/>
              </a:rPr>
              <a:t>EXAMPLE</a:t>
            </a:r>
          </a:p>
          <a:p>
            <a:pPr algn="ctr"/>
            <a:r>
              <a:rPr lang="en-US" sz="4000" dirty="0">
                <a:solidFill>
                  <a:srgbClr val="FF0000"/>
                </a:solidFill>
                <a:effectLst>
                  <a:outerShdw dist="50800" dir="7200000" algn="ctr" rotWithShape="0">
                    <a:schemeClr val="tx1"/>
                  </a:outerShdw>
                </a:effectLst>
                <a:cs typeface="Arial" pitchFamily="34" charset="0"/>
              </a:rPr>
              <a:t>continental margin = sedimentary rocks</a:t>
            </a:r>
          </a:p>
          <a:p>
            <a:pPr algn="ctr"/>
            <a:r>
              <a:rPr lang="en-US" sz="4000" dirty="0">
                <a:solidFill>
                  <a:srgbClr val="FF0000"/>
                </a:solidFill>
                <a:effectLst>
                  <a:outerShdw dist="50800" dir="7200000" algn="ctr" rotWithShape="0">
                    <a:schemeClr val="tx1"/>
                  </a:outerShdw>
                </a:effectLst>
                <a:cs typeface="Arial" pitchFamily="34" charset="0"/>
              </a:rPr>
              <a:t>exotic </a:t>
            </a:r>
            <a:r>
              <a:rPr lang="en-US" sz="4000" dirty="0" err="1">
                <a:solidFill>
                  <a:srgbClr val="FF0000"/>
                </a:solidFill>
                <a:effectLst>
                  <a:outerShdw dist="50800" dir="7200000" algn="ctr" rotWithShape="0">
                    <a:schemeClr val="tx1"/>
                  </a:outerShdw>
                </a:effectLst>
                <a:cs typeface="Arial" pitchFamily="34" charset="0"/>
              </a:rPr>
              <a:t>terrane</a:t>
            </a:r>
            <a:r>
              <a:rPr lang="en-US" sz="4000" dirty="0">
                <a:solidFill>
                  <a:srgbClr val="FF0000"/>
                </a:solidFill>
                <a:effectLst>
                  <a:outerShdw dist="50800" dir="7200000" algn="ctr" rotWithShape="0">
                    <a:schemeClr val="tx1"/>
                  </a:outerShdw>
                </a:effectLst>
                <a:cs typeface="Arial" pitchFamily="34" charset="0"/>
              </a:rPr>
              <a:t> = granite </a:t>
            </a:r>
            <a:r>
              <a:rPr lang="en-US" sz="4000" dirty="0" err="1">
                <a:solidFill>
                  <a:srgbClr val="FF0000"/>
                </a:solidFill>
                <a:effectLst>
                  <a:outerShdw dist="50800" dir="7200000" algn="ctr" rotWithShape="0">
                    <a:schemeClr val="tx1"/>
                  </a:outerShdw>
                </a:effectLst>
                <a:cs typeface="Arial" pitchFamily="34" charset="0"/>
              </a:rPr>
              <a:t>batholith</a:t>
            </a:r>
            <a:endParaRPr lang="en-US" sz="4000" dirty="0">
              <a:solidFill>
                <a:srgbClr val="FF0000"/>
              </a:solidFill>
              <a:effectLst>
                <a:outerShdw dist="50800" dir="7200000" algn="ctr" rotWithShape="0">
                  <a:schemeClr val="tx1"/>
                </a:outerShdw>
              </a:effectLst>
            </a:endParaRPr>
          </a:p>
        </p:txBody>
      </p:sp>
      <p:sp>
        <p:nvSpPr>
          <p:cNvPr id="7" name="TextBox 6"/>
          <p:cNvSpPr txBox="1"/>
          <p:nvPr/>
        </p:nvSpPr>
        <p:spPr>
          <a:xfrm>
            <a:off x="0" y="33528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8" name="TextBox 7"/>
          <p:cNvSpPr txBox="1"/>
          <p:nvPr/>
        </p:nvSpPr>
        <p:spPr>
          <a:xfrm>
            <a:off x="-228600" y="2568714"/>
            <a:ext cx="9144000" cy="707886"/>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suture zone at boundary </a:t>
            </a:r>
          </a:p>
        </p:txBody>
      </p:sp>
      <p:pic>
        <p:nvPicPr>
          <p:cNvPr id="5" name="Picture 4">
            <a:extLst>
              <a:ext uri="{FF2B5EF4-FFF2-40B4-BE49-F238E27FC236}">
                <a16:creationId xmlns:a16="http://schemas.microsoft.com/office/drawing/2014/main" id="{C36CAF8C-D0F9-9B50-6950-1EB4B70E1A03}"/>
              </a:ext>
            </a:extLst>
          </p:cNvPr>
          <p:cNvPicPr>
            <a:picLocks noChangeAspect="1"/>
          </p:cNvPicPr>
          <p:nvPr/>
        </p:nvPicPr>
        <p:blipFill>
          <a:blip r:embed="rId2"/>
          <a:stretch>
            <a:fillRect/>
          </a:stretch>
        </p:blipFill>
        <p:spPr>
          <a:xfrm>
            <a:off x="1371600" y="4910792"/>
            <a:ext cx="2743200" cy="1828800"/>
          </a:xfrm>
          <a:prstGeom prst="rect">
            <a:avLst/>
          </a:prstGeom>
        </p:spPr>
      </p:pic>
      <p:pic>
        <p:nvPicPr>
          <p:cNvPr id="6" name="Picture 5">
            <a:extLst>
              <a:ext uri="{FF2B5EF4-FFF2-40B4-BE49-F238E27FC236}">
                <a16:creationId xmlns:a16="http://schemas.microsoft.com/office/drawing/2014/main" id="{72555F8E-A97D-9E74-600B-5117F82685DC}"/>
              </a:ext>
            </a:extLst>
          </p:cNvPr>
          <p:cNvPicPr>
            <a:picLocks noChangeAspect="1"/>
          </p:cNvPicPr>
          <p:nvPr/>
        </p:nvPicPr>
        <p:blipFill>
          <a:blip r:embed="rId3"/>
          <a:stretch>
            <a:fillRect/>
          </a:stretch>
        </p:blipFill>
        <p:spPr>
          <a:xfrm>
            <a:off x="4958048" y="4910792"/>
            <a:ext cx="2661952" cy="1828800"/>
          </a:xfrm>
          <a:prstGeom prst="rect">
            <a:avLst/>
          </a:prstGeom>
        </p:spPr>
      </p:pic>
      <p:pic>
        <p:nvPicPr>
          <p:cNvPr id="9" name="Picture 8">
            <a:extLst>
              <a:ext uri="{FF2B5EF4-FFF2-40B4-BE49-F238E27FC236}">
                <a16:creationId xmlns:a16="http://schemas.microsoft.com/office/drawing/2014/main" id="{23213CED-2D71-2A89-DAF7-70B054F3911B}"/>
              </a:ext>
            </a:extLst>
          </p:cNvPr>
          <p:cNvPicPr>
            <a:picLocks noChangeAspect="1"/>
          </p:cNvPicPr>
          <p:nvPr/>
        </p:nvPicPr>
        <p:blipFill rotWithShape="1">
          <a:blip r:embed="rId4"/>
          <a:srcRect l="52500" b="57500"/>
          <a:stretch/>
        </p:blipFill>
        <p:spPr>
          <a:xfrm>
            <a:off x="2794247" y="3242608"/>
            <a:ext cx="3870402" cy="34629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4">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1000"/>
                                        <p:tgtEl>
                                          <p:spTgt spid="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1000"/>
                                        <p:tgtEl>
                                          <p:spTgt spid="4">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4">
                                            <p:txEl>
                                              <p:pRg st="0" end="0"/>
                                            </p:txEl>
                                          </p:spTgt>
                                        </p:tgtEl>
                                      </p:cBhvr>
                                    </p:animEffect>
                                    <p:set>
                                      <p:cBhvr>
                                        <p:cTn id="37" dur="1" fill="hold">
                                          <p:stCondLst>
                                            <p:cond delay="999"/>
                                          </p:stCondLst>
                                        </p:cTn>
                                        <p:tgtEl>
                                          <p:spTgt spid="4">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4">
                                            <p:txEl>
                                              <p:pRg st="1" end="1"/>
                                            </p:txEl>
                                          </p:spTgt>
                                        </p:tgtEl>
                                      </p:cBhvr>
                                    </p:animEffect>
                                    <p:set>
                                      <p:cBhvr>
                                        <p:cTn id="40" dur="1" fill="hold">
                                          <p:stCondLst>
                                            <p:cond delay="999"/>
                                          </p:stCondLst>
                                        </p:cTn>
                                        <p:tgtEl>
                                          <p:spTgt spid="4">
                                            <p:txEl>
                                              <p:pRg st="1" end="1"/>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4">
                                            <p:txEl>
                                              <p:pRg st="2" end="2"/>
                                            </p:txEl>
                                          </p:spTgt>
                                        </p:tgtEl>
                                      </p:cBhvr>
                                    </p:animEffect>
                                    <p:set>
                                      <p:cBhvr>
                                        <p:cTn id="43" dur="1" fill="hold">
                                          <p:stCondLst>
                                            <p:cond delay="999"/>
                                          </p:stCondLst>
                                        </p:cTn>
                                        <p:tgtEl>
                                          <p:spTgt spid="4">
                                            <p:txEl>
                                              <p:pRg st="2" end="2"/>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fade">
                                      <p:cBhvr>
                                        <p:cTn id="53" dur="1000"/>
                                        <p:tgtEl>
                                          <p:spTgt spid="8">
                                            <p:txEl>
                                              <p:pRg st="0" end="0"/>
                                            </p:txEl>
                                          </p:spTgt>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build="allAtOnce"/>
      <p:bldP spid="7" grpId="0"/>
      <p:bldP spid="8"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sp>
        <p:nvSpPr>
          <p:cNvPr id="3" name="TextBox 2"/>
          <p:cNvSpPr txBox="1"/>
          <p:nvPr/>
        </p:nvSpPr>
        <p:spPr>
          <a:xfrm>
            <a:off x="0" y="1349514"/>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geologic make-up &amp; structure</a:t>
            </a:r>
          </a:p>
          <a:p>
            <a:r>
              <a:rPr lang="en-US" sz="4000" dirty="0">
                <a:cs typeface="Arial" pitchFamily="34" charset="0"/>
              </a:rPr>
              <a:t>		will be different </a:t>
            </a:r>
          </a:p>
        </p:txBody>
      </p:sp>
      <p:sp>
        <p:nvSpPr>
          <p:cNvPr id="7" name="TextBox 6"/>
          <p:cNvSpPr txBox="1"/>
          <p:nvPr/>
        </p:nvSpPr>
        <p:spPr>
          <a:xfrm>
            <a:off x="0" y="33528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8" name="TextBox 7"/>
          <p:cNvSpPr txBox="1"/>
          <p:nvPr/>
        </p:nvSpPr>
        <p:spPr>
          <a:xfrm>
            <a:off x="-228600" y="2568714"/>
            <a:ext cx="9144000" cy="707886"/>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suture zone at boundary </a:t>
            </a:r>
          </a:p>
        </p:txBody>
      </p:sp>
      <p:sp>
        <p:nvSpPr>
          <p:cNvPr id="9" name="TextBox 8"/>
          <p:cNvSpPr txBox="1"/>
          <p:nvPr/>
        </p:nvSpPr>
        <p:spPr>
          <a:xfrm>
            <a:off x="0" y="4114800"/>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some fossils can identify age &amp;</a:t>
            </a:r>
          </a:p>
          <a:p>
            <a:r>
              <a:rPr lang="en-US" sz="4000" dirty="0">
                <a:cs typeface="Arial" pitchFamily="34" charset="0"/>
              </a:rPr>
              <a:t>	       original location of rocks</a:t>
            </a:r>
          </a:p>
        </p:txBody>
      </p:sp>
      <p:sp>
        <p:nvSpPr>
          <p:cNvPr id="10" name="TextBox 9"/>
          <p:cNvSpPr txBox="1"/>
          <p:nvPr/>
        </p:nvSpPr>
        <p:spPr>
          <a:xfrm>
            <a:off x="0" y="5305961"/>
            <a:ext cx="9144000" cy="1323439"/>
          </a:xfrm>
          <a:prstGeom prst="rect">
            <a:avLst/>
          </a:prstGeom>
          <a:noFill/>
        </p:spPr>
        <p:txBody>
          <a:bodyPr wrap="square" rtlCol="0">
            <a:spAutoFit/>
          </a:bodyPr>
          <a:lstStyle/>
          <a:p>
            <a:pPr algn="ctr"/>
            <a:r>
              <a:rPr lang="en-US" sz="4000" u="sng" dirty="0">
                <a:solidFill>
                  <a:srgbClr val="FF0000"/>
                </a:solidFill>
                <a:effectLst>
                  <a:outerShdw dist="50800" dir="7200000" algn="ctr" rotWithShape="0">
                    <a:schemeClr val="tx1"/>
                  </a:outerShdw>
                </a:effectLst>
                <a:cs typeface="Arial" pitchFamily="34" charset="0"/>
              </a:rPr>
              <a:t>EXAMPLE</a:t>
            </a:r>
          </a:p>
          <a:p>
            <a:pPr algn="ctr"/>
            <a:r>
              <a:rPr lang="en-US" sz="4000" dirty="0">
                <a:solidFill>
                  <a:srgbClr val="FF0000"/>
                </a:solidFill>
                <a:effectLst>
                  <a:outerShdw dist="50800" dir="7200000" algn="ctr" rotWithShape="0">
                    <a:schemeClr val="tx1"/>
                  </a:outerShdw>
                </a:effectLst>
                <a:cs typeface="Arial" pitchFamily="34" charset="0"/>
              </a:rPr>
              <a:t>fossil: </a:t>
            </a:r>
            <a:r>
              <a:rPr lang="en-US" sz="4000" dirty="0" err="1">
                <a:solidFill>
                  <a:srgbClr val="FF0000"/>
                </a:solidFill>
                <a:effectLst>
                  <a:outerShdw dist="50800" dir="7200000" algn="ctr" rotWithShape="0">
                    <a:schemeClr val="tx1"/>
                  </a:outerShdw>
                </a:effectLst>
                <a:cs typeface="Arial" pitchFamily="34" charset="0"/>
              </a:rPr>
              <a:t>Tethyan</a:t>
            </a:r>
            <a:r>
              <a:rPr lang="en-US" sz="4000" dirty="0">
                <a:solidFill>
                  <a:srgbClr val="FF0000"/>
                </a:solidFill>
                <a:effectLst>
                  <a:outerShdw dist="50800" dir="7200000" algn="ctr" rotWithShape="0">
                    <a:schemeClr val="tx1"/>
                  </a:outerShdw>
                </a:effectLst>
                <a:cs typeface="Arial" pitchFamily="34" charset="0"/>
              </a:rPr>
              <a:t> </a:t>
            </a:r>
            <a:r>
              <a:rPr lang="en-US" sz="4000" dirty="0" err="1">
                <a:solidFill>
                  <a:srgbClr val="FF0000"/>
                </a:solidFill>
                <a:effectLst>
                  <a:outerShdw dist="50800" dir="7200000" algn="ctr" rotWithShape="0">
                    <a:schemeClr val="tx1"/>
                  </a:outerShdw>
                </a:effectLst>
                <a:cs typeface="Arial" pitchFamily="34" charset="0"/>
              </a:rPr>
              <a:t>fusulinids</a:t>
            </a:r>
            <a:endParaRPr lang="en-US" sz="4000" dirty="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sp>
        <p:nvSpPr>
          <p:cNvPr id="3" name="TextBox 2"/>
          <p:cNvSpPr txBox="1"/>
          <p:nvPr/>
        </p:nvSpPr>
        <p:spPr>
          <a:xfrm>
            <a:off x="0" y="1349514"/>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geologic make-up &amp; structure</a:t>
            </a:r>
          </a:p>
          <a:p>
            <a:r>
              <a:rPr lang="en-US" sz="4000" dirty="0">
                <a:cs typeface="Arial" pitchFamily="34" charset="0"/>
              </a:rPr>
              <a:t>		will be different </a:t>
            </a:r>
          </a:p>
        </p:txBody>
      </p:sp>
      <p:sp>
        <p:nvSpPr>
          <p:cNvPr id="7" name="TextBox 6"/>
          <p:cNvSpPr txBox="1"/>
          <p:nvPr/>
        </p:nvSpPr>
        <p:spPr>
          <a:xfrm>
            <a:off x="0" y="33528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8" name="TextBox 7"/>
          <p:cNvSpPr txBox="1"/>
          <p:nvPr/>
        </p:nvSpPr>
        <p:spPr>
          <a:xfrm>
            <a:off x="-228600" y="2568714"/>
            <a:ext cx="9144000" cy="707886"/>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suture zone at boundary </a:t>
            </a:r>
          </a:p>
        </p:txBody>
      </p:sp>
      <p:sp>
        <p:nvSpPr>
          <p:cNvPr id="9" name="TextBox 8"/>
          <p:cNvSpPr txBox="1"/>
          <p:nvPr/>
        </p:nvSpPr>
        <p:spPr>
          <a:xfrm>
            <a:off x="0" y="4114800"/>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some fossils can identify age &amp;</a:t>
            </a:r>
          </a:p>
          <a:p>
            <a:r>
              <a:rPr lang="en-US" sz="4000" dirty="0">
                <a:cs typeface="Arial" pitchFamily="34" charset="0"/>
              </a:rPr>
              <a:t>	       original location of rocks</a:t>
            </a:r>
          </a:p>
        </p:txBody>
      </p:sp>
      <p:sp>
        <p:nvSpPr>
          <p:cNvPr id="10" name="TextBox 9"/>
          <p:cNvSpPr txBox="1"/>
          <p:nvPr/>
        </p:nvSpPr>
        <p:spPr>
          <a:xfrm>
            <a:off x="0" y="5305961"/>
            <a:ext cx="9144000" cy="1323439"/>
          </a:xfrm>
          <a:prstGeom prst="rect">
            <a:avLst/>
          </a:prstGeom>
          <a:noFill/>
        </p:spPr>
        <p:txBody>
          <a:bodyPr wrap="square" rtlCol="0">
            <a:spAutoFit/>
          </a:bodyPr>
          <a:lstStyle/>
          <a:p>
            <a:pPr algn="ctr"/>
            <a:r>
              <a:rPr lang="en-US" sz="4000" u="sng" dirty="0">
                <a:solidFill>
                  <a:srgbClr val="FF0000"/>
                </a:solidFill>
                <a:effectLst>
                  <a:outerShdw dist="50800" dir="7200000" algn="ctr" rotWithShape="0">
                    <a:schemeClr val="tx1"/>
                  </a:outerShdw>
                </a:effectLst>
                <a:cs typeface="Arial" pitchFamily="34" charset="0"/>
              </a:rPr>
              <a:t>EXAMPLE</a:t>
            </a:r>
          </a:p>
          <a:p>
            <a:pPr algn="ctr"/>
            <a:r>
              <a:rPr lang="en-US" sz="4000" dirty="0">
                <a:solidFill>
                  <a:srgbClr val="FF0000"/>
                </a:solidFill>
                <a:effectLst>
                  <a:outerShdw dist="50800" dir="7200000" algn="ctr" rotWithShape="0">
                    <a:schemeClr val="tx1"/>
                  </a:outerShdw>
                </a:effectLst>
                <a:cs typeface="Arial" pitchFamily="34" charset="0"/>
              </a:rPr>
              <a:t>fossil: Tethyan fusulinids</a:t>
            </a:r>
          </a:p>
        </p:txBody>
      </p:sp>
      <p:grpSp>
        <p:nvGrpSpPr>
          <p:cNvPr id="11" name="Group 10"/>
          <p:cNvGrpSpPr/>
          <p:nvPr/>
        </p:nvGrpSpPr>
        <p:grpSpPr>
          <a:xfrm>
            <a:off x="2514600" y="685800"/>
            <a:ext cx="4876800" cy="3533776"/>
            <a:chOff x="2895600" y="2667000"/>
            <a:chExt cx="4876800" cy="3533776"/>
          </a:xfrm>
        </p:grpSpPr>
        <p:pic>
          <p:nvPicPr>
            <p:cNvPr id="12" name="Picture 2" descr="File:Laurasia-Gondwana.svg">
              <a:hlinkClick r:id="rId3"/>
            </p:cNvPr>
            <p:cNvPicPr>
              <a:picLocks noChangeAspect="1" noChangeArrowheads="1"/>
            </p:cNvPicPr>
            <p:nvPr/>
          </p:nvPicPr>
          <p:blipFill>
            <a:blip r:embed="rId4" cstate="print"/>
            <a:srcRect l="1349" b="14713"/>
            <a:stretch>
              <a:fillRect/>
            </a:stretch>
          </p:blipFill>
          <p:spPr bwMode="auto">
            <a:xfrm>
              <a:off x="2895600" y="2667000"/>
              <a:ext cx="4876800" cy="3533776"/>
            </a:xfrm>
            <a:prstGeom prst="rect">
              <a:avLst/>
            </a:prstGeom>
            <a:noFill/>
            <a:ln w="25400">
              <a:solidFill>
                <a:schemeClr val="tx1"/>
              </a:solidFill>
            </a:ln>
          </p:spPr>
        </p:pic>
        <p:sp useBgFill="1">
          <p:nvSpPr>
            <p:cNvPr id="13" name="TextBox 12"/>
            <p:cNvSpPr txBox="1"/>
            <p:nvPr/>
          </p:nvSpPr>
          <p:spPr>
            <a:xfrm>
              <a:off x="4249751" y="2667000"/>
              <a:ext cx="1922449" cy="461665"/>
            </a:xfrm>
            <a:prstGeom prst="rect">
              <a:avLst/>
            </a:prstGeom>
            <a:ln w="25400">
              <a:solidFill>
                <a:schemeClr val="tx1"/>
              </a:solidFill>
            </a:ln>
          </p:spPr>
          <p:txBody>
            <a:bodyPr wrap="none" rtlCol="0">
              <a:spAutoFit/>
            </a:bodyPr>
            <a:lstStyle/>
            <a:p>
              <a:pPr marL="0" algn="ctr"/>
              <a:r>
                <a:rPr lang="en-US" sz="2400" dirty="0"/>
                <a:t>200 million </a:t>
              </a:r>
              <a:r>
                <a:rPr lang="en-US" sz="2400" dirty="0" err="1"/>
                <a:t>ya</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xEl>
                                              <p:pRg st="1" end="1"/>
                                            </p:txEl>
                                          </p:spTgt>
                                        </p:tgtEl>
                                      </p:cBhvr>
                                    </p:animEffect>
                                    <p:set>
                                      <p:cBhvr>
                                        <p:cTn id="16" dur="1" fill="hold">
                                          <p:stCondLst>
                                            <p:cond delay="999"/>
                                          </p:stCondLst>
                                        </p:cTn>
                                        <p:tgtEl>
                                          <p:spTgt spid="2">
                                            <p:txEl>
                                              <p:pRg st="1" end="1"/>
                                            </p:txEl>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endParaRPr lang="en-US" sz="4000" dirty="0">
              <a:solidFill>
                <a:srgbClr val="FF0000"/>
              </a:solidFill>
            </a:endParaRPr>
          </a:p>
        </p:txBody>
      </p:sp>
      <p:sp>
        <p:nvSpPr>
          <p:cNvPr id="9" name="TextBox 8"/>
          <p:cNvSpPr txBox="1"/>
          <p:nvPr/>
        </p:nvSpPr>
        <p:spPr>
          <a:xfrm>
            <a:off x="0" y="4114800"/>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some fossils can identify age &amp;</a:t>
            </a:r>
          </a:p>
          <a:p>
            <a:r>
              <a:rPr lang="en-US" sz="4000" dirty="0">
                <a:cs typeface="Arial" pitchFamily="34" charset="0"/>
              </a:rPr>
              <a:t>	       original location of rocks</a:t>
            </a:r>
          </a:p>
        </p:txBody>
      </p:sp>
      <p:sp>
        <p:nvSpPr>
          <p:cNvPr id="10" name="TextBox 9"/>
          <p:cNvSpPr txBox="1"/>
          <p:nvPr/>
        </p:nvSpPr>
        <p:spPr>
          <a:xfrm>
            <a:off x="0" y="5305961"/>
            <a:ext cx="9144000" cy="1323439"/>
          </a:xfrm>
          <a:prstGeom prst="rect">
            <a:avLst/>
          </a:prstGeom>
          <a:noFill/>
        </p:spPr>
        <p:txBody>
          <a:bodyPr wrap="square" rtlCol="0">
            <a:spAutoFit/>
          </a:bodyPr>
          <a:lstStyle/>
          <a:p>
            <a:pPr algn="ctr"/>
            <a:r>
              <a:rPr lang="en-US" sz="4000" u="sng" dirty="0">
                <a:solidFill>
                  <a:srgbClr val="FF0000"/>
                </a:solidFill>
                <a:effectLst>
                  <a:outerShdw dist="50800" dir="7200000" algn="ctr" rotWithShape="0">
                    <a:schemeClr val="tx1"/>
                  </a:outerShdw>
                </a:effectLst>
                <a:cs typeface="Arial" pitchFamily="34" charset="0"/>
              </a:rPr>
              <a:t>EXAMPLE</a:t>
            </a:r>
          </a:p>
          <a:p>
            <a:pPr algn="ctr"/>
            <a:r>
              <a:rPr lang="en-US" sz="4000" dirty="0">
                <a:solidFill>
                  <a:srgbClr val="FF0000"/>
                </a:solidFill>
                <a:effectLst>
                  <a:outerShdw dist="50800" dir="7200000" algn="ctr" rotWithShape="0">
                    <a:schemeClr val="tx1"/>
                  </a:outerShdw>
                </a:effectLst>
                <a:cs typeface="Arial" pitchFamily="34" charset="0"/>
              </a:rPr>
              <a:t>fossil: </a:t>
            </a:r>
            <a:r>
              <a:rPr lang="en-US" sz="4000" dirty="0" err="1">
                <a:solidFill>
                  <a:srgbClr val="FF0000"/>
                </a:solidFill>
                <a:effectLst>
                  <a:outerShdw dist="50800" dir="7200000" algn="ctr" rotWithShape="0">
                    <a:schemeClr val="tx1"/>
                  </a:outerShdw>
                </a:effectLst>
                <a:cs typeface="Arial" pitchFamily="34" charset="0"/>
              </a:rPr>
              <a:t>Tethyan</a:t>
            </a:r>
            <a:r>
              <a:rPr lang="en-US" sz="4000" dirty="0">
                <a:solidFill>
                  <a:srgbClr val="FF0000"/>
                </a:solidFill>
                <a:effectLst>
                  <a:outerShdw dist="50800" dir="7200000" algn="ctr" rotWithShape="0">
                    <a:schemeClr val="tx1"/>
                  </a:outerShdw>
                </a:effectLst>
                <a:cs typeface="Arial" pitchFamily="34" charset="0"/>
              </a:rPr>
              <a:t> </a:t>
            </a:r>
            <a:r>
              <a:rPr lang="en-US" sz="4000" dirty="0" err="1">
                <a:solidFill>
                  <a:srgbClr val="FF0000"/>
                </a:solidFill>
                <a:effectLst>
                  <a:outerShdw dist="50800" dir="7200000" algn="ctr" rotWithShape="0">
                    <a:schemeClr val="tx1"/>
                  </a:outerShdw>
                </a:effectLst>
                <a:cs typeface="Arial" pitchFamily="34" charset="0"/>
              </a:rPr>
              <a:t>fusulinids</a:t>
            </a:r>
            <a:endParaRPr lang="en-US" sz="4000" dirty="0">
              <a:solidFill>
                <a:srgbClr val="FF0000"/>
              </a:solidFill>
              <a:effectLst>
                <a:outerShdw dist="50800" dir="7200000" algn="ctr" rotWithShape="0">
                  <a:schemeClr val="tx1"/>
                </a:outerShdw>
              </a:effectLst>
              <a:cs typeface="Arial" pitchFamily="34" charset="0"/>
            </a:endParaRPr>
          </a:p>
        </p:txBody>
      </p:sp>
      <p:grpSp>
        <p:nvGrpSpPr>
          <p:cNvPr id="4" name="Group 10"/>
          <p:cNvGrpSpPr/>
          <p:nvPr/>
        </p:nvGrpSpPr>
        <p:grpSpPr>
          <a:xfrm>
            <a:off x="2514600" y="685800"/>
            <a:ext cx="4876800" cy="3533776"/>
            <a:chOff x="2895600" y="2667000"/>
            <a:chExt cx="4876800" cy="3533776"/>
          </a:xfrm>
        </p:grpSpPr>
        <p:pic>
          <p:nvPicPr>
            <p:cNvPr id="12" name="Picture 2" descr="File:Laurasia-Gondwana.svg">
              <a:hlinkClick r:id="rId2"/>
            </p:cNvPr>
            <p:cNvPicPr>
              <a:picLocks noChangeAspect="1" noChangeArrowheads="1"/>
            </p:cNvPicPr>
            <p:nvPr/>
          </p:nvPicPr>
          <p:blipFill>
            <a:blip r:embed="rId3" cstate="print"/>
            <a:srcRect l="1349" b="14713"/>
            <a:stretch>
              <a:fillRect/>
            </a:stretch>
          </p:blipFill>
          <p:spPr bwMode="auto">
            <a:xfrm>
              <a:off x="2895600" y="2667000"/>
              <a:ext cx="4876800" cy="3533776"/>
            </a:xfrm>
            <a:prstGeom prst="rect">
              <a:avLst/>
            </a:prstGeom>
            <a:noFill/>
            <a:ln w="25400">
              <a:solidFill>
                <a:schemeClr val="tx1"/>
              </a:solidFill>
            </a:ln>
          </p:spPr>
        </p:pic>
        <p:sp useBgFill="1">
          <p:nvSpPr>
            <p:cNvPr id="13" name="TextBox 12"/>
            <p:cNvSpPr txBox="1"/>
            <p:nvPr/>
          </p:nvSpPr>
          <p:spPr>
            <a:xfrm>
              <a:off x="4249751" y="2667000"/>
              <a:ext cx="1922449" cy="461665"/>
            </a:xfrm>
            <a:prstGeom prst="rect">
              <a:avLst/>
            </a:prstGeom>
            <a:ln w="25400">
              <a:solidFill>
                <a:schemeClr val="tx1"/>
              </a:solidFill>
            </a:ln>
          </p:spPr>
          <p:txBody>
            <a:bodyPr wrap="none" rtlCol="0">
              <a:spAutoFit/>
            </a:bodyPr>
            <a:lstStyle/>
            <a:p>
              <a:pPr marL="0" algn="ctr"/>
              <a:r>
                <a:rPr lang="en-US" sz="2400" dirty="0"/>
                <a:t>200 million </a:t>
              </a:r>
              <a:r>
                <a:rPr lang="en-US" sz="2400" dirty="0" err="1"/>
                <a:t>ya</a:t>
              </a:r>
              <a:endParaRPr lang="en-US" sz="2400" dirty="0"/>
            </a:p>
          </p:txBody>
        </p:sp>
      </p:grpSp>
      <p:sp>
        <p:nvSpPr>
          <p:cNvPr id="11" name="Oval 10"/>
          <p:cNvSpPr/>
          <p:nvPr/>
        </p:nvSpPr>
        <p:spPr>
          <a:xfrm>
            <a:off x="5410200" y="2209801"/>
            <a:ext cx="838200" cy="60085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p:cNvGrpSpPr/>
          <p:nvPr/>
        </p:nvGrpSpPr>
        <p:grpSpPr>
          <a:xfrm>
            <a:off x="4876800" y="2443816"/>
            <a:ext cx="3112416" cy="4185584"/>
            <a:chOff x="4876800" y="2443816"/>
            <a:chExt cx="3112416" cy="4185584"/>
          </a:xfrm>
        </p:grpSpPr>
        <p:sp>
          <p:nvSpPr>
            <p:cNvPr id="14" name="Freeform 13"/>
            <p:cNvSpPr/>
            <p:nvPr/>
          </p:nvSpPr>
          <p:spPr>
            <a:xfrm rot="19643837">
              <a:off x="6072448" y="2443816"/>
              <a:ext cx="1916768" cy="3486702"/>
            </a:xfrm>
            <a:custGeom>
              <a:avLst/>
              <a:gdLst>
                <a:gd name="connsiteX0" fmla="*/ 0 w 798162"/>
                <a:gd name="connsiteY0" fmla="*/ 3332135 h 3332135"/>
                <a:gd name="connsiteX1" fmla="*/ 681925 w 798162"/>
                <a:gd name="connsiteY1" fmla="*/ 2743200 h 3332135"/>
                <a:gd name="connsiteX2" fmla="*/ 697423 w 798162"/>
                <a:gd name="connsiteY2" fmla="*/ 1069383 h 3332135"/>
                <a:gd name="connsiteX3" fmla="*/ 464949 w 798162"/>
                <a:gd name="connsiteY3" fmla="*/ 0 h 3332135"/>
              </a:gdLst>
              <a:ahLst/>
              <a:cxnLst>
                <a:cxn ang="0">
                  <a:pos x="connsiteX0" y="connsiteY0"/>
                </a:cxn>
                <a:cxn ang="0">
                  <a:pos x="connsiteX1" y="connsiteY1"/>
                </a:cxn>
                <a:cxn ang="0">
                  <a:pos x="connsiteX2" y="connsiteY2"/>
                </a:cxn>
                <a:cxn ang="0">
                  <a:pos x="connsiteX3" y="connsiteY3"/>
                </a:cxn>
              </a:cxnLst>
              <a:rect l="l" t="t" r="r" b="b"/>
              <a:pathLst>
                <a:path w="798162" h="3332135">
                  <a:moveTo>
                    <a:pt x="0" y="3332135"/>
                  </a:moveTo>
                  <a:cubicBezTo>
                    <a:pt x="282844" y="3226230"/>
                    <a:pt x="565688" y="3120325"/>
                    <a:pt x="681925" y="2743200"/>
                  </a:cubicBezTo>
                  <a:cubicBezTo>
                    <a:pt x="798162" y="2366075"/>
                    <a:pt x="733586" y="1526583"/>
                    <a:pt x="697423" y="1069383"/>
                  </a:cubicBezTo>
                  <a:cubicBezTo>
                    <a:pt x="661260" y="612183"/>
                    <a:pt x="563104" y="306091"/>
                    <a:pt x="464949" y="0"/>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876800" y="5943600"/>
              <a:ext cx="2362200" cy="6858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TextBox 20"/>
          <p:cNvSpPr txBox="1"/>
          <p:nvPr/>
        </p:nvSpPr>
        <p:spPr>
          <a:xfrm>
            <a:off x="1905000" y="1143000"/>
            <a:ext cx="913007" cy="461665"/>
          </a:xfrm>
          <a:prstGeom prst="rect">
            <a:avLst/>
          </a:prstGeom>
          <a:ln w="25400">
            <a:solidFill>
              <a:schemeClr val="tx1"/>
            </a:solidFill>
          </a:ln>
        </p:spPr>
        <p:txBody>
          <a:bodyPr wrap="none" rtlCol="0">
            <a:spAutoFit/>
          </a:bodyPr>
          <a:lstStyle/>
          <a:p>
            <a:pPr marL="0" algn="ctr"/>
            <a:r>
              <a:rPr lang="en-US" sz="2400" dirty="0"/>
              <a:t>Today</a:t>
            </a:r>
          </a:p>
        </p:txBody>
      </p:sp>
      <p:grpSp>
        <p:nvGrpSpPr>
          <p:cNvPr id="27" name="Group 26"/>
          <p:cNvGrpSpPr/>
          <p:nvPr/>
        </p:nvGrpSpPr>
        <p:grpSpPr>
          <a:xfrm>
            <a:off x="635422" y="1308765"/>
            <a:ext cx="3096331" cy="5244435"/>
            <a:chOff x="635422" y="1308765"/>
            <a:chExt cx="3096331" cy="5244435"/>
          </a:xfrm>
        </p:grpSpPr>
        <p:grpSp>
          <p:nvGrpSpPr>
            <p:cNvPr id="22" name="Group 21"/>
            <p:cNvGrpSpPr/>
            <p:nvPr/>
          </p:nvGrpSpPr>
          <p:grpSpPr>
            <a:xfrm flipH="1">
              <a:off x="635422" y="1308765"/>
              <a:ext cx="2793579" cy="5244435"/>
              <a:chOff x="5374787" y="1390381"/>
              <a:chExt cx="2282095" cy="5244435"/>
            </a:xfrm>
          </p:grpSpPr>
          <p:sp>
            <p:nvSpPr>
              <p:cNvPr id="23" name="Freeform 22"/>
              <p:cNvSpPr/>
              <p:nvPr/>
            </p:nvSpPr>
            <p:spPr>
              <a:xfrm rot="19643837">
                <a:off x="5476077" y="1390381"/>
                <a:ext cx="2180805" cy="4415952"/>
              </a:xfrm>
              <a:custGeom>
                <a:avLst/>
                <a:gdLst>
                  <a:gd name="connsiteX0" fmla="*/ 0 w 798162"/>
                  <a:gd name="connsiteY0" fmla="*/ 3332135 h 3332135"/>
                  <a:gd name="connsiteX1" fmla="*/ 681925 w 798162"/>
                  <a:gd name="connsiteY1" fmla="*/ 2743200 h 3332135"/>
                  <a:gd name="connsiteX2" fmla="*/ 697423 w 798162"/>
                  <a:gd name="connsiteY2" fmla="*/ 1069383 h 3332135"/>
                  <a:gd name="connsiteX3" fmla="*/ 464949 w 798162"/>
                  <a:gd name="connsiteY3" fmla="*/ 0 h 3332135"/>
                  <a:gd name="connsiteX0" fmla="*/ 0 w 798162"/>
                  <a:gd name="connsiteY0" fmla="*/ 3666836 h 3666836"/>
                  <a:gd name="connsiteX1" fmla="*/ 681925 w 798162"/>
                  <a:gd name="connsiteY1" fmla="*/ 3077901 h 3666836"/>
                  <a:gd name="connsiteX2" fmla="*/ 697423 w 798162"/>
                  <a:gd name="connsiteY2" fmla="*/ 1404084 h 3666836"/>
                  <a:gd name="connsiteX3" fmla="*/ 303573 w 798162"/>
                  <a:gd name="connsiteY3" fmla="*/ 0 h 3666836"/>
                </a:gdLst>
                <a:ahLst/>
                <a:cxnLst>
                  <a:cxn ang="0">
                    <a:pos x="connsiteX0" y="connsiteY0"/>
                  </a:cxn>
                  <a:cxn ang="0">
                    <a:pos x="connsiteX1" y="connsiteY1"/>
                  </a:cxn>
                  <a:cxn ang="0">
                    <a:pos x="connsiteX2" y="connsiteY2"/>
                  </a:cxn>
                  <a:cxn ang="0">
                    <a:pos x="connsiteX3" y="connsiteY3"/>
                  </a:cxn>
                </a:cxnLst>
                <a:rect l="l" t="t" r="r" b="b"/>
                <a:pathLst>
                  <a:path w="798162" h="3666836">
                    <a:moveTo>
                      <a:pt x="0" y="3666836"/>
                    </a:moveTo>
                    <a:cubicBezTo>
                      <a:pt x="282844" y="3560931"/>
                      <a:pt x="565688" y="3455026"/>
                      <a:pt x="681925" y="3077901"/>
                    </a:cubicBezTo>
                    <a:cubicBezTo>
                      <a:pt x="798162" y="2700776"/>
                      <a:pt x="760482" y="1917068"/>
                      <a:pt x="697423" y="1404084"/>
                    </a:cubicBezTo>
                    <a:cubicBezTo>
                      <a:pt x="634364" y="891101"/>
                      <a:pt x="401728" y="306091"/>
                      <a:pt x="303573" y="0"/>
                    </a:cubicBezTo>
                  </a:path>
                </a:pathLst>
              </a:custGeom>
              <a:ln w="63500">
                <a:solidFill>
                  <a:srgbClr val="0070C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p:cNvSpPr/>
              <p:nvPr/>
            </p:nvSpPr>
            <p:spPr>
              <a:xfrm>
                <a:off x="5374787" y="6025216"/>
                <a:ext cx="1307214" cy="609600"/>
              </a:xfrm>
              <a:prstGeom prst="ellipse">
                <a:avLst/>
              </a:prstGeom>
              <a:ln w="508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Rectangle 25"/>
            <p:cNvSpPr/>
            <p:nvPr/>
          </p:nvSpPr>
          <p:spPr>
            <a:xfrm rot="1144199">
              <a:off x="3433806" y="1460810"/>
              <a:ext cx="297947" cy="529023"/>
            </a:xfrm>
            <a:prstGeom prst="rect">
              <a:avLst/>
            </a:prstGeom>
            <a:ln w="50800">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7" name="Picture 6">
            <a:extLst>
              <a:ext uri="{FF2B5EF4-FFF2-40B4-BE49-F238E27FC236}">
                <a16:creationId xmlns:a16="http://schemas.microsoft.com/office/drawing/2014/main" id="{13DC29F8-A09A-6379-34D1-21A210BD07EE}"/>
              </a:ext>
            </a:extLst>
          </p:cNvPr>
          <p:cNvPicPr>
            <a:picLocks noChangeAspect="1"/>
          </p:cNvPicPr>
          <p:nvPr/>
        </p:nvPicPr>
        <p:blipFill>
          <a:blip r:embed="rId4"/>
          <a:stretch>
            <a:fillRect/>
          </a:stretch>
        </p:blipFill>
        <p:spPr>
          <a:xfrm>
            <a:off x="18354" y="1755645"/>
            <a:ext cx="2477893" cy="1870810"/>
          </a:xfrm>
          <a:prstGeom prst="rect">
            <a:avLst/>
          </a:prstGeom>
        </p:spPr>
      </p:pic>
      <p:pic>
        <p:nvPicPr>
          <p:cNvPr id="3" name="Picture 2">
            <a:extLst>
              <a:ext uri="{FF2B5EF4-FFF2-40B4-BE49-F238E27FC236}">
                <a16:creationId xmlns:a16="http://schemas.microsoft.com/office/drawing/2014/main" id="{40590066-B84B-5D8F-F831-2DCA6DA97456}"/>
              </a:ext>
            </a:extLst>
          </p:cNvPr>
          <p:cNvPicPr>
            <a:picLocks noChangeAspect="1"/>
          </p:cNvPicPr>
          <p:nvPr/>
        </p:nvPicPr>
        <p:blipFill rotWithShape="1">
          <a:blip r:embed="rId5"/>
          <a:srcRect l="1804" t="400" r="49486" b="50921"/>
          <a:stretch/>
        </p:blipFill>
        <p:spPr>
          <a:xfrm>
            <a:off x="6934200" y="685799"/>
            <a:ext cx="2183481" cy="2163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Effect transition="in" filter="fade">
                                      <p:cBhvr>
                                        <p:cTn id="22" dur="1000"/>
                                        <p:tgtEl>
                                          <p:spTgt spid="21"/>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2000"/>
                                        <p:tgtEl>
                                          <p:spTgt spid="2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114800"/>
            <a:ext cx="9144000" cy="1323439"/>
          </a:xfrm>
          <a:prstGeom prst="rect">
            <a:avLst/>
          </a:prstGeom>
          <a:noFill/>
        </p:spPr>
        <p:txBody>
          <a:bodyPr wrap="square" rtlCol="0">
            <a:spAutoFit/>
          </a:bodyPr>
          <a:lstStyle/>
          <a:p>
            <a:r>
              <a:rPr lang="en-US" sz="4000" b="1" dirty="0">
                <a:cs typeface="Arial" pitchFamily="34" charset="0"/>
              </a:rPr>
              <a:t>	</a:t>
            </a:r>
            <a:r>
              <a:rPr lang="en-US" sz="4000" dirty="0">
                <a:cs typeface="Arial" pitchFamily="34" charset="0"/>
              </a:rPr>
              <a:t>     - some fossils can identify age &amp;</a:t>
            </a:r>
          </a:p>
          <a:p>
            <a:r>
              <a:rPr lang="en-US" sz="4000" dirty="0">
                <a:cs typeface="Arial" pitchFamily="34" charset="0"/>
              </a:rPr>
              <a:t>	       original location of rocks</a:t>
            </a:r>
          </a:p>
        </p:txBody>
      </p:sp>
      <p:sp>
        <p:nvSpPr>
          <p:cNvPr id="10" name="TextBox 9"/>
          <p:cNvSpPr txBox="1"/>
          <p:nvPr/>
        </p:nvSpPr>
        <p:spPr>
          <a:xfrm>
            <a:off x="0" y="5305961"/>
            <a:ext cx="9144000" cy="1323439"/>
          </a:xfrm>
          <a:prstGeom prst="rect">
            <a:avLst/>
          </a:prstGeom>
          <a:noFill/>
        </p:spPr>
        <p:txBody>
          <a:bodyPr wrap="square" rtlCol="0">
            <a:spAutoFit/>
          </a:bodyPr>
          <a:lstStyle/>
          <a:p>
            <a:pPr algn="ctr"/>
            <a:r>
              <a:rPr lang="en-US" sz="4000" u="sng" dirty="0">
                <a:solidFill>
                  <a:srgbClr val="FF0000"/>
                </a:solidFill>
                <a:effectLst>
                  <a:outerShdw dist="50800" dir="7200000" algn="ctr" rotWithShape="0">
                    <a:schemeClr val="tx1"/>
                  </a:outerShdw>
                </a:effectLst>
                <a:cs typeface="Arial" pitchFamily="34" charset="0"/>
              </a:rPr>
              <a:t>EXAMPLE</a:t>
            </a:r>
          </a:p>
          <a:p>
            <a:pPr algn="ctr"/>
            <a:r>
              <a:rPr lang="en-US" sz="4000" dirty="0">
                <a:solidFill>
                  <a:srgbClr val="FF0000"/>
                </a:solidFill>
                <a:effectLst>
                  <a:outerShdw dist="50800" dir="7200000" algn="ctr" rotWithShape="0">
                    <a:schemeClr val="tx1"/>
                  </a:outerShdw>
                </a:effectLst>
                <a:cs typeface="Arial" pitchFamily="34" charset="0"/>
              </a:rPr>
              <a:t>fossil: </a:t>
            </a:r>
            <a:r>
              <a:rPr lang="en-US" sz="4000" dirty="0" err="1">
                <a:solidFill>
                  <a:srgbClr val="FF0000"/>
                </a:solidFill>
                <a:effectLst>
                  <a:outerShdw dist="50800" dir="7200000" algn="ctr" rotWithShape="0">
                    <a:schemeClr val="tx1"/>
                  </a:outerShdw>
                </a:effectLst>
                <a:cs typeface="Arial" pitchFamily="34" charset="0"/>
              </a:rPr>
              <a:t>Tethyan</a:t>
            </a:r>
            <a:r>
              <a:rPr lang="en-US" sz="4000" dirty="0">
                <a:solidFill>
                  <a:srgbClr val="FF0000"/>
                </a:solidFill>
                <a:effectLst>
                  <a:outerShdw dist="50800" dir="7200000" algn="ctr" rotWithShape="0">
                    <a:schemeClr val="tx1"/>
                  </a:outerShdw>
                </a:effectLst>
                <a:cs typeface="Arial" pitchFamily="34" charset="0"/>
              </a:rPr>
              <a:t> </a:t>
            </a:r>
            <a:r>
              <a:rPr lang="en-US" sz="4000" dirty="0" err="1">
                <a:solidFill>
                  <a:srgbClr val="FF0000"/>
                </a:solidFill>
                <a:effectLst>
                  <a:outerShdw dist="50800" dir="7200000" algn="ctr" rotWithShape="0">
                    <a:schemeClr val="tx1"/>
                  </a:outerShdw>
                </a:effectLst>
                <a:cs typeface="Arial" pitchFamily="34" charset="0"/>
              </a:rPr>
              <a:t>fusulinids</a:t>
            </a:r>
            <a:endParaRPr lang="en-US" sz="4000" dirty="0">
              <a:solidFill>
                <a:srgbClr val="FF0000"/>
              </a:solidFill>
              <a:effectLst>
                <a:outerShdw dist="50800" dir="7200000" algn="ctr" rotWithShape="0">
                  <a:schemeClr val="tx1"/>
                </a:outerShdw>
              </a:effectLst>
              <a:cs typeface="Arial" pitchFamily="34" charset="0"/>
            </a:endParaRPr>
          </a:p>
        </p:txBody>
      </p:sp>
      <p:grpSp>
        <p:nvGrpSpPr>
          <p:cNvPr id="3" name="Group 10"/>
          <p:cNvGrpSpPr/>
          <p:nvPr/>
        </p:nvGrpSpPr>
        <p:grpSpPr>
          <a:xfrm>
            <a:off x="2514600" y="685800"/>
            <a:ext cx="4876800" cy="3533776"/>
            <a:chOff x="2895600" y="2667000"/>
            <a:chExt cx="4876800" cy="3533776"/>
          </a:xfrm>
        </p:grpSpPr>
        <p:pic>
          <p:nvPicPr>
            <p:cNvPr id="12" name="Picture 2" descr="File:Laurasia-Gondwana.svg">
              <a:hlinkClick r:id="rId3"/>
            </p:cNvPr>
            <p:cNvPicPr>
              <a:picLocks noChangeAspect="1" noChangeArrowheads="1"/>
            </p:cNvPicPr>
            <p:nvPr/>
          </p:nvPicPr>
          <p:blipFill>
            <a:blip r:embed="rId4" cstate="print"/>
            <a:srcRect l="1349" b="14713"/>
            <a:stretch>
              <a:fillRect/>
            </a:stretch>
          </p:blipFill>
          <p:spPr bwMode="auto">
            <a:xfrm>
              <a:off x="2895600" y="2667000"/>
              <a:ext cx="4876800" cy="3533776"/>
            </a:xfrm>
            <a:prstGeom prst="rect">
              <a:avLst/>
            </a:prstGeom>
            <a:noFill/>
            <a:ln w="25400">
              <a:solidFill>
                <a:schemeClr val="tx1"/>
              </a:solidFill>
            </a:ln>
          </p:spPr>
        </p:pic>
        <p:sp useBgFill="1">
          <p:nvSpPr>
            <p:cNvPr id="13" name="TextBox 12"/>
            <p:cNvSpPr txBox="1"/>
            <p:nvPr/>
          </p:nvSpPr>
          <p:spPr>
            <a:xfrm>
              <a:off x="4249751" y="2667000"/>
              <a:ext cx="1922449" cy="461665"/>
            </a:xfrm>
            <a:prstGeom prst="rect">
              <a:avLst/>
            </a:prstGeom>
            <a:ln w="25400">
              <a:solidFill>
                <a:schemeClr val="tx1"/>
              </a:solidFill>
            </a:ln>
          </p:spPr>
          <p:txBody>
            <a:bodyPr wrap="none" rtlCol="0">
              <a:spAutoFit/>
            </a:bodyPr>
            <a:lstStyle/>
            <a:p>
              <a:pPr marL="0" algn="ctr"/>
              <a:r>
                <a:rPr lang="en-US" sz="2400" dirty="0"/>
                <a:t>200 million </a:t>
              </a:r>
              <a:r>
                <a:rPr lang="en-US" sz="2400" dirty="0" err="1"/>
                <a:t>ya</a:t>
              </a:r>
              <a:endParaRPr lang="en-US" sz="2400" dirty="0"/>
            </a:p>
          </p:txBody>
        </p:sp>
      </p:grpSp>
      <p:sp>
        <p:nvSpPr>
          <p:cNvPr id="11" name="Oval 10"/>
          <p:cNvSpPr/>
          <p:nvPr/>
        </p:nvSpPr>
        <p:spPr>
          <a:xfrm>
            <a:off x="5410200" y="2209801"/>
            <a:ext cx="838200" cy="60085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19"/>
          <p:cNvGrpSpPr/>
          <p:nvPr/>
        </p:nvGrpSpPr>
        <p:grpSpPr>
          <a:xfrm>
            <a:off x="4876800" y="2443816"/>
            <a:ext cx="3112416" cy="4185584"/>
            <a:chOff x="4876800" y="2443816"/>
            <a:chExt cx="3112416" cy="4185584"/>
          </a:xfrm>
        </p:grpSpPr>
        <p:sp>
          <p:nvSpPr>
            <p:cNvPr id="14" name="Freeform 13"/>
            <p:cNvSpPr/>
            <p:nvPr/>
          </p:nvSpPr>
          <p:spPr>
            <a:xfrm rot="19643837">
              <a:off x="6072448" y="2443816"/>
              <a:ext cx="1916768" cy="3486702"/>
            </a:xfrm>
            <a:custGeom>
              <a:avLst/>
              <a:gdLst>
                <a:gd name="connsiteX0" fmla="*/ 0 w 798162"/>
                <a:gd name="connsiteY0" fmla="*/ 3332135 h 3332135"/>
                <a:gd name="connsiteX1" fmla="*/ 681925 w 798162"/>
                <a:gd name="connsiteY1" fmla="*/ 2743200 h 3332135"/>
                <a:gd name="connsiteX2" fmla="*/ 697423 w 798162"/>
                <a:gd name="connsiteY2" fmla="*/ 1069383 h 3332135"/>
                <a:gd name="connsiteX3" fmla="*/ 464949 w 798162"/>
                <a:gd name="connsiteY3" fmla="*/ 0 h 3332135"/>
              </a:gdLst>
              <a:ahLst/>
              <a:cxnLst>
                <a:cxn ang="0">
                  <a:pos x="connsiteX0" y="connsiteY0"/>
                </a:cxn>
                <a:cxn ang="0">
                  <a:pos x="connsiteX1" y="connsiteY1"/>
                </a:cxn>
                <a:cxn ang="0">
                  <a:pos x="connsiteX2" y="connsiteY2"/>
                </a:cxn>
                <a:cxn ang="0">
                  <a:pos x="connsiteX3" y="connsiteY3"/>
                </a:cxn>
              </a:cxnLst>
              <a:rect l="l" t="t" r="r" b="b"/>
              <a:pathLst>
                <a:path w="798162" h="3332135">
                  <a:moveTo>
                    <a:pt x="0" y="3332135"/>
                  </a:moveTo>
                  <a:cubicBezTo>
                    <a:pt x="282844" y="3226230"/>
                    <a:pt x="565688" y="3120325"/>
                    <a:pt x="681925" y="2743200"/>
                  </a:cubicBezTo>
                  <a:cubicBezTo>
                    <a:pt x="798162" y="2366075"/>
                    <a:pt x="733586" y="1526583"/>
                    <a:pt x="697423" y="1069383"/>
                  </a:cubicBezTo>
                  <a:cubicBezTo>
                    <a:pt x="661260" y="612183"/>
                    <a:pt x="563104" y="306091"/>
                    <a:pt x="464949" y="0"/>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876800" y="5943600"/>
              <a:ext cx="2362200" cy="6858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TextBox 20"/>
          <p:cNvSpPr txBox="1"/>
          <p:nvPr/>
        </p:nvSpPr>
        <p:spPr>
          <a:xfrm>
            <a:off x="1905000" y="1143000"/>
            <a:ext cx="913007" cy="461665"/>
          </a:xfrm>
          <a:prstGeom prst="rect">
            <a:avLst/>
          </a:prstGeom>
          <a:ln w="25400">
            <a:solidFill>
              <a:schemeClr val="tx1"/>
            </a:solidFill>
          </a:ln>
        </p:spPr>
        <p:txBody>
          <a:bodyPr wrap="none" rtlCol="0">
            <a:spAutoFit/>
          </a:bodyPr>
          <a:lstStyle/>
          <a:p>
            <a:pPr marL="0" algn="ctr"/>
            <a:r>
              <a:rPr lang="en-US" sz="2400" dirty="0"/>
              <a:t>Today</a:t>
            </a:r>
          </a:p>
        </p:txBody>
      </p:sp>
      <p:grpSp>
        <p:nvGrpSpPr>
          <p:cNvPr id="5" name="Group 26"/>
          <p:cNvGrpSpPr/>
          <p:nvPr/>
        </p:nvGrpSpPr>
        <p:grpSpPr>
          <a:xfrm>
            <a:off x="635422" y="1308765"/>
            <a:ext cx="3096331" cy="5244435"/>
            <a:chOff x="635422" y="1308765"/>
            <a:chExt cx="3096331" cy="5244435"/>
          </a:xfrm>
        </p:grpSpPr>
        <p:grpSp>
          <p:nvGrpSpPr>
            <p:cNvPr id="6" name="Group 21"/>
            <p:cNvGrpSpPr/>
            <p:nvPr/>
          </p:nvGrpSpPr>
          <p:grpSpPr>
            <a:xfrm flipH="1">
              <a:off x="635422" y="1308765"/>
              <a:ext cx="2793579" cy="5244435"/>
              <a:chOff x="5374787" y="1390381"/>
              <a:chExt cx="2282095" cy="5244435"/>
            </a:xfrm>
          </p:grpSpPr>
          <p:sp>
            <p:nvSpPr>
              <p:cNvPr id="23" name="Freeform 22"/>
              <p:cNvSpPr/>
              <p:nvPr/>
            </p:nvSpPr>
            <p:spPr>
              <a:xfrm rot="19643837">
                <a:off x="5476077" y="1390381"/>
                <a:ext cx="2180805" cy="4415952"/>
              </a:xfrm>
              <a:custGeom>
                <a:avLst/>
                <a:gdLst>
                  <a:gd name="connsiteX0" fmla="*/ 0 w 798162"/>
                  <a:gd name="connsiteY0" fmla="*/ 3332135 h 3332135"/>
                  <a:gd name="connsiteX1" fmla="*/ 681925 w 798162"/>
                  <a:gd name="connsiteY1" fmla="*/ 2743200 h 3332135"/>
                  <a:gd name="connsiteX2" fmla="*/ 697423 w 798162"/>
                  <a:gd name="connsiteY2" fmla="*/ 1069383 h 3332135"/>
                  <a:gd name="connsiteX3" fmla="*/ 464949 w 798162"/>
                  <a:gd name="connsiteY3" fmla="*/ 0 h 3332135"/>
                  <a:gd name="connsiteX0" fmla="*/ 0 w 798162"/>
                  <a:gd name="connsiteY0" fmla="*/ 3666836 h 3666836"/>
                  <a:gd name="connsiteX1" fmla="*/ 681925 w 798162"/>
                  <a:gd name="connsiteY1" fmla="*/ 3077901 h 3666836"/>
                  <a:gd name="connsiteX2" fmla="*/ 697423 w 798162"/>
                  <a:gd name="connsiteY2" fmla="*/ 1404084 h 3666836"/>
                  <a:gd name="connsiteX3" fmla="*/ 303573 w 798162"/>
                  <a:gd name="connsiteY3" fmla="*/ 0 h 3666836"/>
                </a:gdLst>
                <a:ahLst/>
                <a:cxnLst>
                  <a:cxn ang="0">
                    <a:pos x="connsiteX0" y="connsiteY0"/>
                  </a:cxn>
                  <a:cxn ang="0">
                    <a:pos x="connsiteX1" y="connsiteY1"/>
                  </a:cxn>
                  <a:cxn ang="0">
                    <a:pos x="connsiteX2" y="connsiteY2"/>
                  </a:cxn>
                  <a:cxn ang="0">
                    <a:pos x="connsiteX3" y="connsiteY3"/>
                  </a:cxn>
                </a:cxnLst>
                <a:rect l="l" t="t" r="r" b="b"/>
                <a:pathLst>
                  <a:path w="798162" h="3666836">
                    <a:moveTo>
                      <a:pt x="0" y="3666836"/>
                    </a:moveTo>
                    <a:cubicBezTo>
                      <a:pt x="282844" y="3560931"/>
                      <a:pt x="565688" y="3455026"/>
                      <a:pt x="681925" y="3077901"/>
                    </a:cubicBezTo>
                    <a:cubicBezTo>
                      <a:pt x="798162" y="2700776"/>
                      <a:pt x="760482" y="1917068"/>
                      <a:pt x="697423" y="1404084"/>
                    </a:cubicBezTo>
                    <a:cubicBezTo>
                      <a:pt x="634364" y="891101"/>
                      <a:pt x="401728" y="306091"/>
                      <a:pt x="303573" y="0"/>
                    </a:cubicBezTo>
                  </a:path>
                </a:pathLst>
              </a:custGeom>
              <a:ln w="63500">
                <a:solidFill>
                  <a:srgbClr val="0070C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p:cNvSpPr/>
              <p:nvPr/>
            </p:nvSpPr>
            <p:spPr>
              <a:xfrm>
                <a:off x="5374787" y="6025216"/>
                <a:ext cx="1307214" cy="609600"/>
              </a:xfrm>
              <a:prstGeom prst="ellipse">
                <a:avLst/>
              </a:prstGeom>
              <a:ln w="508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Rectangle 25"/>
            <p:cNvSpPr/>
            <p:nvPr/>
          </p:nvSpPr>
          <p:spPr>
            <a:xfrm rot="1144199">
              <a:off x="3433806" y="1460810"/>
              <a:ext cx="297947" cy="529023"/>
            </a:xfrm>
            <a:prstGeom prst="rect">
              <a:avLst/>
            </a:prstGeom>
            <a:ln w="50800">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TextBox 19"/>
          <p:cNvSpPr txBox="1"/>
          <p:nvPr/>
        </p:nvSpPr>
        <p:spPr>
          <a:xfrm>
            <a:off x="0" y="15240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7" name="TextBox 6">
            <a:extLst>
              <a:ext uri="{FF2B5EF4-FFF2-40B4-BE49-F238E27FC236}">
                <a16:creationId xmlns:a16="http://schemas.microsoft.com/office/drawing/2014/main" id="{FB763A7B-59B2-E105-685F-4B67A9BBC494}"/>
              </a:ext>
            </a:extLst>
          </p:cNvPr>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endParaRPr lang="en-US" sz="4000" dirty="0">
              <a:solidFill>
                <a:srgbClr val="FF0000"/>
              </a:solidFill>
            </a:endParaRPr>
          </a:p>
        </p:txBody>
      </p:sp>
      <p:sp>
        <p:nvSpPr>
          <p:cNvPr id="15" name="TextBox 14">
            <a:extLst>
              <a:ext uri="{FF2B5EF4-FFF2-40B4-BE49-F238E27FC236}">
                <a16:creationId xmlns:a16="http://schemas.microsoft.com/office/drawing/2014/main" id="{B050F882-1ABA-FEEC-5A0A-38F02513B8A4}"/>
              </a:ext>
            </a:extLst>
          </p:cNvPr>
          <p:cNvSpPr txBox="1"/>
          <p:nvPr/>
        </p:nvSpPr>
        <p:spPr>
          <a:xfrm>
            <a:off x="906985" y="630936"/>
            <a:ext cx="4872788" cy="707886"/>
          </a:xfrm>
          <a:prstGeom prst="rect">
            <a:avLst/>
          </a:prstGeom>
          <a:noFill/>
        </p:spPr>
        <p:txBody>
          <a:bodyPr wrap="square">
            <a:spAutoFit/>
          </a:bodyPr>
          <a:lstStyle/>
          <a:p>
            <a:r>
              <a:rPr lang="en-US" sz="4000" dirty="0">
                <a:cs typeface="Arial" pitchFamily="34" charset="0"/>
              </a:rPr>
              <a:t>1) Internal structure</a:t>
            </a:r>
            <a:r>
              <a:rPr lang="en-US" sz="4000" dirty="0">
                <a:solidFill>
                  <a:srgbClr val="FF0000"/>
                </a:solidFill>
              </a:rPr>
              <a: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21" grpId="0" animBg="1"/>
      <p:bldP spid="2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p:nvPr/>
        </p:nvGrpSpPr>
        <p:grpSpPr>
          <a:xfrm>
            <a:off x="4763" y="1004887"/>
            <a:ext cx="9139237" cy="5853113"/>
            <a:chOff x="0" y="1004887"/>
            <a:chExt cx="9139237" cy="5853113"/>
          </a:xfrm>
        </p:grpSpPr>
        <p:grpSp>
          <p:nvGrpSpPr>
            <p:cNvPr id="4" name="Group 1"/>
            <p:cNvGrpSpPr/>
            <p:nvPr/>
          </p:nvGrpSpPr>
          <p:grpSpPr>
            <a:xfrm>
              <a:off x="0" y="1004887"/>
              <a:ext cx="9139237" cy="5853113"/>
              <a:chOff x="0" y="1004887"/>
              <a:chExt cx="9139237" cy="5853113"/>
            </a:xfrm>
          </p:grpSpPr>
          <p:pic>
            <p:nvPicPr>
              <p:cNvPr id="40"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42"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43" name="TextBox 42"/>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38"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39" name="TextBox 38"/>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3" name="Freeform 32"/>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AutoShape 3" descr="Mt St Helens - The Seven Wonders of Washington St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Appalachian Mountains Map History Appalachian Mountains Map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0" y="37981"/>
            <a:ext cx="9144000" cy="800219"/>
          </a:xfrm>
          <a:prstGeom prst="rect">
            <a:avLst/>
          </a:prstGeom>
          <a:noFill/>
        </p:spPr>
        <p:txBody>
          <a:bodyPr wrap="square" rtlCol="0">
            <a:spAutoFit/>
          </a:bodyPr>
          <a:lstStyle/>
          <a:p>
            <a:r>
              <a:rPr lang="en-US" sz="4600" b="1" spc="-50" dirty="0">
                <a:ln w="6350">
                  <a:solidFill>
                    <a:schemeClr val="tx1"/>
                  </a:solidFill>
                </a:ln>
                <a:effectLst>
                  <a:outerShdw dist="50800" dir="8400000" algn="ctr" rotWithShape="0">
                    <a:srgbClr val="0A0906"/>
                  </a:outerShdw>
                </a:effectLst>
                <a:latin typeface="Tempus Sans ITC" pitchFamily="82" charset="0"/>
                <a:cs typeface="Arial" pitchFamily="34" charset="0"/>
              </a:rPr>
              <a:t>	</a:t>
            </a:r>
            <a:r>
              <a:rPr lang="en-US" sz="4600" b="1" spc="-50" dirty="0">
                <a:ln w="6350">
                  <a:solidFill>
                    <a:schemeClr val="tx1"/>
                  </a:solidFill>
                </a:ln>
                <a:solidFill>
                  <a:srgbClr val="215968"/>
                </a:solidFill>
                <a:effectLst>
                  <a:outerShdw dist="50800" dir="8400000" algn="ctr" rotWithShape="0">
                    <a:srgbClr val="0A0906"/>
                  </a:outerShdw>
                </a:effectLst>
                <a:latin typeface="Tempus Sans ITC" pitchFamily="82" charset="0"/>
                <a:cs typeface="Arial" pitchFamily="34" charset="0"/>
              </a:rPr>
              <a:t> 	: YOU chose the final region!</a:t>
            </a:r>
          </a:p>
        </p:txBody>
      </p:sp>
      <p:sp>
        <p:nvSpPr>
          <p:cNvPr id="10" name="TextBox 9">
            <a:extLst>
              <a:ext uri="{FF2B5EF4-FFF2-40B4-BE49-F238E27FC236}">
                <a16:creationId xmlns:a16="http://schemas.microsoft.com/office/drawing/2014/main" id="{B47C04CF-A1F5-F7C4-8075-237FEBDD81AE}"/>
              </a:ext>
            </a:extLst>
          </p:cNvPr>
          <p:cNvSpPr txBox="1"/>
          <p:nvPr/>
        </p:nvSpPr>
        <p:spPr>
          <a:xfrm>
            <a:off x="-533400" y="-74948"/>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rgbClr val="215968"/>
                </a:solidFill>
              </a:rPr>
              <a:t>2023</a:t>
            </a:r>
          </a:p>
        </p:txBody>
      </p:sp>
      <p:sp>
        <p:nvSpPr>
          <p:cNvPr id="45" name="TextBox 44"/>
          <p:cNvSpPr txBox="1"/>
          <p:nvPr/>
        </p:nvSpPr>
        <p:spPr>
          <a:xfrm rot="18612767">
            <a:off x="5343732" y="2518540"/>
            <a:ext cx="3422909" cy="707886"/>
          </a:xfrm>
          <a:prstGeom prst="rect">
            <a:avLst/>
          </a:prstGeom>
          <a:noFill/>
          <a:effectLst/>
        </p:spPr>
        <p:txBody>
          <a:bodyPr wrap="square" rtlCol="0">
            <a:spAutoFit/>
          </a:bodyPr>
          <a:lstStyle/>
          <a:p>
            <a:pPr algn="ctr"/>
            <a:r>
              <a:rPr lang="en-US" sz="4000" b="1" spc="-50" dirty="0">
                <a:ln w="6350">
                  <a:noFill/>
                </a:ln>
                <a:solidFill>
                  <a:srgbClr val="FF4215"/>
                </a:solidFill>
                <a:effectLst>
                  <a:outerShdw dist="50800" dir="7200000" algn="ctr" rotWithShape="0">
                    <a:srgbClr val="0A0906"/>
                  </a:outerShdw>
                </a:effectLst>
                <a:latin typeface="Tempus Sans ITC" pitchFamily="82" charset="0"/>
                <a:cs typeface="Arial" pitchFamily="34" charset="0"/>
              </a:rPr>
              <a:t>Appalachians?</a:t>
            </a:r>
          </a:p>
        </p:txBody>
      </p:sp>
      <p:sp>
        <p:nvSpPr>
          <p:cNvPr id="46" name="Freeform 45"/>
          <p:cNvSpPr/>
          <p:nvPr/>
        </p:nvSpPr>
        <p:spPr>
          <a:xfrm>
            <a:off x="6573214" y="1507022"/>
            <a:ext cx="2158338" cy="3296453"/>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453"/>
              <a:gd name="connsiteX1" fmla="*/ 1738338 w 2158338"/>
              <a:gd name="connsiteY1" fmla="*/ 14103 h 3296453"/>
              <a:gd name="connsiteX2" fmla="*/ 1742651 w 2158338"/>
              <a:gd name="connsiteY2" fmla="*/ 494306 h 3296453"/>
              <a:gd name="connsiteX3" fmla="*/ 1000779 w 2158338"/>
              <a:gd name="connsiteY3" fmla="*/ 1270684 h 3296453"/>
              <a:gd name="connsiteX4" fmla="*/ 966274 w 2158338"/>
              <a:gd name="connsiteY4" fmla="*/ 1287936 h 3296453"/>
              <a:gd name="connsiteX5" fmla="*/ 651410 w 2158338"/>
              <a:gd name="connsiteY5" fmla="*/ 1563982 h 3296453"/>
              <a:gd name="connsiteX6" fmla="*/ 431436 w 2158338"/>
              <a:gd name="connsiteY6" fmla="*/ 2081567 h 3296453"/>
              <a:gd name="connsiteX7" fmla="*/ 293413 w 2158338"/>
              <a:gd name="connsiteY7" fmla="*/ 2495635 h 3296453"/>
              <a:gd name="connsiteX8" fmla="*/ 34621 w 2158338"/>
              <a:gd name="connsiteY8" fmla="*/ 2806186 h 3296453"/>
              <a:gd name="connsiteX9" fmla="*/ 16074 w 2158338"/>
              <a:gd name="connsiteY9" fmla="*/ 3099484 h 3296453"/>
              <a:gd name="connsiteX10" fmla="*/ 159704 w 2158338"/>
              <a:gd name="connsiteY10" fmla="*/ 3296453 h 3296453"/>
              <a:gd name="connsiteX11" fmla="*/ 362425 w 2158338"/>
              <a:gd name="connsiteY11" fmla="*/ 3099484 h 3296453"/>
              <a:gd name="connsiteX12" fmla="*/ 793745 w 2158338"/>
              <a:gd name="connsiteY12" fmla="*/ 2702669 h 3296453"/>
              <a:gd name="connsiteX13" fmla="*/ 1121549 w 2158338"/>
              <a:gd name="connsiteY13" fmla="*/ 1995303 h 3296453"/>
              <a:gd name="connsiteX14" fmla="*/ 1207813 w 2158338"/>
              <a:gd name="connsiteY14" fmla="*/ 1684752 h 3296453"/>
              <a:gd name="connsiteX15" fmla="*/ 1501112 w 2158338"/>
              <a:gd name="connsiteY15" fmla="*/ 1408706 h 3296453"/>
              <a:gd name="connsiteX16" fmla="*/ 1656387 w 2158338"/>
              <a:gd name="connsiteY16" fmla="*/ 1236178 h 3296453"/>
              <a:gd name="connsiteX17" fmla="*/ 1846168 w 2158338"/>
              <a:gd name="connsiteY17" fmla="*/ 839363 h 3296453"/>
              <a:gd name="connsiteX18" fmla="*/ 2109274 w 2158338"/>
              <a:gd name="connsiteY18" fmla="*/ 528812 h 3296453"/>
              <a:gd name="connsiteX19" fmla="*/ 2156719 w 2158338"/>
              <a:gd name="connsiteY19" fmla="*/ 339031 h 3296453"/>
              <a:gd name="connsiteX20" fmla="*/ 2084832 w 2158338"/>
              <a:gd name="connsiteY20" fmla="*/ 146374 h 329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38" h="3296453">
                <a:moveTo>
                  <a:pt x="2084832" y="146374"/>
                </a:moveTo>
                <a:cubicBezTo>
                  <a:pt x="2015102" y="92219"/>
                  <a:pt x="1795368" y="-43886"/>
                  <a:pt x="1738338" y="14103"/>
                </a:cubicBezTo>
                <a:cubicBezTo>
                  <a:pt x="1681308" y="72092"/>
                  <a:pt x="1903677" y="310276"/>
                  <a:pt x="1742651" y="494306"/>
                </a:cubicBezTo>
                <a:cubicBezTo>
                  <a:pt x="1215002" y="750223"/>
                  <a:pt x="1074104" y="1072277"/>
                  <a:pt x="1000779" y="1270684"/>
                </a:cubicBezTo>
                <a:cubicBezTo>
                  <a:pt x="871383" y="1402956"/>
                  <a:pt x="1024502" y="1239053"/>
                  <a:pt x="966274" y="1287936"/>
                </a:cubicBezTo>
                <a:cubicBezTo>
                  <a:pt x="908046" y="1336819"/>
                  <a:pt x="740550" y="1431710"/>
                  <a:pt x="651410" y="1563982"/>
                </a:cubicBezTo>
                <a:cubicBezTo>
                  <a:pt x="562270" y="1696254"/>
                  <a:pt x="491102" y="1926292"/>
                  <a:pt x="431436" y="2081567"/>
                </a:cubicBezTo>
                <a:cubicBezTo>
                  <a:pt x="371770" y="2236842"/>
                  <a:pt x="359549" y="2374865"/>
                  <a:pt x="293413" y="2495635"/>
                </a:cubicBezTo>
                <a:cubicBezTo>
                  <a:pt x="227277" y="2616405"/>
                  <a:pt x="80844" y="2705545"/>
                  <a:pt x="34621" y="2806186"/>
                </a:cubicBezTo>
                <a:cubicBezTo>
                  <a:pt x="-11602" y="2906827"/>
                  <a:pt x="-4773" y="3017773"/>
                  <a:pt x="16074" y="3099484"/>
                </a:cubicBezTo>
                <a:cubicBezTo>
                  <a:pt x="36921" y="3181195"/>
                  <a:pt x="101979" y="3296453"/>
                  <a:pt x="159704" y="3296453"/>
                </a:cubicBezTo>
                <a:cubicBezTo>
                  <a:pt x="217429" y="3296453"/>
                  <a:pt x="256752" y="3198448"/>
                  <a:pt x="362425" y="3099484"/>
                </a:cubicBezTo>
                <a:cubicBezTo>
                  <a:pt x="468098" y="3000520"/>
                  <a:pt x="667224" y="2886699"/>
                  <a:pt x="793745" y="2702669"/>
                </a:cubicBezTo>
                <a:cubicBezTo>
                  <a:pt x="920266" y="2518639"/>
                  <a:pt x="1052538" y="2164956"/>
                  <a:pt x="1121549" y="1995303"/>
                </a:cubicBezTo>
                <a:cubicBezTo>
                  <a:pt x="1190560" y="1825650"/>
                  <a:pt x="1144552" y="1782518"/>
                  <a:pt x="1207813" y="1684752"/>
                </a:cubicBezTo>
                <a:cubicBezTo>
                  <a:pt x="1271074" y="1586986"/>
                  <a:pt x="1426350" y="1483468"/>
                  <a:pt x="1501112" y="1408706"/>
                </a:cubicBezTo>
                <a:cubicBezTo>
                  <a:pt x="1575874" y="1333944"/>
                  <a:pt x="1598878" y="1331068"/>
                  <a:pt x="1656387" y="1236178"/>
                </a:cubicBezTo>
                <a:cubicBezTo>
                  <a:pt x="1713896" y="1141288"/>
                  <a:pt x="1770687" y="957257"/>
                  <a:pt x="1846168" y="839363"/>
                </a:cubicBezTo>
                <a:cubicBezTo>
                  <a:pt x="1921649" y="721469"/>
                  <a:pt x="2057516" y="612201"/>
                  <a:pt x="2109274" y="528812"/>
                </a:cubicBezTo>
                <a:cubicBezTo>
                  <a:pt x="2161032" y="445423"/>
                  <a:pt x="2160793" y="402771"/>
                  <a:pt x="2156719" y="339031"/>
                </a:cubicBezTo>
                <a:cubicBezTo>
                  <a:pt x="2152645" y="275291"/>
                  <a:pt x="2154562" y="200529"/>
                  <a:pt x="2084832" y="146374"/>
                </a:cubicBezTo>
                <a:close/>
              </a:path>
            </a:pathLst>
          </a:custGeom>
          <a:solidFill>
            <a:srgbClr val="FF0000">
              <a:alpha val="60000"/>
            </a:srgbClr>
          </a:solidFill>
          <a:ln w="508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616B360-A5EC-C986-C8F4-4384CB2C40D0}"/>
              </a:ext>
            </a:extLst>
          </p:cNvPr>
          <p:cNvSpPr txBox="1"/>
          <p:nvPr/>
        </p:nvSpPr>
        <p:spPr>
          <a:xfrm>
            <a:off x="3886200" y="841248"/>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rPr>
              <a:t>2024</a:t>
            </a:r>
          </a:p>
        </p:txBody>
      </p:sp>
      <p:sp>
        <p:nvSpPr>
          <p:cNvPr id="18" name="TextBox 17">
            <a:extLst>
              <a:ext uri="{FF2B5EF4-FFF2-40B4-BE49-F238E27FC236}">
                <a16:creationId xmlns:a16="http://schemas.microsoft.com/office/drawing/2014/main" id="{700CFB61-BBAE-214F-FD03-D98F224C82F2}"/>
              </a:ext>
            </a:extLst>
          </p:cNvPr>
          <p:cNvSpPr txBox="1"/>
          <p:nvPr/>
        </p:nvSpPr>
        <p:spPr>
          <a:xfrm>
            <a:off x="1905000" y="0"/>
            <a:ext cx="4995038" cy="830997"/>
          </a:xfrm>
          <a:prstGeom prst="rect">
            <a:avLst/>
          </a:prstGeom>
          <a:noFill/>
          <a:effectLst/>
        </p:spPr>
        <p:txBody>
          <a:bodyPr wrap="square" rtlCol="0">
            <a:spAutoFit/>
          </a:bodyPr>
          <a:lstStyle/>
          <a:p>
            <a:pPr algn="ctr"/>
            <a:r>
              <a:rPr lang="en-US" sz="4800" b="1" spc="-50" dirty="0">
                <a:ln w="6350">
                  <a:noFill/>
                </a:ln>
                <a:solidFill>
                  <a:srgbClr val="FF4215"/>
                </a:solidFill>
                <a:effectLst>
                  <a:outerShdw dist="50800" dir="7200000" algn="ctr" rotWithShape="0">
                    <a:schemeClr val="tx1"/>
                  </a:outerShdw>
                </a:effectLst>
                <a:latin typeface="Tempus Sans ITC" pitchFamily="82" charset="0"/>
                <a:cs typeface="Arial" pitchFamily="34" charset="0"/>
              </a:rPr>
              <a:t>The Appalachians</a:t>
            </a:r>
          </a:p>
        </p:txBody>
      </p:sp>
    </p:spTree>
    <p:extLst>
      <p:ext uri="{BB962C8B-B14F-4D97-AF65-F5344CB8AC3E}">
        <p14:creationId xmlns:p14="http://schemas.microsoft.com/office/powerpoint/2010/main" val="8809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33333E-6 6.93889E-18 L 0.49201 0.13472 " pathEditMode="relative" rAng="0" ptsTypes="AA">
                                      <p:cBhvr>
                                        <p:cTn id="6" dur="1000" fill="hold"/>
                                        <p:tgtEl>
                                          <p:spTgt spid="10"/>
                                        </p:tgtEl>
                                        <p:attrNameLst>
                                          <p:attrName>ppt_x</p:attrName>
                                          <p:attrName>ppt_y</p:attrName>
                                        </p:attrNameLst>
                                      </p:cBhvr>
                                      <p:rCtr x="24601" y="6736"/>
                                    </p:animMotion>
                                  </p:childTnLst>
                                </p:cTn>
                              </p:par>
                              <p:par>
                                <p:cTn id="7" presetID="10" presetClass="exit" presetSubtype="0" fill="hold" grpId="0" nodeType="withEffect">
                                  <p:stCondLst>
                                    <p:cond delay="0"/>
                                  </p:stCondLst>
                                  <p:childTnLst>
                                    <p:animEffect transition="out" filter="fade">
                                      <p:cBhvr>
                                        <p:cTn id="8" dur="1000"/>
                                        <p:tgtEl>
                                          <p:spTgt spid="31"/>
                                        </p:tgtEl>
                                      </p:cBhvr>
                                    </p:animEffect>
                                    <p:set>
                                      <p:cBhvr>
                                        <p:cTn id="9" dur="1" fill="hold">
                                          <p:stCondLst>
                                            <p:cond delay="999"/>
                                          </p:stCondLst>
                                        </p:cTn>
                                        <p:tgtEl>
                                          <p:spTgt spid="31"/>
                                        </p:tgtEl>
                                        <p:attrNameLst>
                                          <p:attrName>style.visibility</p:attrName>
                                        </p:attrNameLst>
                                      </p:cBhvr>
                                      <p:to>
                                        <p:strVal val="hidden"/>
                                      </p:to>
                                    </p:set>
                                  </p:childTnLst>
                                </p:cTn>
                              </p:par>
                              <p:par>
                                <p:cTn id="10" presetID="10" presetClass="exit" presetSubtype="0" fill="hold" grpId="0" nodeType="withEffect">
                                  <p:stCondLst>
                                    <p:cond delay="50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49" presetClass="entr" presetSubtype="0" decel="10000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360"/>
                                          </p:val>
                                        </p:tav>
                                        <p:tav tm="100000">
                                          <p:val>
                                            <p:fltVal val="0"/>
                                          </p:val>
                                        </p:tav>
                                      </p:tavLst>
                                    </p:anim>
                                    <p:animEffect transition="in" filter="fade">
                                      <p:cBhvr>
                                        <p:cTn id="18" dur="1000"/>
                                        <p:tgtEl>
                                          <p:spTgt spid="17"/>
                                        </p:tgtEl>
                                      </p:cBhvr>
                                    </p:animEffect>
                                  </p:childTnLst>
                                </p:cTn>
                              </p:par>
                            </p:childTnLst>
                          </p:cTn>
                        </p:par>
                        <p:par>
                          <p:cTn id="19" fill="hold">
                            <p:stCondLst>
                              <p:cond delay="1500"/>
                            </p:stCondLst>
                            <p:childTnLst>
                              <p:par>
                                <p:cTn id="20" presetID="42" presetClass="path" presetSubtype="0" accel="50000" decel="50000" fill="hold" grpId="0" nodeType="afterEffect">
                                  <p:stCondLst>
                                    <p:cond delay="0"/>
                                  </p:stCondLst>
                                  <p:childTnLst>
                                    <p:animMotion origin="layout" path="M -0.00504 -0.02986 L -0.22847 -0.35208 " pathEditMode="relative" rAng="0" ptsTypes="AA">
                                      <p:cBhvr>
                                        <p:cTn id="21" dur="1000" fill="hold"/>
                                        <p:tgtEl>
                                          <p:spTgt spid="45"/>
                                        </p:tgtEl>
                                        <p:attrNameLst>
                                          <p:attrName>ppt_x</p:attrName>
                                          <p:attrName>ppt_y</p:attrName>
                                        </p:attrNameLst>
                                      </p:cBhvr>
                                      <p:rCtr x="-11181" y="-16111"/>
                                    </p:animMotion>
                                  </p:childTnLst>
                                </p:cTn>
                              </p:par>
                              <p:par>
                                <p:cTn id="22" presetID="8" presetClass="emph" presetSubtype="0" fill="hold" grpId="2" nodeType="withEffect">
                                  <p:stCondLst>
                                    <p:cond delay="0"/>
                                  </p:stCondLst>
                                  <p:childTnLst>
                                    <p:animRot by="3000000">
                                      <p:cBhvr>
                                        <p:cTn id="23" dur="1000" fill="hold"/>
                                        <p:tgtEl>
                                          <p:spTgt spid="45"/>
                                        </p:tgtEl>
                                        <p:attrNameLst>
                                          <p:attrName>r</p:attrName>
                                        </p:attrNameLst>
                                      </p:cBhvr>
                                    </p:animRot>
                                  </p:childTnLst>
                                </p:cTn>
                              </p:par>
                              <p:par>
                                <p:cTn id="24" presetID="6" presetClass="emph" presetSubtype="0" fill="hold" grpId="3" nodeType="withEffect">
                                  <p:stCondLst>
                                    <p:cond delay="0"/>
                                  </p:stCondLst>
                                  <p:childTnLst>
                                    <p:animScale>
                                      <p:cBhvr>
                                        <p:cTn id="25" dur="1000" fill="hold"/>
                                        <p:tgtEl>
                                          <p:spTgt spid="45"/>
                                        </p:tgtEl>
                                      </p:cBhvr>
                                      <p:by x="120000" y="120000"/>
                                    </p:animScale>
                                  </p:childTnLst>
                                </p:cTn>
                              </p:par>
                              <p:par>
                                <p:cTn id="26" presetID="10" presetClass="exit" presetSubtype="0" fill="hold" grpId="1" nodeType="withEffect">
                                  <p:stCondLst>
                                    <p:cond delay="1000"/>
                                  </p:stCondLst>
                                  <p:childTnLst>
                                    <p:animEffect transition="out" filter="fade">
                                      <p:cBhvr>
                                        <p:cTn id="27" dur="1000"/>
                                        <p:tgtEl>
                                          <p:spTgt spid="45"/>
                                        </p:tgtEl>
                                      </p:cBhvr>
                                    </p:animEffect>
                                    <p:set>
                                      <p:cBhvr>
                                        <p:cTn id="28" dur="1" fill="hold">
                                          <p:stCondLst>
                                            <p:cond delay="999"/>
                                          </p:stCondLst>
                                        </p:cTn>
                                        <p:tgtEl>
                                          <p:spTgt spid="45"/>
                                        </p:tgtEl>
                                        <p:attrNameLst>
                                          <p:attrName>style.visibility</p:attrName>
                                        </p:attrNameLst>
                                      </p:cBhvr>
                                      <p:to>
                                        <p:strVal val="hidden"/>
                                      </p:to>
                                    </p:set>
                                  </p:childTnLst>
                                </p:cTn>
                              </p:par>
                              <p:par>
                                <p:cTn id="29" presetID="10" presetClass="entr" presetSubtype="0" fill="hold" grpId="0"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10" grpId="1"/>
      <p:bldP spid="45" grpId="0"/>
      <p:bldP spid="45" grpId="1"/>
      <p:bldP spid="45" grpId="2"/>
      <p:bldP spid="45" grpId="3"/>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15240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27" name="TextBox 26"/>
          <p:cNvSpPr txBox="1"/>
          <p:nvPr/>
        </p:nvSpPr>
        <p:spPr>
          <a:xfrm>
            <a:off x="0" y="2438400"/>
            <a:ext cx="9144000" cy="707886"/>
          </a:xfrm>
          <a:prstGeom prst="rect">
            <a:avLst/>
          </a:prstGeom>
          <a:noFill/>
        </p:spPr>
        <p:txBody>
          <a:bodyPr wrap="square" rtlCol="0">
            <a:spAutoFit/>
          </a:bodyPr>
          <a:lstStyle/>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p:txBody>
      </p:sp>
      <p:sp>
        <p:nvSpPr>
          <p:cNvPr id="28" name="Rectangle 27"/>
          <p:cNvSpPr/>
          <p:nvPr/>
        </p:nvSpPr>
        <p:spPr>
          <a:xfrm>
            <a:off x="1447800" y="3198674"/>
            <a:ext cx="7696200" cy="1754326"/>
          </a:xfrm>
          <a:prstGeom prst="rect">
            <a:avLst/>
          </a:prstGeom>
        </p:spPr>
        <p:txBody>
          <a:bodyPr wrap="square">
            <a:spAutoFit/>
          </a:bodyPr>
          <a:lstStyle/>
          <a:p>
            <a:pPr>
              <a:buFontTx/>
              <a:buChar char="-"/>
            </a:pPr>
            <a:r>
              <a:rPr lang="en-US" sz="3600" b="1" dirty="0">
                <a:solidFill>
                  <a:srgbClr val="FF0000"/>
                </a:solidFill>
                <a:effectLst>
                  <a:outerShdw dist="50800" dir="7200000" algn="ctr" rotWithShape="0">
                    <a:schemeClr val="tx1"/>
                  </a:outerShdw>
                </a:effectLst>
              </a:rPr>
              <a:t> Some minerals in rocks lock-in a </a:t>
            </a:r>
          </a:p>
          <a:p>
            <a:r>
              <a:rPr lang="en-US" sz="3600" b="1" dirty="0">
                <a:solidFill>
                  <a:srgbClr val="FF0000"/>
                </a:solidFill>
                <a:effectLst>
                  <a:outerShdw dist="50800" dir="7200000" algn="ctr" rotWithShape="0">
                    <a:schemeClr val="tx1"/>
                  </a:outerShdw>
                </a:effectLst>
              </a:rPr>
              <a:t>  record of the direction &amp; intensity of  </a:t>
            </a:r>
          </a:p>
          <a:p>
            <a:r>
              <a:rPr lang="en-US" sz="3600" b="1" dirty="0">
                <a:solidFill>
                  <a:srgbClr val="FF0000"/>
                </a:solidFill>
                <a:effectLst>
                  <a:outerShdw dist="50800" dir="7200000" algn="ctr" rotWithShape="0">
                    <a:schemeClr val="tx1"/>
                  </a:outerShdw>
                </a:effectLst>
              </a:rPr>
              <a:t>  the magnetic field when they form</a:t>
            </a:r>
          </a:p>
        </p:txBody>
      </p:sp>
      <p:sp>
        <p:nvSpPr>
          <p:cNvPr id="29" name="Rectangle 28"/>
          <p:cNvSpPr/>
          <p:nvPr/>
        </p:nvSpPr>
        <p:spPr>
          <a:xfrm>
            <a:off x="1371600" y="4951274"/>
            <a:ext cx="7696200" cy="1200329"/>
          </a:xfrm>
          <a:prstGeom prst="rect">
            <a:avLst/>
          </a:prstGeom>
        </p:spPr>
        <p:txBody>
          <a:bodyPr wrap="square">
            <a:spAutoFit/>
          </a:bodyPr>
          <a:lstStyle/>
          <a:p>
            <a:pPr>
              <a:buFontTx/>
              <a:buChar char="-"/>
            </a:pPr>
            <a:r>
              <a:rPr lang="en-US" sz="3600" b="1" dirty="0">
                <a:solidFill>
                  <a:srgbClr val="FF0000"/>
                </a:solidFill>
                <a:effectLst>
                  <a:outerShdw dist="50800" dir="7200000" algn="ctr" rotWithShape="0">
                    <a:schemeClr val="tx1"/>
                  </a:outerShdw>
                </a:effectLst>
              </a:rPr>
              <a:t> This record can show past location &amp;</a:t>
            </a:r>
          </a:p>
          <a:p>
            <a:r>
              <a:rPr lang="en-US" sz="3600" b="1" dirty="0">
                <a:solidFill>
                  <a:srgbClr val="FF0000"/>
                </a:solidFill>
                <a:effectLst>
                  <a:outerShdw dist="50800" dir="7200000" algn="ctr" rotWithShape="0">
                    <a:schemeClr val="tx1"/>
                  </a:outerShdw>
                </a:effectLst>
              </a:rPr>
              <a:t>   movement of the exotic </a:t>
            </a:r>
            <a:r>
              <a:rPr lang="en-US" sz="3600" b="1" dirty="0" err="1">
                <a:solidFill>
                  <a:srgbClr val="FF0000"/>
                </a:solidFill>
                <a:effectLst>
                  <a:outerShdw dist="50800" dir="7200000" algn="ctr" rotWithShape="0">
                    <a:schemeClr val="tx1"/>
                  </a:outerShdw>
                </a:effectLst>
              </a:rPr>
              <a:t>terranes</a:t>
            </a:r>
            <a:endParaRPr lang="en-US" sz="3600" b="1" dirty="0">
              <a:solidFill>
                <a:srgbClr val="FF0000"/>
              </a:solidFill>
              <a:effectLst>
                <a:outerShdw dist="50800" dir="7200000" algn="ctr" rotWithShape="0">
                  <a:schemeClr val="tx1"/>
                </a:outerShdw>
              </a:effectLst>
            </a:endParaRPr>
          </a:p>
        </p:txBody>
      </p:sp>
      <p:sp>
        <p:nvSpPr>
          <p:cNvPr id="30" name="TextBox 29"/>
          <p:cNvSpPr txBox="1"/>
          <p:nvPr/>
        </p:nvSpPr>
        <p:spPr>
          <a:xfrm>
            <a:off x="0" y="3276600"/>
            <a:ext cx="9144000" cy="707886"/>
          </a:xfrm>
          <a:prstGeom prst="rect">
            <a:avLst/>
          </a:prstGeom>
          <a:noFill/>
        </p:spPr>
        <p:txBody>
          <a:bodyPr wrap="square" rtlCol="0">
            <a:spAutoFit/>
          </a:bodyPr>
          <a:lstStyle/>
          <a:p>
            <a:r>
              <a:rPr lang="en-US" sz="4000" dirty="0">
                <a:cs typeface="Arial" pitchFamily="34" charset="0"/>
              </a:rPr>
              <a:t>	4) Geochemical Markers</a:t>
            </a:r>
            <a:endParaRPr lang="en-US" sz="4000" dirty="0">
              <a:solidFill>
                <a:srgbClr val="FF0000"/>
              </a:solidFill>
            </a:endParaRPr>
          </a:p>
        </p:txBody>
      </p:sp>
      <p:sp>
        <p:nvSpPr>
          <p:cNvPr id="3" name="TextBox 2">
            <a:extLst>
              <a:ext uri="{FF2B5EF4-FFF2-40B4-BE49-F238E27FC236}">
                <a16:creationId xmlns:a16="http://schemas.microsoft.com/office/drawing/2014/main" id="{3185B0E9-151B-0A01-AF78-18B39276A1FF}"/>
              </a:ext>
            </a:extLst>
          </p:cNvPr>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29" grpId="0"/>
      <p:bldP spid="29" grpId="1"/>
      <p:bldP spid="30"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0" y="148471"/>
            <a:ext cx="9067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cs typeface="Arial" pitchFamily="34" charset="0"/>
              </a:rPr>
              <a:t>We know exotic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are fault-bounded rock bodies that originated elsewhere - but how can we determine the "elsewhere"? </a:t>
            </a:r>
            <a:r>
              <a:rPr kumimoji="0" lang="en-US" sz="2000" b="1" i="0" u="none" strike="noStrike" cap="none" normalizeH="0" baseline="0" dirty="0">
                <a:ln>
                  <a:noFill/>
                </a:ln>
                <a:effectLst/>
                <a:cs typeface="Arial" pitchFamily="34" charset="0"/>
              </a:rPr>
              <a:t>The internal structure of the individual </a:t>
            </a:r>
            <a:r>
              <a:rPr kumimoji="0" lang="en-US" sz="2000" b="1" i="0" u="none" strike="noStrike" cap="none" normalizeH="0" baseline="0" dirty="0" err="1">
                <a:ln>
                  <a:noFill/>
                </a:ln>
                <a:effectLst/>
                <a:cs typeface="Arial" pitchFamily="34" charset="0"/>
              </a:rPr>
              <a:t>terrane</a:t>
            </a:r>
            <a:r>
              <a:rPr kumimoji="0" lang="en-US" sz="2000" b="1" i="0" u="none" strike="noStrike" cap="none" normalizeH="0" baseline="0" dirty="0">
                <a:ln>
                  <a:noFill/>
                </a:ln>
                <a:effectLst/>
                <a:cs typeface="Arial" pitchFamily="34" charset="0"/>
              </a:rPr>
              <a:t>, the fossil record, </a:t>
            </a:r>
            <a:r>
              <a:rPr kumimoji="0" lang="en-US" sz="2000" b="1" i="0" u="none" strike="noStrike" cap="none" normalizeH="0" baseline="0" dirty="0" err="1">
                <a:ln>
                  <a:noFill/>
                </a:ln>
                <a:effectLst/>
                <a:cs typeface="Arial" pitchFamily="34" charset="0"/>
              </a:rPr>
              <a:t>paleomagnetic</a:t>
            </a:r>
            <a:r>
              <a:rPr kumimoji="0" lang="en-US" sz="2000" b="1" i="0" u="none" strike="noStrike" cap="none" normalizeH="0" baseline="0" dirty="0">
                <a:ln>
                  <a:noFill/>
                </a:ln>
                <a:effectLst/>
                <a:cs typeface="Arial" pitchFamily="34" charset="0"/>
              </a:rPr>
              <a:t> signatures, and geochemical markers all contribute to the identification process.</a:t>
            </a:r>
            <a:endParaRPr kumimoji="0" lang="en-US" sz="20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effectLst/>
                <a:cs typeface="Arial" pitchFamily="34" charset="0"/>
              </a:rPr>
              <a:t>Terrane</a:t>
            </a:r>
            <a:r>
              <a:rPr kumimoji="0" lang="en-US" sz="2000" b="1" i="0" u="none" strike="noStrike" cap="none" normalizeH="0" baseline="0" dirty="0">
                <a:ln>
                  <a:noFill/>
                </a:ln>
                <a:effectLst/>
                <a:cs typeface="Arial" pitchFamily="34" charset="0"/>
              </a:rPr>
              <a:t> Types</a:t>
            </a:r>
            <a:r>
              <a:rPr kumimoji="0" lang="en-US" sz="2000" b="0" i="0" u="none" strike="noStrike" cap="none" normalizeH="0" baseline="0" dirty="0">
                <a:ln>
                  <a:noFill/>
                </a:ln>
                <a:effectLst/>
                <a:cs typeface="Arial" pitchFamily="34" charset="0"/>
              </a:rPr>
              <a:t>- Four types of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have been identified: </a:t>
            </a:r>
            <a:r>
              <a:rPr kumimoji="0" lang="en-US" sz="2000" b="0" i="0" u="none" strike="noStrike" cap="none" normalizeH="0" baseline="0" dirty="0">
                <a:ln>
                  <a:noFill/>
                </a:ln>
                <a:effectLst/>
                <a:cs typeface="Arial" pitchFamily="34" charset="0"/>
                <a:hlinkClick r:id="rId2"/>
              </a:rPr>
              <a:t>stratified</a:t>
            </a:r>
            <a:r>
              <a:rPr kumimoji="0" lang="en-US" sz="2000" b="0" i="0" u="none" strike="noStrike" cap="none" normalizeH="0" baseline="0" dirty="0">
                <a:ln>
                  <a:noFill/>
                </a:ln>
                <a:effectLst/>
                <a:cs typeface="Arial" pitchFamily="34" charset="0"/>
              </a:rPr>
              <a:t>, </a:t>
            </a:r>
            <a:r>
              <a:rPr kumimoji="0" lang="en-US" sz="2000" b="0" i="0" u="none" strike="noStrike" cap="none" normalizeH="0" baseline="0" dirty="0">
                <a:ln>
                  <a:noFill/>
                </a:ln>
                <a:effectLst/>
                <a:cs typeface="Arial" pitchFamily="34" charset="0"/>
                <a:hlinkClick r:id="rId2"/>
              </a:rPr>
              <a:t>disrupted</a:t>
            </a:r>
            <a:r>
              <a:rPr kumimoji="0" lang="en-US" sz="2000" b="0" i="0" u="none" strike="noStrike" cap="none" normalizeH="0" baseline="0" dirty="0">
                <a:ln>
                  <a:noFill/>
                </a:ln>
                <a:effectLst/>
                <a:cs typeface="Arial" pitchFamily="34" charset="0"/>
              </a:rPr>
              <a:t>, </a:t>
            </a:r>
            <a:r>
              <a:rPr kumimoji="0" lang="en-US" sz="2000" b="0" i="0" u="none" strike="noStrike" cap="none" normalizeH="0" baseline="0" dirty="0">
                <a:ln>
                  <a:noFill/>
                </a:ln>
                <a:effectLst/>
                <a:cs typeface="Arial" pitchFamily="34" charset="0"/>
                <a:hlinkClick r:id="rId2"/>
              </a:rPr>
              <a:t>composite</a:t>
            </a:r>
            <a:r>
              <a:rPr kumimoji="0" lang="en-US" sz="2000" b="0" i="0" u="none" strike="noStrike" cap="none" normalizeH="0" baseline="0" dirty="0">
                <a:ln>
                  <a:noFill/>
                </a:ln>
                <a:effectLst/>
                <a:cs typeface="Arial" pitchFamily="34" charset="0"/>
              </a:rPr>
              <a:t>, and </a:t>
            </a:r>
            <a:r>
              <a:rPr kumimoji="0" lang="en-US" sz="2000" b="0" i="0" u="none" strike="noStrike" cap="none" normalizeH="0" baseline="0" dirty="0">
                <a:ln>
                  <a:noFill/>
                </a:ln>
                <a:effectLst/>
                <a:cs typeface="Arial" pitchFamily="34" charset="0"/>
                <a:hlinkClick r:id="rId2"/>
              </a:rPr>
              <a:t>metamorphic</a:t>
            </a:r>
            <a:r>
              <a:rPr kumimoji="0" lang="en-US" sz="2000" b="0" i="0" u="none" strike="noStrike" cap="none" normalizeH="0" baseline="0" dirty="0">
                <a:ln>
                  <a:noFill/>
                </a:ln>
                <a:effectLst/>
                <a:cs typeface="Arial" pitchFamily="34" charset="0"/>
              </a:rPr>
              <a:t>. Their geologic make up and structure can reveal their history, and, along with their velocity and angle of impact, it will determine how they will react to a collision. Some will fold up and over, some will shear along fault lines, some will rotate and migrate along a boundary, some will fracture, stretch, and disperse. And previous accretions will affect the scale and reaction of the impacts of "new-comers"! </a:t>
            </a:r>
            <a:br>
              <a:rPr kumimoji="0" lang="en-US" sz="2000" b="0" i="0" u="none" strike="noStrike" cap="none" normalizeH="0" baseline="0" dirty="0">
                <a:ln>
                  <a:noFill/>
                </a:ln>
                <a:effectLst/>
                <a:cs typeface="Arial" pitchFamily="34" charset="0"/>
              </a:rPr>
            </a:br>
            <a:r>
              <a:rPr kumimoji="0" lang="en-US" sz="2000" b="1" i="0" u="none" strike="noStrike" cap="none" normalizeH="0" baseline="0" dirty="0">
                <a:ln>
                  <a:noFill/>
                </a:ln>
                <a:effectLst/>
                <a:cs typeface="Arial" pitchFamily="34" charset="0"/>
              </a:rPr>
              <a:t>Fossil Evidence</a:t>
            </a:r>
            <a:r>
              <a:rPr kumimoji="0" lang="en-US" sz="2000" b="0" i="0" u="none" strike="noStrike" cap="none" normalizeH="0" baseline="0" dirty="0">
                <a:ln>
                  <a:noFill/>
                </a:ln>
                <a:effectLst/>
                <a:cs typeface="Arial" pitchFamily="34" charset="0"/>
              </a:rPr>
              <a:t>- Most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with sedimentary layers hold evidence of their deep-water origins in the fossil record of the rock. By using microscopic skeletal remains of </a:t>
            </a:r>
            <a:r>
              <a:rPr kumimoji="0" lang="en-US" sz="2000" b="0" i="0" u="none" strike="noStrike" cap="none" normalizeH="0" baseline="0" dirty="0">
                <a:ln>
                  <a:noFill/>
                </a:ln>
                <a:effectLst/>
                <a:cs typeface="Arial" pitchFamily="34" charset="0"/>
                <a:hlinkClick r:id="rId2"/>
              </a:rPr>
              <a:t>radiolarians</a:t>
            </a:r>
            <a:r>
              <a:rPr kumimoji="0" lang="en-US" sz="2000" b="0" i="0" u="none" strike="noStrike" cap="none" normalizeH="0" baseline="0" dirty="0">
                <a:ln>
                  <a:noFill/>
                </a:ln>
                <a:effectLst/>
                <a:cs typeface="Arial" pitchFamily="34" charset="0"/>
              </a:rPr>
              <a:t> and </a:t>
            </a:r>
            <a:r>
              <a:rPr kumimoji="0" lang="en-US" sz="2000" b="0" i="0" u="none" strike="noStrike" cap="none" normalizeH="0" baseline="0" dirty="0" err="1">
                <a:ln>
                  <a:noFill/>
                </a:ln>
                <a:effectLst/>
                <a:cs typeface="Arial" pitchFamily="34" charset="0"/>
                <a:hlinkClick r:id="rId2"/>
              </a:rPr>
              <a:t>conodonts</a:t>
            </a:r>
            <a:r>
              <a:rPr kumimoji="0" lang="en-US" sz="2000" b="0" i="0" u="none" strike="noStrike" cap="none" normalizeH="0" baseline="0" dirty="0">
                <a:ln>
                  <a:noFill/>
                </a:ln>
                <a:effectLst/>
                <a:cs typeface="Arial" pitchFamily="34" charset="0"/>
              </a:rPr>
              <a:t>, workers have been able to successfully date portions of these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a:t>
            </a:r>
            <a:r>
              <a:rPr kumimoji="0" lang="en-US" sz="2000" b="0" i="0" u="none" strike="noStrike" cap="none" normalizeH="0" baseline="0" dirty="0" err="1">
                <a:ln>
                  <a:noFill/>
                </a:ln>
                <a:effectLst/>
                <a:cs typeface="Arial" pitchFamily="34" charset="0"/>
              </a:rPr>
              <a:t>Conodonts</a:t>
            </a:r>
            <a:r>
              <a:rPr kumimoji="0" lang="en-US" sz="2000" b="0" i="0" u="none" strike="noStrike" cap="none" normalizeH="0" baseline="0" dirty="0">
                <a:ln>
                  <a:noFill/>
                </a:ln>
                <a:effectLst/>
                <a:cs typeface="Arial" pitchFamily="34" charset="0"/>
              </a:rPr>
              <a:t> are often found with other fossil assemblages, and they develop different coloring in response to the different geomorphic events and conditions of the matrix rock. These facts have been used to successfully corroborate a time scale for dating rocks with </a:t>
            </a:r>
            <a:r>
              <a:rPr kumimoji="0" lang="en-US" sz="2000" b="0" i="0" u="none" strike="noStrike" cap="none" normalizeH="0" baseline="0" dirty="0" err="1">
                <a:ln>
                  <a:noFill/>
                </a:ln>
                <a:effectLst/>
                <a:cs typeface="Arial" pitchFamily="34" charset="0"/>
              </a:rPr>
              <a:t>conodonts</a:t>
            </a:r>
            <a:r>
              <a:rPr kumimoji="0" lang="en-US" sz="2000" b="0" i="0" u="none" strike="noStrike" cap="none" normalizeH="0" baseline="0" dirty="0">
                <a:ln>
                  <a:noFill/>
                </a:ln>
                <a:effectLst/>
                <a:cs typeface="Arial" pitchFamily="34" charset="0"/>
              </a:rPr>
              <a:t> alone. Tethyan fusulinids provide evidence for the global movements of some crustal terranes. Known to have originally lived in the ancient </a:t>
            </a:r>
            <a:r>
              <a:rPr kumimoji="0" lang="en-US" sz="2000" b="0" i="0" u="none" strike="noStrike" cap="none" normalizeH="0" baseline="0" dirty="0">
                <a:ln>
                  <a:noFill/>
                </a:ln>
                <a:effectLst/>
                <a:cs typeface="Arial" pitchFamily="34" charset="0"/>
                <a:hlinkClick r:id="rId2"/>
              </a:rPr>
              <a:t>Tethys Sea</a:t>
            </a:r>
            <a:r>
              <a:rPr kumimoji="0" lang="en-US" sz="2000" b="0" i="0" u="none" strike="noStrike" cap="none" normalizeH="0" baseline="0" dirty="0">
                <a:ln>
                  <a:noFill/>
                </a:ln>
                <a:effectLst/>
                <a:cs typeface="Arial" pitchFamily="34" charset="0"/>
              </a:rPr>
              <a:t>, the fossils of these organisms are now found an ocean away in the terranes of western North America.   (continued next slide)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0" y="151448"/>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effectLst/>
                <a:cs typeface="Arial" pitchFamily="34" charset="0"/>
              </a:rPr>
              <a:t>Paleomagnetic</a:t>
            </a:r>
            <a:r>
              <a:rPr kumimoji="0" lang="en-US" sz="2000" b="1" i="0" u="none" strike="noStrike" cap="none" normalizeH="0" baseline="0" dirty="0">
                <a:ln>
                  <a:noFill/>
                </a:ln>
                <a:effectLst/>
                <a:cs typeface="Arial" pitchFamily="34" charset="0"/>
              </a:rPr>
              <a:t> Signatures</a:t>
            </a:r>
            <a:r>
              <a:rPr kumimoji="0" lang="en-US" sz="2000" b="0" i="0" u="none" strike="noStrike" cap="none" normalizeH="0" baseline="0" dirty="0">
                <a:ln>
                  <a:noFill/>
                </a:ln>
                <a:effectLst/>
                <a:cs typeface="Arial" pitchFamily="34" charset="0"/>
              </a:rPr>
              <a:t> - Jones, Cox, Coney and Beck call </a:t>
            </a:r>
            <a:r>
              <a:rPr kumimoji="0" lang="en-US" sz="2000" b="0" i="0" u="none" strike="noStrike" cap="none" normalizeH="0" baseline="0" dirty="0" err="1">
                <a:ln>
                  <a:noFill/>
                </a:ln>
                <a:effectLst/>
                <a:cs typeface="Arial" pitchFamily="34" charset="0"/>
              </a:rPr>
              <a:t>paleomagnetic</a:t>
            </a:r>
            <a:r>
              <a:rPr kumimoji="0" lang="en-US" sz="2000" b="0" i="0" u="none" strike="noStrike" cap="none" normalizeH="0" baseline="0" dirty="0">
                <a:ln>
                  <a:noFill/>
                </a:ln>
                <a:effectLst/>
                <a:cs typeface="Arial" pitchFamily="34" charset="0"/>
              </a:rPr>
              <a:t> signatures the key to measuring the movement of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The degree of inclination recorded by the magnetized fraction of the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rocks establishes distance from the geographic North Pole at the time of origin; the declination indicates the angle between this vector and true north. By comparing </a:t>
            </a:r>
            <a:r>
              <a:rPr kumimoji="0" lang="en-US" sz="2000" b="0" i="0" u="none" strike="noStrike" cap="none" normalizeH="0" baseline="0" dirty="0" err="1">
                <a:ln>
                  <a:noFill/>
                </a:ln>
                <a:effectLst/>
                <a:cs typeface="Arial" pitchFamily="34" charset="0"/>
              </a:rPr>
              <a:t>terrane</a:t>
            </a:r>
            <a:r>
              <a:rPr kumimoji="0" lang="en-US" sz="2000" b="0" i="0" u="none" strike="noStrike" cap="none" normalizeH="0" baseline="0" dirty="0">
                <a:ln>
                  <a:noFill/>
                </a:ln>
                <a:effectLst/>
                <a:cs typeface="Arial" pitchFamily="34" charset="0"/>
              </a:rPr>
              <a:t> signatures with those of the </a:t>
            </a:r>
            <a:r>
              <a:rPr kumimoji="0" lang="en-US" sz="2000" b="0" i="0" u="none" strike="noStrike" cap="none" normalizeH="0" baseline="0" dirty="0" err="1">
                <a:ln>
                  <a:noFill/>
                </a:ln>
                <a:effectLst/>
                <a:cs typeface="Arial" pitchFamily="34" charset="0"/>
              </a:rPr>
              <a:t>craton's</a:t>
            </a:r>
            <a:r>
              <a:rPr kumimoji="0" lang="en-US" sz="2000" b="0" i="0" u="none" strike="noStrike" cap="none" normalizeH="0" baseline="0" dirty="0">
                <a:ln>
                  <a:noFill/>
                </a:ln>
                <a:effectLst/>
                <a:cs typeface="Arial" pitchFamily="34" charset="0"/>
              </a:rPr>
              <a:t> rocks of the same age, the global location of the </a:t>
            </a:r>
            <a:r>
              <a:rPr kumimoji="0" lang="en-US" sz="2000" b="0" i="0" u="none" strike="noStrike" cap="none" normalizeH="0" baseline="0" dirty="0" err="1">
                <a:ln>
                  <a:noFill/>
                </a:ln>
                <a:effectLst/>
                <a:cs typeface="Arial" pitchFamily="34" charset="0"/>
              </a:rPr>
              <a:t>terrane's</a:t>
            </a:r>
            <a:r>
              <a:rPr kumimoji="0" lang="en-US" sz="2000" b="0" i="0" u="none" strike="noStrike" cap="none" normalizeH="0" baseline="0" dirty="0">
                <a:ln>
                  <a:noFill/>
                </a:ln>
                <a:effectLst/>
                <a:cs typeface="Arial" pitchFamily="34" charset="0"/>
              </a:rPr>
              <a:t> origin can be calculated. These signatures can also help to determine </a:t>
            </a:r>
            <a:r>
              <a:rPr kumimoji="0" lang="en-US" sz="2000" b="0" i="0" u="none" strike="noStrike" cap="none" normalizeH="0" baseline="0" dirty="0" err="1">
                <a:ln>
                  <a:noFill/>
                </a:ln>
                <a:effectLst/>
                <a:cs typeface="Arial" pitchFamily="34" charset="0"/>
              </a:rPr>
              <a:t>terrane</a:t>
            </a:r>
            <a:r>
              <a:rPr kumimoji="0" lang="en-US" sz="2000" b="0" i="0" u="none" strike="noStrike" cap="none" normalizeH="0" baseline="0" dirty="0">
                <a:ln>
                  <a:noFill/>
                </a:ln>
                <a:effectLst/>
                <a:cs typeface="Arial" pitchFamily="34" charset="0"/>
              </a:rPr>
              <a:t> rotation before or after impact, direction of movement before docking and after impact, and the direction of ancient sea currents.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effectLst/>
                <a:cs typeface="Arial" pitchFamily="34" charset="0"/>
              </a:rPr>
              <a:t>Geochemical Markers</a:t>
            </a:r>
            <a:r>
              <a:rPr kumimoji="0" lang="en-US" sz="2000" b="0" i="0" u="none" strike="noStrike" cap="none" normalizeH="0" baseline="0" dirty="0">
                <a:ln>
                  <a:noFill/>
                </a:ln>
                <a:effectLst/>
                <a:cs typeface="Arial" pitchFamily="34" charset="0"/>
              </a:rPr>
              <a:t> - Geologists use calculated ratios of strontium 87 and strontium 86 isotopes found in rocks to help delineate boundaries between ancient (Precambrian) continental crust and ocean crust rocks. Samples with high strontium 87 to strontium 86 ratios are identified as continental in origin; low ratios indicate exotic ocean crust. These results can be combined with other dating techniques for accurate identification.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a:ln>
                  <a:noFill/>
                </a:ln>
                <a:effectLst/>
                <a:cs typeface="Arial" pitchFamily="34" charset="0"/>
              </a:rPr>
              <a:t>Dating</a:t>
            </a:r>
            <a:r>
              <a:rPr kumimoji="0" lang="en-US" sz="2000" b="0" i="0" u="none" strike="noStrike" cap="none" normalizeH="0" baseline="0" dirty="0">
                <a:ln>
                  <a:noFill/>
                </a:ln>
                <a:effectLst/>
                <a:cs typeface="Arial" pitchFamily="34" charset="0"/>
              </a:rPr>
              <a:t> the rocks in a </a:t>
            </a:r>
            <a:r>
              <a:rPr kumimoji="0" lang="en-US" sz="2000" b="0" i="0" u="none" strike="noStrike" cap="none" normalizeH="0" baseline="0" dirty="0" err="1">
                <a:ln>
                  <a:noFill/>
                </a:ln>
                <a:effectLst/>
                <a:cs typeface="Arial" pitchFamily="34" charset="0"/>
              </a:rPr>
              <a:t>terrane</a:t>
            </a:r>
            <a:r>
              <a:rPr kumimoji="0" lang="en-US" sz="2000" b="0" i="0" u="none" strike="noStrike" cap="none" normalizeH="0" baseline="0" dirty="0">
                <a:ln>
                  <a:noFill/>
                </a:ln>
                <a:effectLst/>
                <a:cs typeface="Arial" pitchFamily="34" charset="0"/>
              </a:rPr>
              <a:t> is important to determining time of docking. Simply put, it is a matter of logic. The time of docking must be no later than the age of the rock which sutures the accretion nor earlier than the youngest rock in the accreted </a:t>
            </a:r>
            <a:r>
              <a:rPr kumimoji="0" lang="en-US" sz="2000" b="0" i="0" u="none" strike="noStrike" cap="none" normalizeH="0" baseline="0" dirty="0" err="1">
                <a:ln>
                  <a:noFill/>
                </a:ln>
                <a:effectLst/>
                <a:cs typeface="Arial" pitchFamily="34" charset="0"/>
              </a:rPr>
              <a:t>terrane</a:t>
            </a:r>
            <a:r>
              <a:rPr kumimoji="0" lang="en-US" sz="2000" b="0" i="0" u="none" strike="noStrike" cap="none" normalizeH="0" baseline="0" dirty="0">
                <a:ln>
                  <a:noFill/>
                </a:ln>
                <a:effectLst/>
                <a:cs typeface="Arial" pitchFamily="34" charset="0"/>
              </a:rPr>
              <a:t>. That makes sense!</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dirty="0">
              <a:cs typeface="Arial" pitchFamily="34" charset="0"/>
            </a:endParaRPr>
          </a:p>
          <a:p>
            <a:pPr lvl="0" eaLnBrk="0" fontAlgn="base" hangingPunct="0">
              <a:spcBef>
                <a:spcPct val="0"/>
              </a:spcBef>
              <a:spcAft>
                <a:spcPct val="0"/>
              </a:spcAft>
            </a:pPr>
            <a:r>
              <a:rPr kumimoji="0" lang="en-US" sz="2000" b="0" i="0" u="none" strike="noStrike" cap="none" normalizeH="0" baseline="0" dirty="0">
                <a:ln>
                  <a:noFill/>
                </a:ln>
                <a:effectLst/>
                <a:cs typeface="Arial" pitchFamily="34" charset="0"/>
              </a:rPr>
              <a:t>(FROM: </a:t>
            </a:r>
            <a:r>
              <a:rPr lang="en-US" sz="2000" i="1" dirty="0"/>
              <a:t>academic.emporia.edu/</a:t>
            </a:r>
            <a:r>
              <a:rPr lang="en-US" sz="2000" i="1" dirty="0" err="1"/>
              <a:t>aberjame</a:t>
            </a:r>
            <a:r>
              <a:rPr lang="en-US" sz="2000" i="1" dirty="0"/>
              <a:t>/student/pachuta1/page3.htm)</a:t>
            </a:r>
            <a:endParaRPr kumimoji="0" lang="en-US" sz="2000" b="0" i="0" u="none" strike="noStrike" cap="none" normalizeH="0" baseline="0" dirty="0">
              <a:ln>
                <a:noFill/>
              </a:ln>
              <a:effectLst/>
              <a:cs typeface="Arial"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86200"/>
            <a:ext cx="9144000" cy="2431435"/>
          </a:xfrm>
          <a:prstGeom prst="rect">
            <a:avLst/>
          </a:prstGeom>
        </p:spPr>
        <p:txBody>
          <a:bodyPr wrap="square">
            <a:spAutoFit/>
          </a:bodyPr>
          <a:lstStyle/>
          <a:p>
            <a:r>
              <a:rPr lang="en-US" sz="3600" b="1" dirty="0">
                <a:solidFill>
                  <a:srgbClr val="FF0000"/>
                </a:solidFill>
                <a:cs typeface="Arial" pitchFamily="34" charset="0"/>
              </a:rPr>
              <a:t>  </a:t>
            </a:r>
            <a:r>
              <a:rPr lang="en-US" sz="3600" b="1" dirty="0">
                <a:solidFill>
                  <a:srgbClr val="FF0000"/>
                </a:solidFill>
                <a:effectLst>
                  <a:outerShdw dist="50800" dir="7200000" algn="ctr" rotWithShape="0">
                    <a:schemeClr val="tx1"/>
                  </a:outerShdw>
                </a:effectLst>
                <a:cs typeface="Arial" pitchFamily="34" charset="0"/>
              </a:rPr>
              <a:t>ratios of . . . .</a:t>
            </a:r>
          </a:p>
          <a:p>
            <a:r>
              <a:rPr lang="en-US" sz="3600" b="1" dirty="0">
                <a:solidFill>
                  <a:srgbClr val="FF0000"/>
                </a:solidFill>
                <a:effectLst>
                  <a:outerShdw dist="50800" dir="7200000" algn="ctr" rotWithShape="0">
                    <a:schemeClr val="tx1"/>
                  </a:outerShdw>
                </a:effectLst>
                <a:cs typeface="Arial" pitchFamily="34" charset="0"/>
              </a:rPr>
              <a:t>	strontium isotopes 87 &amp; 86 in rocks </a:t>
            </a:r>
          </a:p>
          <a:p>
            <a:r>
              <a:rPr lang="en-US" sz="3600" b="1" dirty="0">
                <a:solidFill>
                  <a:srgbClr val="FF0000"/>
                </a:solidFill>
                <a:effectLst>
                  <a:outerShdw dist="50800" dir="7200000" algn="ctr" rotWithShape="0">
                    <a:schemeClr val="tx1"/>
                  </a:outerShdw>
                </a:effectLst>
                <a:cs typeface="Arial" pitchFamily="34" charset="0"/>
              </a:rPr>
              <a:t>		can determine if the rock is . . . .</a:t>
            </a:r>
          </a:p>
          <a:p>
            <a:r>
              <a:rPr lang="en-US" sz="4400" b="1" dirty="0">
                <a:solidFill>
                  <a:srgbClr val="FF0000"/>
                </a:solidFill>
                <a:effectLst>
                  <a:outerShdw dist="50800" dir="7200000" algn="ctr" rotWithShape="0">
                    <a:schemeClr val="tx1"/>
                  </a:outerShdw>
                </a:effectLst>
                <a:cs typeface="Arial" pitchFamily="34" charset="0"/>
              </a:rPr>
              <a:t>     oceanic crust or continental crust</a:t>
            </a:r>
            <a:endParaRPr lang="en-US" sz="4400" b="1" dirty="0">
              <a:solidFill>
                <a:srgbClr val="FF0000"/>
              </a:solidFill>
              <a:effectLst>
                <a:outerShdw dist="50800" dir="7200000" algn="ctr" rotWithShape="0">
                  <a:schemeClr val="tx1"/>
                </a:outerShdw>
              </a:effectLst>
            </a:endParaRPr>
          </a:p>
        </p:txBody>
      </p:sp>
      <p:sp>
        <p:nvSpPr>
          <p:cNvPr id="25" name="TextBox 24"/>
          <p:cNvSpPr txBox="1"/>
          <p:nvPr/>
        </p:nvSpPr>
        <p:spPr>
          <a:xfrm>
            <a:off x="0" y="15240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27" name="TextBox 26"/>
          <p:cNvSpPr txBox="1"/>
          <p:nvPr/>
        </p:nvSpPr>
        <p:spPr>
          <a:xfrm>
            <a:off x="0" y="2438400"/>
            <a:ext cx="9144000" cy="707886"/>
          </a:xfrm>
          <a:prstGeom prst="rect">
            <a:avLst/>
          </a:prstGeom>
          <a:noFill/>
        </p:spPr>
        <p:txBody>
          <a:bodyPr wrap="square" rtlCol="0">
            <a:spAutoFit/>
          </a:bodyPr>
          <a:lstStyle/>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p:txBody>
      </p:sp>
      <p:sp>
        <p:nvSpPr>
          <p:cNvPr id="30" name="TextBox 29"/>
          <p:cNvSpPr txBox="1"/>
          <p:nvPr/>
        </p:nvSpPr>
        <p:spPr>
          <a:xfrm>
            <a:off x="0" y="3276600"/>
            <a:ext cx="9144000" cy="707886"/>
          </a:xfrm>
          <a:prstGeom prst="rect">
            <a:avLst/>
          </a:prstGeom>
          <a:noFill/>
        </p:spPr>
        <p:txBody>
          <a:bodyPr wrap="square" rtlCol="0">
            <a:spAutoFit/>
          </a:bodyPr>
          <a:lstStyle/>
          <a:p>
            <a:r>
              <a:rPr lang="en-US" sz="4000" dirty="0">
                <a:cs typeface="Arial" pitchFamily="34" charset="0"/>
              </a:rPr>
              <a:t>	4) Geochemical Markers</a:t>
            </a:r>
            <a:endParaRPr lang="en-US" sz="4000" dirty="0">
              <a:solidFill>
                <a:srgbClr val="FF0000"/>
              </a:solidFill>
            </a:endParaRPr>
          </a:p>
        </p:txBody>
      </p:sp>
      <p:cxnSp>
        <p:nvCxnSpPr>
          <p:cNvPr id="11" name="Straight Connector 10"/>
          <p:cNvCxnSpPr/>
          <p:nvPr/>
        </p:nvCxnSpPr>
        <p:spPr>
          <a:xfrm>
            <a:off x="762000" y="6248400"/>
            <a:ext cx="1676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5800" y="6248400"/>
            <a:ext cx="2667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4240FB-319E-C593-3DEA-9A72200A20B1}"/>
              </a:ext>
            </a:extLst>
          </p:cNvPr>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pic>
        <p:nvPicPr>
          <p:cNvPr id="4" name="Picture 3">
            <a:extLst>
              <a:ext uri="{FF2B5EF4-FFF2-40B4-BE49-F238E27FC236}">
                <a16:creationId xmlns:a16="http://schemas.microsoft.com/office/drawing/2014/main" id="{6017D950-1661-EB88-563C-97C621CCF047}"/>
              </a:ext>
            </a:extLst>
          </p:cNvPr>
          <p:cNvPicPr>
            <a:picLocks noChangeAspect="1"/>
          </p:cNvPicPr>
          <p:nvPr/>
        </p:nvPicPr>
        <p:blipFill rotWithShape="1">
          <a:blip r:embed="rId2"/>
          <a:srcRect l="1666" t="4548" r="53334" b="5000"/>
          <a:stretch/>
        </p:blipFill>
        <p:spPr>
          <a:xfrm>
            <a:off x="7086600" y="2738977"/>
            <a:ext cx="1676400" cy="1684846"/>
          </a:xfrm>
          <a:prstGeom prst="rect">
            <a:avLst/>
          </a:prstGeom>
        </p:spPr>
      </p:pic>
      <p:sp>
        <p:nvSpPr>
          <p:cNvPr id="10" name="Rectangle 9"/>
          <p:cNvSpPr/>
          <p:nvPr/>
        </p:nvSpPr>
        <p:spPr>
          <a:xfrm>
            <a:off x="0" y="4495800"/>
            <a:ext cx="9144000" cy="1446550"/>
          </a:xfrm>
          <a:prstGeom prst="rect">
            <a:avLst/>
          </a:prstGeom>
          <a:noFill/>
        </p:spPr>
        <p:txBody>
          <a:bodyPr wrap="square">
            <a:spAutoFit/>
          </a:bodyPr>
          <a:lstStyle/>
          <a:p>
            <a:pPr algn="ctr"/>
            <a:r>
              <a:rPr lang="en-US" sz="4400" b="1" dirty="0">
                <a:latin typeface="Tempus Sans ITC" pitchFamily="82" charset="0"/>
                <a:cs typeface="Arial" pitchFamily="34" charset="0"/>
              </a:rPr>
              <a:t>(More details about identification</a:t>
            </a:r>
          </a:p>
          <a:p>
            <a:pPr algn="ctr"/>
            <a:r>
              <a:rPr lang="en-US" sz="4400" b="1" dirty="0">
                <a:latin typeface="Tempus Sans ITC" pitchFamily="82" charset="0"/>
                <a:cs typeface="Arial" pitchFamily="34" charset="0"/>
              </a:rPr>
              <a:t> in PowerPoint on the website)</a:t>
            </a:r>
            <a:endParaRPr lang="en-US" sz="44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9">
                                            <p:txEl>
                                              <p:pRg st="0" end="0"/>
                                            </p:txEl>
                                          </p:spTgt>
                                        </p:tgtEl>
                                      </p:cBhvr>
                                    </p:animEffect>
                                    <p:set>
                                      <p:cBhvr>
                                        <p:cTn id="38" dur="1" fill="hold">
                                          <p:stCondLst>
                                            <p:cond delay="999"/>
                                          </p:stCondLst>
                                        </p:cTn>
                                        <p:tgtEl>
                                          <p:spTgt spid="9">
                                            <p:txEl>
                                              <p:pRg st="0" end="0"/>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9">
                                            <p:txEl>
                                              <p:pRg st="1" end="1"/>
                                            </p:txEl>
                                          </p:spTgt>
                                        </p:tgtEl>
                                      </p:cBhvr>
                                    </p:animEffect>
                                    <p:set>
                                      <p:cBhvr>
                                        <p:cTn id="41" dur="1" fill="hold">
                                          <p:stCondLst>
                                            <p:cond delay="999"/>
                                          </p:stCondLst>
                                        </p:cTn>
                                        <p:tgtEl>
                                          <p:spTgt spid="9">
                                            <p:txEl>
                                              <p:pRg st="1" end="1"/>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9">
                                            <p:txEl>
                                              <p:pRg st="2" end="2"/>
                                            </p:txEl>
                                          </p:spTgt>
                                        </p:tgtEl>
                                      </p:cBhvr>
                                    </p:animEffect>
                                    <p:set>
                                      <p:cBhvr>
                                        <p:cTn id="44" dur="1" fill="hold">
                                          <p:stCondLst>
                                            <p:cond delay="999"/>
                                          </p:stCondLst>
                                        </p:cTn>
                                        <p:tgtEl>
                                          <p:spTgt spid="9">
                                            <p:txEl>
                                              <p:pRg st="2" end="2"/>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9">
                                            <p:txEl>
                                              <p:pRg st="3" end="3"/>
                                            </p:txEl>
                                          </p:spTgt>
                                        </p:tgtEl>
                                      </p:cBhvr>
                                    </p:animEffect>
                                    <p:set>
                                      <p:cBhvr>
                                        <p:cTn id="47" dur="1" fill="hold">
                                          <p:stCondLst>
                                            <p:cond delay="999"/>
                                          </p:stCondLst>
                                        </p:cTn>
                                        <p:tgtEl>
                                          <p:spTgt spid="9">
                                            <p:txEl>
                                              <p:pRg st="3" end="3"/>
                                            </p:txEl>
                                          </p:spTgt>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childTnLst>
                          </p:cTn>
                        </p:par>
                        <p:par>
                          <p:cTn id="54" fill="hold">
                            <p:stCondLst>
                              <p:cond delay="1000"/>
                            </p:stCondLst>
                            <p:childTnLst>
                              <p:par>
                                <p:cTn id="55" presetID="53" presetClass="entr" presetSubtype="0" fill="hold" grpId="0" nodeType="after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p:cTn id="5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59" dur="1000"/>
                                        <p:tgtEl>
                                          <p:spTgt spid="10">
                                            <p:txEl>
                                              <p:pRg st="0" end="0"/>
                                            </p:txEl>
                                          </p:spTgt>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 calcmode="lin" valueType="num">
                                      <p:cBhvr>
                                        <p:cTn id="62"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63" dur="1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64"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0" grpId="0" uiExpand="1"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498848"/>
            <a:ext cx="9144000" cy="1446550"/>
          </a:xfrm>
          <a:prstGeom prst="rect">
            <a:avLst/>
          </a:prstGeom>
          <a:noFill/>
        </p:spPr>
        <p:txBody>
          <a:bodyPr wrap="square">
            <a:spAutoFit/>
          </a:bodyPr>
          <a:lstStyle/>
          <a:p>
            <a:pPr algn="ctr"/>
            <a:r>
              <a:rPr lang="en-US" sz="4400" b="1" dirty="0">
                <a:latin typeface="Tempus Sans ITC" pitchFamily="82" charset="0"/>
                <a:cs typeface="Arial" pitchFamily="34" charset="0"/>
              </a:rPr>
              <a:t>(More details about identification</a:t>
            </a:r>
          </a:p>
          <a:p>
            <a:pPr algn="ctr"/>
            <a:r>
              <a:rPr lang="en-US" sz="4400" b="1" dirty="0">
                <a:latin typeface="Tempus Sans ITC" pitchFamily="82" charset="0"/>
                <a:cs typeface="Arial" pitchFamily="34" charset="0"/>
              </a:rPr>
              <a:t> in PowerPoint on the website)</a:t>
            </a:r>
            <a:endParaRPr lang="en-US" sz="4400" b="1" dirty="0">
              <a:latin typeface="Tempus Sans ITC" pitchFamily="82" charset="0"/>
            </a:endParaRPr>
          </a:p>
        </p:txBody>
      </p:sp>
      <p:sp>
        <p:nvSpPr>
          <p:cNvPr id="16" name="TextBox 15"/>
          <p:cNvSpPr txBox="1"/>
          <p:nvPr/>
        </p:nvSpPr>
        <p:spPr>
          <a:xfrm>
            <a:off x="0" y="2819400"/>
            <a:ext cx="9144000" cy="3785652"/>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a:p>
            <a:r>
              <a:rPr lang="en-US" sz="4000" dirty="0">
                <a:cs typeface="Arial" pitchFamily="34" charset="0"/>
              </a:rPr>
              <a:t>	2) Fossil Evidence</a:t>
            </a:r>
          </a:p>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a:p>
            <a:r>
              <a:rPr lang="en-US" sz="4000" dirty="0">
                <a:cs typeface="Arial" pitchFamily="34" charset="0"/>
              </a:rPr>
              <a:t>	4) Geochemical Markers</a:t>
            </a:r>
            <a:endParaRPr lang="en-US" sz="4000" dirty="0">
              <a:solidFill>
                <a:srgbClr val="FF0000"/>
              </a:solidFill>
            </a:endParaRPr>
          </a:p>
          <a:p>
            <a:pPr marL="0"/>
            <a:endParaRPr lang="en-US" sz="4000" b="1" dirty="0">
              <a:solidFill>
                <a:srgbClr val="FF0000"/>
              </a:solidFill>
            </a:endParaRPr>
          </a:p>
        </p:txBody>
      </p:sp>
      <p:grpSp>
        <p:nvGrpSpPr>
          <p:cNvPr id="12" name="Group 11"/>
          <p:cNvGrpSpPr/>
          <p:nvPr/>
        </p:nvGrpSpPr>
        <p:grpSpPr>
          <a:xfrm>
            <a:off x="0" y="27432"/>
            <a:ext cx="9144000" cy="3957054"/>
            <a:chOff x="0" y="27432"/>
            <a:chExt cx="9144000" cy="3957054"/>
          </a:xfrm>
        </p:grpSpPr>
        <p:sp>
          <p:nvSpPr>
            <p:cNvPr id="18" name="TextBox 17"/>
            <p:cNvSpPr txBox="1"/>
            <p:nvPr/>
          </p:nvSpPr>
          <p:spPr>
            <a:xfrm>
              <a:off x="0" y="27432"/>
              <a:ext cx="9144000" cy="1323439"/>
            </a:xfrm>
            <a:prstGeom prst="rect">
              <a:avLst/>
            </a:prstGeom>
            <a:noFill/>
          </p:spPr>
          <p:txBody>
            <a:bodyPr wrap="square" rtlCol="0">
              <a:spAutoFit/>
            </a:bodyPr>
            <a:lstStyle/>
            <a:p>
              <a:endParaRPr lang="en-US" sz="4000" b="1" dirty="0">
                <a:cs typeface="Arial" pitchFamily="34" charset="0"/>
              </a:endParaRP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p:txBody>
        </p:sp>
        <p:grpSp>
          <p:nvGrpSpPr>
            <p:cNvPr id="10" name="Group 9"/>
            <p:cNvGrpSpPr/>
            <p:nvPr/>
          </p:nvGrpSpPr>
          <p:grpSpPr>
            <a:xfrm>
              <a:off x="0" y="27432"/>
              <a:ext cx="9144000" cy="3957054"/>
              <a:chOff x="0" y="27432"/>
              <a:chExt cx="9144000" cy="3957054"/>
            </a:xfrm>
          </p:grpSpPr>
          <p:sp>
            <p:nvSpPr>
              <p:cNvPr id="2" name="TextBox 1"/>
              <p:cNvSpPr txBox="1"/>
              <p:nvPr/>
            </p:nvSpPr>
            <p:spPr>
              <a:xfrm>
                <a:off x="0" y="27432"/>
                <a:ext cx="9144000" cy="1323439"/>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endParaRPr lang="en-US" sz="4000" dirty="0">
                  <a:solidFill>
                    <a:srgbClr val="FF0000"/>
                  </a:solidFill>
                </a:endParaRPr>
              </a:p>
            </p:txBody>
          </p:sp>
          <p:sp>
            <p:nvSpPr>
              <p:cNvPr id="25" name="TextBox 24"/>
              <p:cNvSpPr txBox="1"/>
              <p:nvPr/>
            </p:nvSpPr>
            <p:spPr>
              <a:xfrm>
                <a:off x="0" y="1524000"/>
                <a:ext cx="9144000" cy="707886"/>
              </a:xfrm>
              <a:prstGeom prst="rect">
                <a:avLst/>
              </a:prstGeom>
              <a:noFill/>
            </p:spPr>
            <p:txBody>
              <a:bodyPr wrap="square" rtlCol="0">
                <a:spAutoFit/>
              </a:bodyPr>
              <a:lstStyle/>
              <a:p>
                <a:r>
                  <a:rPr lang="en-US" sz="4000" dirty="0">
                    <a:cs typeface="Arial" pitchFamily="34" charset="0"/>
                  </a:rPr>
                  <a:t>	2) Fossil Evidence</a:t>
                </a:r>
              </a:p>
            </p:txBody>
          </p:sp>
          <p:sp>
            <p:nvSpPr>
              <p:cNvPr id="27" name="TextBox 26"/>
              <p:cNvSpPr txBox="1"/>
              <p:nvPr/>
            </p:nvSpPr>
            <p:spPr>
              <a:xfrm>
                <a:off x="0" y="2438400"/>
                <a:ext cx="9144000" cy="707886"/>
              </a:xfrm>
              <a:prstGeom prst="rect">
                <a:avLst/>
              </a:prstGeom>
              <a:noFill/>
            </p:spPr>
            <p:txBody>
              <a:bodyPr wrap="square" rtlCol="0">
                <a:spAutoFit/>
              </a:bodyPr>
              <a:lstStyle/>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p:txBody>
          </p:sp>
          <p:sp>
            <p:nvSpPr>
              <p:cNvPr id="30" name="TextBox 29"/>
              <p:cNvSpPr txBox="1"/>
              <p:nvPr/>
            </p:nvSpPr>
            <p:spPr>
              <a:xfrm>
                <a:off x="0" y="3276600"/>
                <a:ext cx="9144000" cy="707886"/>
              </a:xfrm>
              <a:prstGeom prst="rect">
                <a:avLst/>
              </a:prstGeom>
              <a:noFill/>
            </p:spPr>
            <p:txBody>
              <a:bodyPr wrap="square" rtlCol="0">
                <a:spAutoFit/>
              </a:bodyPr>
              <a:lstStyle/>
              <a:p>
                <a:r>
                  <a:rPr lang="en-US" sz="4000" dirty="0">
                    <a:cs typeface="Arial" pitchFamily="34" charset="0"/>
                  </a:rPr>
                  <a:t>	4) Geochemical Markers</a:t>
                </a:r>
                <a:endParaRPr lang="en-US" sz="4000" dirty="0">
                  <a:solidFill>
                    <a:srgbClr val="FF0000"/>
                  </a:solidFill>
                </a:endParaRPr>
              </a:p>
            </p:txBody>
          </p:sp>
        </p:grpSp>
      </p:grpSp>
      <p:sp>
        <p:nvSpPr>
          <p:cNvPr id="3" name="TextBox 2">
            <a:extLst>
              <a:ext uri="{FF2B5EF4-FFF2-40B4-BE49-F238E27FC236}">
                <a16:creationId xmlns:a16="http://schemas.microsoft.com/office/drawing/2014/main" id="{7BE9CFAD-3B56-9763-7F59-938F54720500}"/>
              </a:ext>
            </a:extLst>
          </p:cNvPr>
          <p:cNvSpPr txBox="1"/>
          <p:nvPr/>
        </p:nvSpPr>
        <p:spPr>
          <a:xfrm>
            <a:off x="16880" y="838200"/>
            <a:ext cx="9194975" cy="1022139"/>
          </a:xfrm>
          <a:prstGeom prst="rect">
            <a:avLst/>
          </a:prstGeom>
          <a:noFill/>
        </p:spPr>
        <p:txBody>
          <a:bodyPr wrap="square">
            <a:spAutoFit/>
          </a:bodyPr>
          <a:lstStyle/>
          <a:p>
            <a:pPr algn="ctr">
              <a:lnSpc>
                <a:spcPts val="3600"/>
              </a:lnSpc>
            </a:pPr>
            <a:r>
              <a:rPr lang="en-US" sz="3600" b="1" dirty="0"/>
              <a:t>crust fragment from one  tectonic plate </a:t>
            </a:r>
          </a:p>
          <a:p>
            <a:pPr algn="ctr">
              <a:lnSpc>
                <a:spcPts val="3600"/>
              </a:lnSpc>
            </a:pPr>
            <a:r>
              <a:rPr lang="en-US" sz="3600" b="1" dirty="0"/>
              <a:t>welded to crust on another plate</a:t>
            </a:r>
          </a:p>
        </p:txBody>
      </p:sp>
      <p:sp>
        <p:nvSpPr>
          <p:cNvPr id="4" name="TextBox 3">
            <a:extLst>
              <a:ext uri="{FF2B5EF4-FFF2-40B4-BE49-F238E27FC236}">
                <a16:creationId xmlns:a16="http://schemas.microsoft.com/office/drawing/2014/main" id="{B4CC87D7-17D7-7420-DA1B-ED22A5AB747B}"/>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7">
                                            <p:txEl>
                                              <p:pRg st="0" end="0"/>
                                            </p:txEl>
                                          </p:spTgt>
                                        </p:tgtEl>
                                      </p:cBhvr>
                                    </p:animEffect>
                                    <p:anim calcmode="lin" valueType="num">
                                      <p:cBhvr>
                                        <p:cTn id="7" dur="1000"/>
                                        <p:tgtEl>
                                          <p:spTgt spid="17">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17">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17">
                                            <p:txEl>
                                              <p:pRg st="0" end="0"/>
                                            </p:txEl>
                                          </p:spTgt>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7">
                                            <p:txEl>
                                              <p:pRg st="1" end="1"/>
                                            </p:txEl>
                                          </p:spTgt>
                                        </p:tgtEl>
                                      </p:cBhvr>
                                    </p:animEffect>
                                    <p:anim calcmode="lin" valueType="num">
                                      <p:cBhvr>
                                        <p:cTn id="12" dur="1000"/>
                                        <p:tgtEl>
                                          <p:spTgt spid="17">
                                            <p:txEl>
                                              <p:pRg st="1" end="1"/>
                                            </p:txEl>
                                          </p:spTgt>
                                        </p:tgtEl>
                                        <p:attrNameLst>
                                          <p:attrName>ppt_x</p:attrName>
                                        </p:attrNameLst>
                                      </p:cBhvr>
                                      <p:tavLst>
                                        <p:tav tm="0">
                                          <p:val>
                                            <p:strVal val="ppt_x"/>
                                          </p:val>
                                        </p:tav>
                                        <p:tav tm="100000">
                                          <p:val>
                                            <p:strVal val="ppt_x"/>
                                          </p:val>
                                        </p:tav>
                                      </p:tavLst>
                                    </p:anim>
                                    <p:anim calcmode="lin" valueType="num">
                                      <p:cBhvr>
                                        <p:cTn id="13" dur="1000"/>
                                        <p:tgtEl>
                                          <p:spTgt spid="17">
                                            <p:txEl>
                                              <p:pRg st="1" end="1"/>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17">
                                            <p:txEl>
                                              <p:pRg st="1" end="1"/>
                                            </p:txEl>
                                          </p:spTgt>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2"/>
                                        </p:tgtEl>
                                      </p:cBhvr>
                                    </p:animEffect>
                                    <p:anim calcmode="lin" valueType="num">
                                      <p:cBhvr>
                                        <p:cTn id="17" dur="1000"/>
                                        <p:tgtEl>
                                          <p:spTgt spid="12"/>
                                        </p:tgtEl>
                                        <p:attrNameLst>
                                          <p:attrName>ppt_x</p:attrName>
                                        </p:attrNameLst>
                                      </p:cBhvr>
                                      <p:tavLst>
                                        <p:tav tm="0">
                                          <p:val>
                                            <p:strVal val="ppt_x"/>
                                          </p:val>
                                        </p:tav>
                                        <p:tav tm="100000">
                                          <p:val>
                                            <p:strVal val="ppt_x"/>
                                          </p:val>
                                        </p:tav>
                                      </p:tavLst>
                                    </p:anim>
                                    <p:anim calcmode="lin" valueType="num">
                                      <p:cBhvr>
                                        <p:cTn id="18" dur="1000"/>
                                        <p:tgtEl>
                                          <p:spTgt spid="12"/>
                                        </p:tgtEl>
                                        <p:attrNameLst>
                                          <p:attrName>ppt_y</p:attrName>
                                        </p:attrNameLst>
                                      </p:cBhvr>
                                      <p:tavLst>
                                        <p:tav tm="0">
                                          <p:val>
                                            <p:strVal val="ppt_y"/>
                                          </p:val>
                                        </p:tav>
                                        <p:tav tm="100000">
                                          <p:val>
                                            <p:strVal val="ppt_y+.1"/>
                                          </p:val>
                                        </p:tav>
                                      </p:tavLst>
                                    </p:anim>
                                    <p:set>
                                      <p:cBhvr>
                                        <p:cTn id="19" dur="1" fill="hold">
                                          <p:stCondLst>
                                            <p:cond delay="999"/>
                                          </p:stCondLst>
                                        </p:cTn>
                                        <p:tgtEl>
                                          <p:spTgt spid="12"/>
                                        </p:tgtEl>
                                        <p:attrNameLst>
                                          <p:attrName>style.visibility</p:attrName>
                                        </p:attrNameLst>
                                      </p:cBhvr>
                                      <p:to>
                                        <p:strVal val="hidden"/>
                                      </p:to>
                                    </p:set>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6" grpId="0"/>
      <p:bldP spid="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23E4C12-87EA-59C9-3A78-9B5FB9907604}"/>
              </a:ext>
            </a:extLst>
          </p:cNvPr>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 name="TextBox 1">
            <a:extLst>
              <a:ext uri="{FF2B5EF4-FFF2-40B4-BE49-F238E27FC236}">
                <a16:creationId xmlns:a16="http://schemas.microsoft.com/office/drawing/2014/main" id="{FA1771C9-482B-97E2-D5CB-4347626066BD}"/>
              </a:ext>
            </a:extLst>
          </p:cNvPr>
          <p:cNvSpPr txBox="1"/>
          <p:nvPr/>
        </p:nvSpPr>
        <p:spPr>
          <a:xfrm>
            <a:off x="16880" y="838200"/>
            <a:ext cx="9194975" cy="1022139"/>
          </a:xfrm>
          <a:prstGeom prst="rect">
            <a:avLst/>
          </a:prstGeom>
          <a:noFill/>
        </p:spPr>
        <p:txBody>
          <a:bodyPr wrap="square">
            <a:spAutoFit/>
          </a:bodyPr>
          <a:lstStyle/>
          <a:p>
            <a:pPr algn="ctr">
              <a:lnSpc>
                <a:spcPts val="3600"/>
              </a:lnSpc>
            </a:pPr>
            <a:r>
              <a:rPr lang="en-US" sz="3600" b="1" dirty="0"/>
              <a:t>crust fragment from one  tectonic plate </a:t>
            </a:r>
          </a:p>
          <a:p>
            <a:pPr algn="ctr">
              <a:lnSpc>
                <a:spcPts val="3600"/>
              </a:lnSpc>
            </a:pPr>
            <a:r>
              <a:rPr lang="en-US" sz="3600" b="1" dirty="0"/>
              <a:t>welded to crust on another plate</a:t>
            </a:r>
          </a:p>
        </p:txBody>
      </p:sp>
      <p:sp>
        <p:nvSpPr>
          <p:cNvPr id="3" name="TextBox 2">
            <a:extLst>
              <a:ext uri="{FF2B5EF4-FFF2-40B4-BE49-F238E27FC236}">
                <a16:creationId xmlns:a16="http://schemas.microsoft.com/office/drawing/2014/main" id="{92ABFEA2-3F7A-6C43-FCF0-1B4B76880ADE}"/>
              </a:ext>
            </a:extLst>
          </p:cNvPr>
          <p:cNvSpPr txBox="1"/>
          <p:nvPr/>
        </p:nvSpPr>
        <p:spPr>
          <a:xfrm>
            <a:off x="0" y="5835"/>
            <a:ext cx="9127120" cy="830997"/>
          </a:xfrm>
          <a:prstGeom prst="rect">
            <a:avLst/>
          </a:prstGeom>
          <a:noFill/>
          <a:effectLst>
            <a:outerShdw dist="25400" dir="5400000" algn="ctr" rotWithShape="0">
              <a:srgbClr val="0A0906"/>
            </a:outerShdw>
          </a:effectLst>
        </p:spPr>
        <p:txBody>
          <a:bodyPr wrap="square" rtlCol="0">
            <a:spAutoFit/>
          </a:bodyPr>
          <a:lstStyle/>
          <a:p>
            <a:pPr algn="ctr"/>
            <a:r>
              <a:rPr lang="en-US" sz="4800" b="1" spc="-50" dirty="0">
                <a:ln w="9525">
                  <a:solidFill>
                    <a:schemeClr val="accent5">
                      <a:lumMod val="50000"/>
                    </a:schemeClr>
                  </a:solidFill>
                </a:ln>
                <a:solidFill>
                  <a:schemeClr val="accent5">
                    <a:lumMod val="50000"/>
                  </a:schemeClr>
                </a:solidFill>
                <a:cs typeface="Arial" pitchFamily="34" charset="0"/>
              </a:rPr>
              <a:t>Exotic Terranes</a:t>
            </a:r>
          </a:p>
        </p:txBody>
      </p:sp>
      <p:sp>
        <p:nvSpPr>
          <p:cNvPr id="4" name="TextBox 3">
            <a:extLst>
              <a:ext uri="{FF2B5EF4-FFF2-40B4-BE49-F238E27FC236}">
                <a16:creationId xmlns:a16="http://schemas.microsoft.com/office/drawing/2014/main" id="{24AD7E50-D414-31D6-F56B-A7B9B226BBDE}"/>
              </a:ext>
            </a:extLst>
          </p:cNvPr>
          <p:cNvSpPr txBox="1"/>
          <p:nvPr/>
        </p:nvSpPr>
        <p:spPr>
          <a:xfrm>
            <a:off x="0" y="2819400"/>
            <a:ext cx="9144000" cy="3785652"/>
          </a:xfrm>
          <a:prstGeom prst="rect">
            <a:avLst/>
          </a:prstGeom>
          <a:noFill/>
        </p:spPr>
        <p:txBody>
          <a:bodyPr wrap="square" rtlCol="0">
            <a:spAutoFit/>
          </a:bodyPr>
          <a:lstStyle/>
          <a:p>
            <a:pPr marL="0" algn="ctr"/>
            <a:r>
              <a:rPr lang="en-US" sz="4000" b="1" dirty="0">
                <a:solidFill>
                  <a:srgbClr val="FF0000"/>
                </a:solidFill>
                <a:effectLst>
                  <a:outerShdw dist="50800" dir="7200000" algn="ctr" rotWithShape="0">
                    <a:schemeClr val="tx1"/>
                  </a:outerShdw>
                </a:effectLst>
              </a:rPr>
              <a:t>How to Identify Where They Come From?</a:t>
            </a:r>
          </a:p>
          <a:p>
            <a:r>
              <a:rPr lang="en-US" sz="4000" b="1" dirty="0">
                <a:cs typeface="Arial" pitchFamily="34" charset="0"/>
              </a:rPr>
              <a:t>	</a:t>
            </a:r>
            <a:r>
              <a:rPr lang="en-US" sz="4000" dirty="0">
                <a:cs typeface="Arial" pitchFamily="34" charset="0"/>
              </a:rPr>
              <a:t>1) Internal structure</a:t>
            </a:r>
            <a:r>
              <a:rPr lang="en-US" sz="4000" dirty="0">
                <a:solidFill>
                  <a:srgbClr val="FF0000"/>
                </a:solidFill>
              </a:rPr>
              <a:t> </a:t>
            </a:r>
          </a:p>
          <a:p>
            <a:r>
              <a:rPr lang="en-US" sz="4000" dirty="0">
                <a:cs typeface="Arial" pitchFamily="34" charset="0"/>
              </a:rPr>
              <a:t>	2) Fossil Evidence</a:t>
            </a:r>
          </a:p>
          <a:p>
            <a:r>
              <a:rPr lang="en-US" sz="4000" dirty="0">
                <a:cs typeface="Arial" pitchFamily="34" charset="0"/>
              </a:rPr>
              <a:t>	3) </a:t>
            </a:r>
            <a:r>
              <a:rPr lang="en-US" sz="4000" dirty="0" err="1">
                <a:cs typeface="Arial" pitchFamily="34" charset="0"/>
              </a:rPr>
              <a:t>Paleomagnetic</a:t>
            </a:r>
            <a:r>
              <a:rPr lang="en-US" sz="4000" dirty="0">
                <a:cs typeface="Arial" pitchFamily="34" charset="0"/>
              </a:rPr>
              <a:t> Signatures</a:t>
            </a:r>
          </a:p>
          <a:p>
            <a:r>
              <a:rPr lang="en-US" sz="4000" dirty="0">
                <a:cs typeface="Arial" pitchFamily="34" charset="0"/>
              </a:rPr>
              <a:t>	4) Geochemical Markers</a:t>
            </a:r>
            <a:endParaRPr lang="en-US" sz="4000" dirty="0">
              <a:solidFill>
                <a:srgbClr val="FF0000"/>
              </a:solidFill>
            </a:endParaRPr>
          </a:p>
          <a:p>
            <a:pPr marL="0"/>
            <a:endParaRPr lang="en-US" sz="4000" b="1" dirty="0">
              <a:solidFill>
                <a:srgbClr val="FF0000"/>
              </a:solidFill>
            </a:endParaRPr>
          </a:p>
        </p:txBody>
      </p:sp>
      <p:grpSp>
        <p:nvGrpSpPr>
          <p:cNvPr id="5" name="Group 4">
            <a:extLst>
              <a:ext uri="{FF2B5EF4-FFF2-40B4-BE49-F238E27FC236}">
                <a16:creationId xmlns:a16="http://schemas.microsoft.com/office/drawing/2014/main" id="{087BA0D9-1DCE-0B39-9D40-D10D83BE9E2B}"/>
              </a:ext>
            </a:extLst>
          </p:cNvPr>
          <p:cNvGrpSpPr/>
          <p:nvPr/>
        </p:nvGrpSpPr>
        <p:grpSpPr>
          <a:xfrm>
            <a:off x="1388480" y="912749"/>
            <a:ext cx="7865100" cy="3735451"/>
            <a:chOff x="1371600" y="1839580"/>
            <a:chExt cx="7865100" cy="3735451"/>
          </a:xfrm>
        </p:grpSpPr>
        <p:grpSp>
          <p:nvGrpSpPr>
            <p:cNvPr id="6" name="Group 5">
              <a:extLst>
                <a:ext uri="{FF2B5EF4-FFF2-40B4-BE49-F238E27FC236}">
                  <a16:creationId xmlns:a16="http://schemas.microsoft.com/office/drawing/2014/main" id="{79D6A5B7-F94C-F1E0-7CE3-52E4A1DAA914}"/>
                </a:ext>
              </a:extLst>
            </p:cNvPr>
            <p:cNvGrpSpPr/>
            <p:nvPr/>
          </p:nvGrpSpPr>
          <p:grpSpPr>
            <a:xfrm>
              <a:off x="1981200" y="1839580"/>
              <a:ext cx="7255500" cy="3735451"/>
              <a:chOff x="1981200" y="1839580"/>
              <a:chExt cx="7255500" cy="3735451"/>
            </a:xfrm>
          </p:grpSpPr>
          <p:sp>
            <p:nvSpPr>
              <p:cNvPr id="11" name="TextBox 10">
                <a:extLst>
                  <a:ext uri="{FF2B5EF4-FFF2-40B4-BE49-F238E27FC236}">
                    <a16:creationId xmlns:a16="http://schemas.microsoft.com/office/drawing/2014/main" id="{C02A06EF-25C8-9D31-9C45-CFA5DBE47617}"/>
                  </a:ext>
                </a:extLst>
              </p:cNvPr>
              <p:cNvSpPr txBox="1"/>
              <p:nvPr/>
            </p:nvSpPr>
            <p:spPr>
              <a:xfrm>
                <a:off x="2019300" y="1839580"/>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12" name="TextBox 11">
                <a:extLst>
                  <a:ext uri="{FF2B5EF4-FFF2-40B4-BE49-F238E27FC236}">
                    <a16:creationId xmlns:a16="http://schemas.microsoft.com/office/drawing/2014/main" id="{A283D2B1-4D83-4BB2-ECBF-EC4FBD79BF51}"/>
                  </a:ext>
                </a:extLst>
              </p:cNvPr>
              <p:cNvSpPr txBox="1"/>
              <p:nvPr/>
            </p:nvSpPr>
            <p:spPr>
              <a:xfrm>
                <a:off x="2016406" y="3593915"/>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Orogeny</a:t>
                </a:r>
              </a:p>
            </p:txBody>
          </p:sp>
          <p:sp>
            <p:nvSpPr>
              <p:cNvPr id="13" name="TextBox 12">
                <a:extLst>
                  <a:ext uri="{FF2B5EF4-FFF2-40B4-BE49-F238E27FC236}">
                    <a16:creationId xmlns:a16="http://schemas.microsoft.com/office/drawing/2014/main" id="{C19F1C9D-4534-5B97-8A7E-B70861D4329C}"/>
                  </a:ext>
                </a:extLst>
              </p:cNvPr>
              <p:cNvSpPr txBox="1"/>
              <p:nvPr/>
            </p:nvSpPr>
            <p:spPr>
              <a:xfrm>
                <a:off x="2019299" y="2722640"/>
                <a:ext cx="7217401"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Island Arcs/    Exotic Terranes</a:t>
                </a:r>
              </a:p>
            </p:txBody>
          </p:sp>
          <p:sp>
            <p:nvSpPr>
              <p:cNvPr id="14" name="TextBox 13">
                <a:extLst>
                  <a:ext uri="{FF2B5EF4-FFF2-40B4-BE49-F238E27FC236}">
                    <a16:creationId xmlns:a16="http://schemas.microsoft.com/office/drawing/2014/main" id="{D0C52D89-4C91-34A0-FC33-B3EA47B59D70}"/>
                  </a:ext>
                </a:extLst>
              </p:cNvPr>
              <p:cNvSpPr txBox="1"/>
              <p:nvPr/>
            </p:nvSpPr>
            <p:spPr>
              <a:xfrm>
                <a:off x="1981200" y="4572000"/>
                <a:ext cx="4996888"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Volcanoes </a:t>
                </a:r>
              </a:p>
            </p:txBody>
          </p:sp>
        </p:grpSp>
        <p:pic>
          <p:nvPicPr>
            <p:cNvPr id="7" name="Picture 6" descr="A red check mark on a black background&#10;&#10;Description automatically generated">
              <a:extLst>
                <a:ext uri="{FF2B5EF4-FFF2-40B4-BE49-F238E27FC236}">
                  <a16:creationId xmlns:a16="http://schemas.microsoft.com/office/drawing/2014/main" id="{F3CA7B68-75E9-11DD-EF6A-259FF4E2E37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1865612"/>
              <a:ext cx="928086" cy="830997"/>
            </a:xfrm>
            <a:prstGeom prst="rect">
              <a:avLst/>
            </a:prstGeom>
          </p:spPr>
        </p:pic>
        <p:pic>
          <p:nvPicPr>
            <p:cNvPr id="8" name="Picture 7" descr="A red check mark on a black background&#10;&#10;Description automatically generated">
              <a:extLst>
                <a:ext uri="{FF2B5EF4-FFF2-40B4-BE49-F238E27FC236}">
                  <a16:creationId xmlns:a16="http://schemas.microsoft.com/office/drawing/2014/main" id="{3D16121A-DAE5-F338-FEE7-C2C73431891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2854438"/>
              <a:ext cx="928086" cy="830997"/>
            </a:xfrm>
            <a:prstGeom prst="rect">
              <a:avLst/>
            </a:prstGeom>
          </p:spPr>
        </p:pic>
        <p:pic>
          <p:nvPicPr>
            <p:cNvPr id="9" name="Picture 8" descr="A red check mark on a black background&#10;&#10;Description automatically generated">
              <a:extLst>
                <a:ext uri="{FF2B5EF4-FFF2-40B4-BE49-F238E27FC236}">
                  <a16:creationId xmlns:a16="http://schemas.microsoft.com/office/drawing/2014/main" id="{033963E7-0CC6-9685-D9BE-8796B7D6855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5169" y="3679931"/>
              <a:ext cx="928086" cy="830997"/>
            </a:xfrm>
            <a:prstGeom prst="rect">
              <a:avLst/>
            </a:prstGeom>
          </p:spPr>
        </p:pic>
        <p:pic>
          <p:nvPicPr>
            <p:cNvPr id="10" name="Picture 9" descr="A red check mark on a black background&#10;&#10;Description automatically generated">
              <a:extLst>
                <a:ext uri="{FF2B5EF4-FFF2-40B4-BE49-F238E27FC236}">
                  <a16:creationId xmlns:a16="http://schemas.microsoft.com/office/drawing/2014/main" id="{D74F6FD2-3E39-FB4D-C7B4-A2E906D530A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4610266"/>
              <a:ext cx="928086" cy="830997"/>
            </a:xfrm>
            <a:prstGeom prst="rect">
              <a:avLst/>
            </a:prstGeom>
          </p:spPr>
        </p:pic>
      </p:grpSp>
    </p:spTree>
    <p:extLst>
      <p:ext uri="{BB962C8B-B14F-4D97-AF65-F5344CB8AC3E}">
        <p14:creationId xmlns:p14="http://schemas.microsoft.com/office/powerpoint/2010/main" val="21527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66667E-6 -2.59259E-6 L 0.31771 0.29422 " pathEditMode="relative" rAng="0" ptsTypes="AA">
                                      <p:cBhvr>
                                        <p:cTn id="6" dur="1000" fill="hold"/>
                                        <p:tgtEl>
                                          <p:spTgt spid="3"/>
                                        </p:tgtEl>
                                        <p:attrNameLst>
                                          <p:attrName>ppt_x</p:attrName>
                                          <p:attrName>ppt_y</p:attrName>
                                        </p:attrNameLst>
                                      </p:cBhvr>
                                      <p:rCtr x="15885" y="14699"/>
                                    </p:animMotion>
                                  </p:childTnLst>
                                </p:cTn>
                              </p:par>
                              <p:par>
                                <p:cTn id="7" presetID="10" presetClass="exit" presetSubtype="0" fill="hold" grpId="0" nodeType="withEffect">
                                  <p:stCondLst>
                                    <p:cond delay="0"/>
                                  </p:stCondLst>
                                  <p:childTnLst>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xit" presetSubtype="0" fill="hold" grpId="0" nodeType="withEffect">
                                  <p:stCondLst>
                                    <p:cond delay="50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3" grpId="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B41C3E2-07A0-7B13-5CAE-95DC6DC09A1E}"/>
              </a:ext>
            </a:extLst>
          </p:cNvPr>
          <p:cNvGrpSpPr/>
          <p:nvPr/>
        </p:nvGrpSpPr>
        <p:grpSpPr>
          <a:xfrm>
            <a:off x="-18144" y="830530"/>
            <a:ext cx="9180287" cy="6027470"/>
            <a:chOff x="-18144" y="830530"/>
            <a:chExt cx="9180287" cy="6027470"/>
          </a:xfrm>
        </p:grpSpPr>
        <p:sp>
          <p:nvSpPr>
            <p:cNvPr id="25" name="Rectangle 24">
              <a:extLst>
                <a:ext uri="{FF2B5EF4-FFF2-40B4-BE49-F238E27FC236}">
                  <a16:creationId xmlns:a16="http://schemas.microsoft.com/office/drawing/2014/main" id="{1CC3C3CE-02A7-2270-FA96-5ED5982D9062}"/>
                </a:ext>
              </a:extLst>
            </p:cNvPr>
            <p:cNvSpPr/>
            <p:nvPr/>
          </p:nvSpPr>
          <p:spPr>
            <a:xfrm>
              <a:off x="-18144" y="830530"/>
              <a:ext cx="9180285" cy="6027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B1A71D4-B191-A71F-CFAE-8B5C4B489D70}"/>
                </a:ext>
              </a:extLst>
            </p:cNvPr>
            <p:cNvGrpSpPr/>
            <p:nvPr/>
          </p:nvGrpSpPr>
          <p:grpSpPr>
            <a:xfrm>
              <a:off x="-18143" y="830531"/>
              <a:ext cx="9180286" cy="5340096"/>
              <a:chOff x="-2159562" y="981877"/>
              <a:chExt cx="9180286" cy="5340096"/>
            </a:xfrm>
          </p:grpSpPr>
          <p:pic>
            <p:nvPicPr>
              <p:cNvPr id="21" name="Picture 20" descr="A map of the world&#10;&#10;Description automatically generated">
                <a:extLst>
                  <a:ext uri="{FF2B5EF4-FFF2-40B4-BE49-F238E27FC236}">
                    <a16:creationId xmlns:a16="http://schemas.microsoft.com/office/drawing/2014/main" id="{3A7A1B42-2937-6B5D-DF81-9778B3F050F0}"/>
                  </a:ext>
                </a:extLst>
              </p:cNvPr>
              <p:cNvPicPr>
                <a:picLocks noChangeAspect="1"/>
              </p:cNvPicPr>
              <p:nvPr/>
            </p:nvPicPr>
            <p:blipFill rotWithShape="1">
              <a:blip r:embed="rId2">
                <a:extLst>
                  <a:ext uri="{28A0092B-C50C-407E-A947-70E740481C1C}">
                    <a14:useLocalDpi xmlns:a14="http://schemas.microsoft.com/office/drawing/2010/main" val="0"/>
                  </a:ext>
                </a:extLst>
              </a:blip>
              <a:srcRect b="23632"/>
              <a:stretch/>
            </p:blipFill>
            <p:spPr>
              <a:xfrm>
                <a:off x="-2159562" y="981877"/>
                <a:ext cx="9180286" cy="4267713"/>
              </a:xfrm>
              <a:prstGeom prst="rect">
                <a:avLst/>
              </a:prstGeom>
            </p:spPr>
          </p:pic>
          <p:sp>
            <p:nvSpPr>
              <p:cNvPr id="23" name="Rectangle 22">
                <a:extLst>
                  <a:ext uri="{FF2B5EF4-FFF2-40B4-BE49-F238E27FC236}">
                    <a16:creationId xmlns:a16="http://schemas.microsoft.com/office/drawing/2014/main" id="{45B32790-7C7E-1E84-631B-9A43406962E5}"/>
                  </a:ext>
                </a:extLst>
              </p:cNvPr>
              <p:cNvSpPr/>
              <p:nvPr/>
            </p:nvSpPr>
            <p:spPr>
              <a:xfrm>
                <a:off x="0" y="5943600"/>
                <a:ext cx="457200" cy="37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6E5EF07F-250E-CAA5-5646-AD07D31E52F9}"/>
              </a:ext>
            </a:extLst>
          </p:cNvPr>
          <p:cNvGrpSpPr/>
          <p:nvPr/>
        </p:nvGrpSpPr>
        <p:grpSpPr>
          <a:xfrm>
            <a:off x="1388480" y="912749"/>
            <a:ext cx="7865100" cy="3735451"/>
            <a:chOff x="1371600" y="1839580"/>
            <a:chExt cx="7865100" cy="3735451"/>
          </a:xfrm>
        </p:grpSpPr>
        <p:grpSp>
          <p:nvGrpSpPr>
            <p:cNvPr id="2" name="Group 1">
              <a:extLst>
                <a:ext uri="{FF2B5EF4-FFF2-40B4-BE49-F238E27FC236}">
                  <a16:creationId xmlns:a16="http://schemas.microsoft.com/office/drawing/2014/main" id="{5C97098E-26AF-88B5-22F5-5E39E60A5139}"/>
                </a:ext>
              </a:extLst>
            </p:cNvPr>
            <p:cNvGrpSpPr/>
            <p:nvPr/>
          </p:nvGrpSpPr>
          <p:grpSpPr>
            <a:xfrm>
              <a:off x="1981200" y="1839580"/>
              <a:ext cx="7255500" cy="3735451"/>
              <a:chOff x="1981200" y="1839580"/>
              <a:chExt cx="7255500" cy="3735451"/>
            </a:xfrm>
          </p:grpSpPr>
          <p:sp>
            <p:nvSpPr>
              <p:cNvPr id="22" name="TextBox 21"/>
              <p:cNvSpPr txBox="1"/>
              <p:nvPr/>
            </p:nvSpPr>
            <p:spPr>
              <a:xfrm>
                <a:off x="2019300" y="1839580"/>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4" name="TextBox 3">
                <a:extLst>
                  <a:ext uri="{FF2B5EF4-FFF2-40B4-BE49-F238E27FC236}">
                    <a16:creationId xmlns:a16="http://schemas.microsoft.com/office/drawing/2014/main" id="{1000419D-B2E9-B976-9A4C-2A1EE4BD4CFA}"/>
                  </a:ext>
                </a:extLst>
              </p:cNvPr>
              <p:cNvSpPr txBox="1"/>
              <p:nvPr/>
            </p:nvSpPr>
            <p:spPr>
              <a:xfrm>
                <a:off x="2016406" y="3593915"/>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Orogeny</a:t>
                </a:r>
              </a:p>
            </p:txBody>
          </p:sp>
          <p:sp>
            <p:nvSpPr>
              <p:cNvPr id="5" name="TextBox 4">
                <a:extLst>
                  <a:ext uri="{FF2B5EF4-FFF2-40B4-BE49-F238E27FC236}">
                    <a16:creationId xmlns:a16="http://schemas.microsoft.com/office/drawing/2014/main" id="{21C0E41D-95C3-B8A8-C12E-F0E7B07120A3}"/>
                  </a:ext>
                </a:extLst>
              </p:cNvPr>
              <p:cNvSpPr txBox="1"/>
              <p:nvPr/>
            </p:nvSpPr>
            <p:spPr>
              <a:xfrm>
                <a:off x="2019299" y="2722640"/>
                <a:ext cx="7217401"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Island Arcs/    Exotic Terranes</a:t>
                </a:r>
              </a:p>
            </p:txBody>
          </p:sp>
          <p:sp>
            <p:nvSpPr>
              <p:cNvPr id="7" name="TextBox 6">
                <a:extLst>
                  <a:ext uri="{FF2B5EF4-FFF2-40B4-BE49-F238E27FC236}">
                    <a16:creationId xmlns:a16="http://schemas.microsoft.com/office/drawing/2014/main" id="{7B82C198-6327-8A59-ADE7-B17D41D26FDC}"/>
                  </a:ext>
                </a:extLst>
              </p:cNvPr>
              <p:cNvSpPr txBox="1"/>
              <p:nvPr/>
            </p:nvSpPr>
            <p:spPr>
              <a:xfrm>
                <a:off x="1981200" y="4572000"/>
                <a:ext cx="4996888"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Volcanoes </a:t>
                </a:r>
              </a:p>
            </p:txBody>
          </p:sp>
        </p:grpSp>
        <p:pic>
          <p:nvPicPr>
            <p:cNvPr id="10" name="Picture 9" descr="A red check mark on a black background&#10;&#10;Description automatically generated">
              <a:extLst>
                <a:ext uri="{FF2B5EF4-FFF2-40B4-BE49-F238E27FC236}">
                  <a16:creationId xmlns:a16="http://schemas.microsoft.com/office/drawing/2014/main" id="{9DB79BF0-637E-F8F0-2E86-5389F76512B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1865612"/>
              <a:ext cx="928086" cy="830997"/>
            </a:xfrm>
            <a:prstGeom prst="rect">
              <a:avLst/>
            </a:prstGeom>
          </p:spPr>
        </p:pic>
        <p:pic>
          <p:nvPicPr>
            <p:cNvPr id="6" name="Picture 5" descr="A red check mark on a black background&#10;&#10;Description automatically generated">
              <a:extLst>
                <a:ext uri="{FF2B5EF4-FFF2-40B4-BE49-F238E27FC236}">
                  <a16:creationId xmlns:a16="http://schemas.microsoft.com/office/drawing/2014/main" id="{594A2BB9-5A8D-0FE8-BB1F-1E0606DB74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2854438"/>
              <a:ext cx="928086" cy="830997"/>
            </a:xfrm>
            <a:prstGeom prst="rect">
              <a:avLst/>
            </a:prstGeom>
          </p:spPr>
        </p:pic>
        <p:pic>
          <p:nvPicPr>
            <p:cNvPr id="11" name="Picture 10" descr="A red check mark on a black background&#10;&#10;Description automatically generated">
              <a:extLst>
                <a:ext uri="{FF2B5EF4-FFF2-40B4-BE49-F238E27FC236}">
                  <a16:creationId xmlns:a16="http://schemas.microsoft.com/office/drawing/2014/main" id="{DE7739E1-889C-DD94-C76F-4E9927067F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35169" y="3679931"/>
              <a:ext cx="928086" cy="830997"/>
            </a:xfrm>
            <a:prstGeom prst="rect">
              <a:avLst/>
            </a:prstGeom>
          </p:spPr>
        </p:pic>
        <p:pic>
          <p:nvPicPr>
            <p:cNvPr id="12" name="Picture 11" descr="A red check mark on a black background&#10;&#10;Description automatically generated">
              <a:extLst>
                <a:ext uri="{FF2B5EF4-FFF2-40B4-BE49-F238E27FC236}">
                  <a16:creationId xmlns:a16="http://schemas.microsoft.com/office/drawing/2014/main" id="{39D4B176-9188-8DAC-C844-52BD6323A6C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610266"/>
              <a:ext cx="928086" cy="830997"/>
            </a:xfrm>
            <a:prstGeom prst="rect">
              <a:avLst/>
            </a:prstGeom>
          </p:spPr>
        </p:pic>
      </p:grpSp>
      <p:pic>
        <p:nvPicPr>
          <p:cNvPr id="3" name="Picture 2" descr="A red check mark on a black background&#10;&#10;Description automatically generated">
            <a:extLst>
              <a:ext uri="{FF2B5EF4-FFF2-40B4-BE49-F238E27FC236}">
                <a16:creationId xmlns:a16="http://schemas.microsoft.com/office/drawing/2014/main" id="{BF6AE963-F1F2-8F2B-F814-5EE4C2EA78A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15514" y="1988403"/>
            <a:ext cx="928086" cy="830997"/>
          </a:xfrm>
          <a:prstGeom prst="rect">
            <a:avLst/>
          </a:prstGeom>
        </p:spPr>
      </p:pic>
      <p:pic>
        <p:nvPicPr>
          <p:cNvPr id="27" name="Picture 26" descr="A map of the world&#10;&#10;Description automatically generated">
            <a:extLst>
              <a:ext uri="{FF2B5EF4-FFF2-40B4-BE49-F238E27FC236}">
                <a16:creationId xmlns:a16="http://schemas.microsoft.com/office/drawing/2014/main" id="{FE3035F6-792F-C767-C43A-AF6B7E599C2E}"/>
              </a:ext>
            </a:extLst>
          </p:cNvPr>
          <p:cNvPicPr>
            <a:picLocks noChangeAspect="1"/>
          </p:cNvPicPr>
          <p:nvPr/>
        </p:nvPicPr>
        <p:blipFill rotWithShape="1">
          <a:blip r:embed="rId2">
            <a:extLst>
              <a:ext uri="{28A0092B-C50C-407E-A947-70E740481C1C}">
                <a14:useLocalDpi xmlns:a14="http://schemas.microsoft.com/office/drawing/2010/main" val="0"/>
              </a:ext>
            </a:extLst>
          </a:blip>
          <a:srcRect l="13662" t="5364" r="49170" b="60097"/>
          <a:stretch/>
        </p:blipFill>
        <p:spPr>
          <a:xfrm>
            <a:off x="1234440" y="1133856"/>
            <a:ext cx="3412121" cy="1930154"/>
          </a:xfrm>
          <a:prstGeom prst="rect">
            <a:avLst/>
          </a:prstGeom>
          <a:ln w="63500">
            <a:solidFill>
              <a:srgbClr val="0A0906"/>
            </a:solidFill>
          </a:ln>
        </p:spPr>
      </p:pic>
      <p:grpSp>
        <p:nvGrpSpPr>
          <p:cNvPr id="37" name="Group 36">
            <a:extLst>
              <a:ext uri="{FF2B5EF4-FFF2-40B4-BE49-F238E27FC236}">
                <a16:creationId xmlns:a16="http://schemas.microsoft.com/office/drawing/2014/main" id="{94FEA2F6-C903-E0E7-E164-DE2FE0B71255}"/>
              </a:ext>
            </a:extLst>
          </p:cNvPr>
          <p:cNvGrpSpPr/>
          <p:nvPr/>
        </p:nvGrpSpPr>
        <p:grpSpPr>
          <a:xfrm>
            <a:off x="577412" y="830529"/>
            <a:ext cx="7989171" cy="4519280"/>
            <a:chOff x="577412" y="830529"/>
            <a:chExt cx="7989171" cy="4519280"/>
          </a:xfrm>
        </p:grpSpPr>
        <p:pic>
          <p:nvPicPr>
            <p:cNvPr id="28" name="Picture 27" descr="A map of the world&#10;&#10;Description automatically generated">
              <a:extLst>
                <a:ext uri="{FF2B5EF4-FFF2-40B4-BE49-F238E27FC236}">
                  <a16:creationId xmlns:a16="http://schemas.microsoft.com/office/drawing/2014/main" id="{99243229-C743-CF26-3DA3-6F187F3B1D49}"/>
                </a:ext>
              </a:extLst>
            </p:cNvPr>
            <p:cNvPicPr>
              <a:picLocks noChangeAspect="1"/>
            </p:cNvPicPr>
            <p:nvPr/>
          </p:nvPicPr>
          <p:blipFill rotWithShape="1">
            <a:blip r:embed="rId2">
              <a:extLst>
                <a:ext uri="{28A0092B-C50C-407E-A947-70E740481C1C}">
                  <a14:useLocalDpi xmlns:a14="http://schemas.microsoft.com/office/drawing/2010/main" val="0"/>
                </a:ext>
              </a:extLst>
            </a:blip>
            <a:srcRect l="13662" t="5364" r="49170" b="60097"/>
            <a:stretch/>
          </p:blipFill>
          <p:spPr>
            <a:xfrm>
              <a:off x="577412" y="830529"/>
              <a:ext cx="7989171" cy="4519280"/>
            </a:xfrm>
            <a:prstGeom prst="rect">
              <a:avLst/>
            </a:prstGeom>
            <a:ln w="63500">
              <a:solidFill>
                <a:srgbClr val="0A0906"/>
              </a:solidFill>
            </a:ln>
          </p:spPr>
        </p:pic>
        <p:pic>
          <p:nvPicPr>
            <p:cNvPr id="35" name="Picture 34" descr="A map of the world&#10;&#10;Description automatically generated">
              <a:extLst>
                <a:ext uri="{FF2B5EF4-FFF2-40B4-BE49-F238E27FC236}">
                  <a16:creationId xmlns:a16="http://schemas.microsoft.com/office/drawing/2014/main" id="{6F8818EC-9444-561B-0DFB-9DAB49EFE918}"/>
                </a:ext>
              </a:extLst>
            </p:cNvPr>
            <p:cNvPicPr>
              <a:picLocks noChangeAspect="1"/>
            </p:cNvPicPr>
            <p:nvPr/>
          </p:nvPicPr>
          <p:blipFill rotWithShape="1">
            <a:blip r:embed="rId2">
              <a:extLst>
                <a:ext uri="{28A0092B-C50C-407E-A947-70E740481C1C}">
                  <a14:useLocalDpi xmlns:a14="http://schemas.microsoft.com/office/drawing/2010/main" val="0"/>
                </a:ext>
              </a:extLst>
            </a:blip>
            <a:srcRect l="31148" t="26113" r="63323" b="71358"/>
            <a:stretch/>
          </p:blipFill>
          <p:spPr>
            <a:xfrm>
              <a:off x="4157490" y="3961915"/>
              <a:ext cx="1405110" cy="330968"/>
            </a:xfrm>
            <a:prstGeom prst="rect">
              <a:avLst/>
            </a:prstGeom>
            <a:ln w="63500">
              <a:noFill/>
            </a:ln>
          </p:spPr>
        </p:pic>
        <p:pic>
          <p:nvPicPr>
            <p:cNvPr id="36" name="Picture 35" descr="A map of the world&#10;&#10;Description automatically generated">
              <a:extLst>
                <a:ext uri="{FF2B5EF4-FFF2-40B4-BE49-F238E27FC236}">
                  <a16:creationId xmlns:a16="http://schemas.microsoft.com/office/drawing/2014/main" id="{C0D55597-0B96-EA5C-572E-36C71B8CF444}"/>
                </a:ext>
              </a:extLst>
            </p:cNvPr>
            <p:cNvPicPr>
              <a:picLocks noChangeAspect="1"/>
            </p:cNvPicPr>
            <p:nvPr/>
          </p:nvPicPr>
          <p:blipFill rotWithShape="1">
            <a:blip r:embed="rId2">
              <a:extLst>
                <a:ext uri="{28A0092B-C50C-407E-A947-70E740481C1C}">
                  <a14:useLocalDpi xmlns:a14="http://schemas.microsoft.com/office/drawing/2010/main" val="0"/>
                </a:ext>
              </a:extLst>
            </a:blip>
            <a:srcRect l="31148" t="26113" r="63323" b="71358"/>
            <a:stretch/>
          </p:blipFill>
          <p:spPr>
            <a:xfrm>
              <a:off x="4419600" y="4183464"/>
              <a:ext cx="988045" cy="367239"/>
            </a:xfrm>
            <a:prstGeom prst="rect">
              <a:avLst/>
            </a:prstGeom>
            <a:ln w="63500">
              <a:noFill/>
            </a:ln>
          </p:spPr>
        </p:pic>
      </p:gr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useBgFill="1">
        <p:nvSpPr>
          <p:cNvPr id="24" name="TextBox 23">
            <a:extLst>
              <a:ext uri="{FF2B5EF4-FFF2-40B4-BE49-F238E27FC236}">
                <a16:creationId xmlns:a16="http://schemas.microsoft.com/office/drawing/2014/main" id="{542A5B59-B3F8-03C3-A78C-885DE4ADB2C2}"/>
              </a:ext>
            </a:extLst>
          </p:cNvPr>
          <p:cNvSpPr txBox="1"/>
          <p:nvPr/>
        </p:nvSpPr>
        <p:spPr>
          <a:xfrm>
            <a:off x="21772" y="5575323"/>
            <a:ext cx="9144000" cy="1323439"/>
          </a:xfrm>
          <a:prstGeom prst="rect">
            <a:avLst/>
          </a:prstGeom>
        </p:spPr>
        <p:txBody>
          <a:bodyPr wrap="square" rtlCol="0">
            <a:spAutoFit/>
          </a:bodyPr>
          <a:lstStyle/>
          <a:p>
            <a:pPr algn="ctr"/>
            <a:r>
              <a:rPr lang="en-US" sz="4000" b="1" spc="-150" dirty="0">
                <a:latin typeface="Tempus Sans ITC" pitchFamily="82" charset="0"/>
              </a:rPr>
              <a:t>What does PLATE TECTONICS have </a:t>
            </a:r>
          </a:p>
          <a:p>
            <a:pPr algn="ctr"/>
            <a:r>
              <a:rPr lang="en-US" sz="4000" b="1" spc="-150" dirty="0">
                <a:latin typeface="Tempus Sans ITC" pitchFamily="82" charset="0"/>
              </a:rPr>
              <a:t>to do with </a:t>
            </a:r>
            <a:r>
              <a:rPr lang="en-US" sz="4000" b="1" spc="-150" dirty="0">
                <a:effectLst>
                  <a:outerShdw dist="38100" dir="7200000" algn="ctr" rotWithShape="0">
                    <a:srgbClr val="C00000"/>
                  </a:outerShdw>
                </a:effectLst>
                <a:latin typeface="Tempus Sans ITC" pitchFamily="82" charset="0"/>
              </a:rPr>
              <a:t>Eastern</a:t>
            </a:r>
            <a:r>
              <a:rPr lang="en-US" sz="4000" b="1" spc="-150" dirty="0">
                <a:latin typeface="Tempus Sans ITC" pitchFamily="82" charset="0"/>
              </a:rPr>
              <a:t> North America?</a:t>
            </a:r>
          </a:p>
        </p:txBody>
      </p:sp>
      <p:sp>
        <p:nvSpPr>
          <p:cNvPr id="29" name="Freeform: Shape 28">
            <a:extLst>
              <a:ext uri="{FF2B5EF4-FFF2-40B4-BE49-F238E27FC236}">
                <a16:creationId xmlns:a16="http://schemas.microsoft.com/office/drawing/2014/main" id="{4521D8AD-0403-B583-2505-2D720FFAE2D0}"/>
              </a:ext>
            </a:extLst>
          </p:cNvPr>
          <p:cNvSpPr/>
          <p:nvPr/>
        </p:nvSpPr>
        <p:spPr>
          <a:xfrm>
            <a:off x="528537" y="2209800"/>
            <a:ext cx="2793529" cy="3137047"/>
          </a:xfrm>
          <a:custGeom>
            <a:avLst/>
            <a:gdLst>
              <a:gd name="connsiteX0" fmla="*/ 0 w 1658630"/>
              <a:gd name="connsiteY0" fmla="*/ 291471 h 3098171"/>
              <a:gd name="connsiteX1" fmla="*/ 685800 w 1658630"/>
              <a:gd name="connsiteY1" fmla="*/ 113671 h 3098171"/>
              <a:gd name="connsiteX2" fmla="*/ 1130300 w 1658630"/>
              <a:gd name="connsiteY2" fmla="*/ 12071 h 3098171"/>
              <a:gd name="connsiteX3" fmla="*/ 1244600 w 1658630"/>
              <a:gd name="connsiteY3" fmla="*/ 37471 h 3098171"/>
              <a:gd name="connsiteX4" fmla="*/ 1333500 w 1658630"/>
              <a:gd name="connsiteY4" fmla="*/ 329571 h 3098171"/>
              <a:gd name="connsiteX5" fmla="*/ 1206500 w 1658630"/>
              <a:gd name="connsiteY5" fmla="*/ 862971 h 3098171"/>
              <a:gd name="connsiteX6" fmla="*/ 1181100 w 1658630"/>
              <a:gd name="connsiteY6" fmla="*/ 1256671 h 3098171"/>
              <a:gd name="connsiteX7" fmla="*/ 1384300 w 1658630"/>
              <a:gd name="connsiteY7" fmla="*/ 1688471 h 3098171"/>
              <a:gd name="connsiteX8" fmla="*/ 1562100 w 1658630"/>
              <a:gd name="connsiteY8" fmla="*/ 2183771 h 3098171"/>
              <a:gd name="connsiteX9" fmla="*/ 1651000 w 1658630"/>
              <a:gd name="connsiteY9" fmla="*/ 2425071 h 3098171"/>
              <a:gd name="connsiteX10" fmla="*/ 1651000 w 1658630"/>
              <a:gd name="connsiteY10" fmla="*/ 2717171 h 3098171"/>
              <a:gd name="connsiteX11" fmla="*/ 1625600 w 1658630"/>
              <a:gd name="connsiteY11" fmla="*/ 3098171 h 3098171"/>
              <a:gd name="connsiteX0" fmla="*/ 0 w 1658630"/>
              <a:gd name="connsiteY0" fmla="*/ 291471 h 3120043"/>
              <a:gd name="connsiteX1" fmla="*/ 685800 w 1658630"/>
              <a:gd name="connsiteY1" fmla="*/ 113671 h 3120043"/>
              <a:gd name="connsiteX2" fmla="*/ 1130300 w 1658630"/>
              <a:gd name="connsiteY2" fmla="*/ 12071 h 3120043"/>
              <a:gd name="connsiteX3" fmla="*/ 1244600 w 1658630"/>
              <a:gd name="connsiteY3" fmla="*/ 37471 h 3120043"/>
              <a:gd name="connsiteX4" fmla="*/ 1333500 w 1658630"/>
              <a:gd name="connsiteY4" fmla="*/ 329571 h 3120043"/>
              <a:gd name="connsiteX5" fmla="*/ 1206500 w 1658630"/>
              <a:gd name="connsiteY5" fmla="*/ 862971 h 3120043"/>
              <a:gd name="connsiteX6" fmla="*/ 1181100 w 1658630"/>
              <a:gd name="connsiteY6" fmla="*/ 1256671 h 3120043"/>
              <a:gd name="connsiteX7" fmla="*/ 1384300 w 1658630"/>
              <a:gd name="connsiteY7" fmla="*/ 1688471 h 3120043"/>
              <a:gd name="connsiteX8" fmla="*/ 1562100 w 1658630"/>
              <a:gd name="connsiteY8" fmla="*/ 2183771 h 3120043"/>
              <a:gd name="connsiteX9" fmla="*/ 1651000 w 1658630"/>
              <a:gd name="connsiteY9" fmla="*/ 2425071 h 3120043"/>
              <a:gd name="connsiteX10" fmla="*/ 1651000 w 1658630"/>
              <a:gd name="connsiteY10" fmla="*/ 2717171 h 3120043"/>
              <a:gd name="connsiteX11" fmla="*/ 1625600 w 1658630"/>
              <a:gd name="connsiteY11" fmla="*/ 3098171 h 3120043"/>
              <a:gd name="connsiteX12" fmla="*/ 1612900 w 1658630"/>
              <a:gd name="connsiteY12" fmla="*/ 3072771 h 3120043"/>
              <a:gd name="connsiteX0" fmla="*/ 76200 w 1734830"/>
              <a:gd name="connsiteY0" fmla="*/ 291471 h 3122568"/>
              <a:gd name="connsiteX1" fmla="*/ 762000 w 1734830"/>
              <a:gd name="connsiteY1" fmla="*/ 113671 h 3122568"/>
              <a:gd name="connsiteX2" fmla="*/ 1206500 w 1734830"/>
              <a:gd name="connsiteY2" fmla="*/ 12071 h 3122568"/>
              <a:gd name="connsiteX3" fmla="*/ 1320800 w 1734830"/>
              <a:gd name="connsiteY3" fmla="*/ 37471 h 3122568"/>
              <a:gd name="connsiteX4" fmla="*/ 1409700 w 1734830"/>
              <a:gd name="connsiteY4" fmla="*/ 329571 h 3122568"/>
              <a:gd name="connsiteX5" fmla="*/ 1282700 w 1734830"/>
              <a:gd name="connsiteY5" fmla="*/ 862971 h 3122568"/>
              <a:gd name="connsiteX6" fmla="*/ 1257300 w 1734830"/>
              <a:gd name="connsiteY6" fmla="*/ 1256671 h 3122568"/>
              <a:gd name="connsiteX7" fmla="*/ 1460500 w 1734830"/>
              <a:gd name="connsiteY7" fmla="*/ 1688471 h 3122568"/>
              <a:gd name="connsiteX8" fmla="*/ 1638300 w 1734830"/>
              <a:gd name="connsiteY8" fmla="*/ 2183771 h 3122568"/>
              <a:gd name="connsiteX9" fmla="*/ 1727200 w 1734830"/>
              <a:gd name="connsiteY9" fmla="*/ 2425071 h 3122568"/>
              <a:gd name="connsiteX10" fmla="*/ 1727200 w 1734830"/>
              <a:gd name="connsiteY10" fmla="*/ 2717171 h 3122568"/>
              <a:gd name="connsiteX11" fmla="*/ 1701800 w 1734830"/>
              <a:gd name="connsiteY11" fmla="*/ 3098171 h 3122568"/>
              <a:gd name="connsiteX12" fmla="*/ 0 w 1734830"/>
              <a:gd name="connsiteY12" fmla="*/ 3085471 h 3122568"/>
              <a:gd name="connsiteX0" fmla="*/ 76200 w 2324127"/>
              <a:gd name="connsiteY0" fmla="*/ 291471 h 3122568"/>
              <a:gd name="connsiteX1" fmla="*/ 762000 w 2324127"/>
              <a:gd name="connsiteY1" fmla="*/ 113671 h 3122568"/>
              <a:gd name="connsiteX2" fmla="*/ 1206500 w 2324127"/>
              <a:gd name="connsiteY2" fmla="*/ 12071 h 3122568"/>
              <a:gd name="connsiteX3" fmla="*/ 1320800 w 2324127"/>
              <a:gd name="connsiteY3" fmla="*/ 37471 h 3122568"/>
              <a:gd name="connsiteX4" fmla="*/ 1409700 w 2324127"/>
              <a:gd name="connsiteY4" fmla="*/ 329571 h 3122568"/>
              <a:gd name="connsiteX5" fmla="*/ 1282700 w 2324127"/>
              <a:gd name="connsiteY5" fmla="*/ 862971 h 3122568"/>
              <a:gd name="connsiteX6" fmla="*/ 1257300 w 2324127"/>
              <a:gd name="connsiteY6" fmla="*/ 1256671 h 3122568"/>
              <a:gd name="connsiteX7" fmla="*/ 1460500 w 2324127"/>
              <a:gd name="connsiteY7" fmla="*/ 1688471 h 3122568"/>
              <a:gd name="connsiteX8" fmla="*/ 1638300 w 2324127"/>
              <a:gd name="connsiteY8" fmla="*/ 2183771 h 3122568"/>
              <a:gd name="connsiteX9" fmla="*/ 1727200 w 2324127"/>
              <a:gd name="connsiteY9" fmla="*/ 2425071 h 3122568"/>
              <a:gd name="connsiteX10" fmla="*/ 2324100 w 2324127"/>
              <a:gd name="connsiteY10" fmla="*/ 2971171 h 3122568"/>
              <a:gd name="connsiteX11" fmla="*/ 1701800 w 2324127"/>
              <a:gd name="connsiteY11" fmla="*/ 3098171 h 3122568"/>
              <a:gd name="connsiteX12" fmla="*/ 0 w 2324127"/>
              <a:gd name="connsiteY12" fmla="*/ 3085471 h 3122568"/>
              <a:gd name="connsiteX0" fmla="*/ 76200 w 2755915"/>
              <a:gd name="connsiteY0" fmla="*/ 291471 h 3122568"/>
              <a:gd name="connsiteX1" fmla="*/ 762000 w 2755915"/>
              <a:gd name="connsiteY1" fmla="*/ 113671 h 3122568"/>
              <a:gd name="connsiteX2" fmla="*/ 1206500 w 2755915"/>
              <a:gd name="connsiteY2" fmla="*/ 12071 h 3122568"/>
              <a:gd name="connsiteX3" fmla="*/ 1320800 w 2755915"/>
              <a:gd name="connsiteY3" fmla="*/ 37471 h 3122568"/>
              <a:gd name="connsiteX4" fmla="*/ 1409700 w 2755915"/>
              <a:gd name="connsiteY4" fmla="*/ 329571 h 3122568"/>
              <a:gd name="connsiteX5" fmla="*/ 1282700 w 2755915"/>
              <a:gd name="connsiteY5" fmla="*/ 862971 h 3122568"/>
              <a:gd name="connsiteX6" fmla="*/ 1257300 w 2755915"/>
              <a:gd name="connsiteY6" fmla="*/ 1256671 h 3122568"/>
              <a:gd name="connsiteX7" fmla="*/ 1460500 w 2755915"/>
              <a:gd name="connsiteY7" fmla="*/ 1688471 h 3122568"/>
              <a:gd name="connsiteX8" fmla="*/ 1638300 w 2755915"/>
              <a:gd name="connsiteY8" fmla="*/ 2183771 h 3122568"/>
              <a:gd name="connsiteX9" fmla="*/ 1727200 w 2755915"/>
              <a:gd name="connsiteY9" fmla="*/ 2425071 h 3122568"/>
              <a:gd name="connsiteX10" fmla="*/ 2755900 w 2755915"/>
              <a:gd name="connsiteY10" fmla="*/ 3085471 h 3122568"/>
              <a:gd name="connsiteX11" fmla="*/ 1701800 w 2755915"/>
              <a:gd name="connsiteY11" fmla="*/ 3098171 h 3122568"/>
              <a:gd name="connsiteX12" fmla="*/ 0 w 2755915"/>
              <a:gd name="connsiteY12" fmla="*/ 3085471 h 3122568"/>
              <a:gd name="connsiteX0" fmla="*/ 76200 w 2755900"/>
              <a:gd name="connsiteY0" fmla="*/ 291471 h 3122568"/>
              <a:gd name="connsiteX1" fmla="*/ 762000 w 2755900"/>
              <a:gd name="connsiteY1" fmla="*/ 113671 h 3122568"/>
              <a:gd name="connsiteX2" fmla="*/ 1206500 w 2755900"/>
              <a:gd name="connsiteY2" fmla="*/ 12071 h 3122568"/>
              <a:gd name="connsiteX3" fmla="*/ 1320800 w 2755900"/>
              <a:gd name="connsiteY3" fmla="*/ 37471 h 3122568"/>
              <a:gd name="connsiteX4" fmla="*/ 1409700 w 2755900"/>
              <a:gd name="connsiteY4" fmla="*/ 329571 h 3122568"/>
              <a:gd name="connsiteX5" fmla="*/ 1282700 w 2755900"/>
              <a:gd name="connsiteY5" fmla="*/ 862971 h 3122568"/>
              <a:gd name="connsiteX6" fmla="*/ 1257300 w 2755900"/>
              <a:gd name="connsiteY6" fmla="*/ 1256671 h 3122568"/>
              <a:gd name="connsiteX7" fmla="*/ 1460500 w 2755900"/>
              <a:gd name="connsiteY7" fmla="*/ 1688471 h 3122568"/>
              <a:gd name="connsiteX8" fmla="*/ 1638300 w 2755900"/>
              <a:gd name="connsiteY8" fmla="*/ 2183771 h 3122568"/>
              <a:gd name="connsiteX9" fmla="*/ 1727200 w 2755900"/>
              <a:gd name="connsiteY9" fmla="*/ 2425071 h 3122568"/>
              <a:gd name="connsiteX10" fmla="*/ 2755900 w 2755900"/>
              <a:gd name="connsiteY10" fmla="*/ 3085471 h 3122568"/>
              <a:gd name="connsiteX11" fmla="*/ 1701800 w 2755900"/>
              <a:gd name="connsiteY11" fmla="*/ 3098171 h 3122568"/>
              <a:gd name="connsiteX12" fmla="*/ 0 w 2755900"/>
              <a:gd name="connsiteY12" fmla="*/ 3085471 h 3122568"/>
              <a:gd name="connsiteX0" fmla="*/ 76200 w 2755900"/>
              <a:gd name="connsiteY0" fmla="*/ 291471 h 3122568"/>
              <a:gd name="connsiteX1" fmla="*/ 762000 w 2755900"/>
              <a:gd name="connsiteY1" fmla="*/ 113671 h 3122568"/>
              <a:gd name="connsiteX2" fmla="*/ 1206500 w 2755900"/>
              <a:gd name="connsiteY2" fmla="*/ 12071 h 3122568"/>
              <a:gd name="connsiteX3" fmla="*/ 1320800 w 2755900"/>
              <a:gd name="connsiteY3" fmla="*/ 37471 h 3122568"/>
              <a:gd name="connsiteX4" fmla="*/ 1409700 w 2755900"/>
              <a:gd name="connsiteY4" fmla="*/ 329571 h 3122568"/>
              <a:gd name="connsiteX5" fmla="*/ 1282700 w 2755900"/>
              <a:gd name="connsiteY5" fmla="*/ 862971 h 3122568"/>
              <a:gd name="connsiteX6" fmla="*/ 1257300 w 2755900"/>
              <a:gd name="connsiteY6" fmla="*/ 1256671 h 3122568"/>
              <a:gd name="connsiteX7" fmla="*/ 1460500 w 2755900"/>
              <a:gd name="connsiteY7" fmla="*/ 1688471 h 3122568"/>
              <a:gd name="connsiteX8" fmla="*/ 1638300 w 2755900"/>
              <a:gd name="connsiteY8" fmla="*/ 2183771 h 3122568"/>
              <a:gd name="connsiteX9" fmla="*/ 1727200 w 2755900"/>
              <a:gd name="connsiteY9" fmla="*/ 2425071 h 3122568"/>
              <a:gd name="connsiteX10" fmla="*/ 2755900 w 2755900"/>
              <a:gd name="connsiteY10" fmla="*/ 3085471 h 3122568"/>
              <a:gd name="connsiteX11" fmla="*/ 1701800 w 2755900"/>
              <a:gd name="connsiteY11" fmla="*/ 3098171 h 3122568"/>
              <a:gd name="connsiteX12" fmla="*/ 0 w 2755900"/>
              <a:gd name="connsiteY12" fmla="*/ 3085471 h 3122568"/>
              <a:gd name="connsiteX0" fmla="*/ 76200 w 2755900"/>
              <a:gd name="connsiteY0" fmla="*/ 291471 h 3122568"/>
              <a:gd name="connsiteX1" fmla="*/ 762000 w 2755900"/>
              <a:gd name="connsiteY1" fmla="*/ 113671 h 3122568"/>
              <a:gd name="connsiteX2" fmla="*/ 1206500 w 2755900"/>
              <a:gd name="connsiteY2" fmla="*/ 12071 h 3122568"/>
              <a:gd name="connsiteX3" fmla="*/ 1320800 w 2755900"/>
              <a:gd name="connsiteY3" fmla="*/ 37471 h 3122568"/>
              <a:gd name="connsiteX4" fmla="*/ 1409700 w 2755900"/>
              <a:gd name="connsiteY4" fmla="*/ 329571 h 3122568"/>
              <a:gd name="connsiteX5" fmla="*/ 1282700 w 2755900"/>
              <a:gd name="connsiteY5" fmla="*/ 862971 h 3122568"/>
              <a:gd name="connsiteX6" fmla="*/ 1257300 w 2755900"/>
              <a:gd name="connsiteY6" fmla="*/ 1256671 h 3122568"/>
              <a:gd name="connsiteX7" fmla="*/ 1460500 w 2755900"/>
              <a:gd name="connsiteY7" fmla="*/ 1688471 h 3122568"/>
              <a:gd name="connsiteX8" fmla="*/ 1638300 w 2755900"/>
              <a:gd name="connsiteY8" fmla="*/ 2183771 h 3122568"/>
              <a:gd name="connsiteX9" fmla="*/ 1727200 w 2755900"/>
              <a:gd name="connsiteY9" fmla="*/ 2425071 h 3122568"/>
              <a:gd name="connsiteX10" fmla="*/ 2755900 w 2755900"/>
              <a:gd name="connsiteY10" fmla="*/ 3085471 h 3122568"/>
              <a:gd name="connsiteX11" fmla="*/ 1701800 w 2755900"/>
              <a:gd name="connsiteY11" fmla="*/ 3098171 h 3122568"/>
              <a:gd name="connsiteX12" fmla="*/ 0 w 2755900"/>
              <a:gd name="connsiteY12" fmla="*/ 3085471 h 3122568"/>
              <a:gd name="connsiteX0" fmla="*/ 76200 w 2755900"/>
              <a:gd name="connsiteY0" fmla="*/ 291471 h 3122568"/>
              <a:gd name="connsiteX1" fmla="*/ 762000 w 2755900"/>
              <a:gd name="connsiteY1" fmla="*/ 113671 h 3122568"/>
              <a:gd name="connsiteX2" fmla="*/ 1206500 w 2755900"/>
              <a:gd name="connsiteY2" fmla="*/ 12071 h 3122568"/>
              <a:gd name="connsiteX3" fmla="*/ 1320800 w 2755900"/>
              <a:gd name="connsiteY3" fmla="*/ 37471 h 3122568"/>
              <a:gd name="connsiteX4" fmla="*/ 1409700 w 2755900"/>
              <a:gd name="connsiteY4" fmla="*/ 329571 h 3122568"/>
              <a:gd name="connsiteX5" fmla="*/ 1282700 w 2755900"/>
              <a:gd name="connsiteY5" fmla="*/ 862971 h 3122568"/>
              <a:gd name="connsiteX6" fmla="*/ 1193800 w 2755900"/>
              <a:gd name="connsiteY6" fmla="*/ 1282071 h 3122568"/>
              <a:gd name="connsiteX7" fmla="*/ 1460500 w 2755900"/>
              <a:gd name="connsiteY7" fmla="*/ 1688471 h 3122568"/>
              <a:gd name="connsiteX8" fmla="*/ 1638300 w 2755900"/>
              <a:gd name="connsiteY8" fmla="*/ 2183771 h 3122568"/>
              <a:gd name="connsiteX9" fmla="*/ 1727200 w 2755900"/>
              <a:gd name="connsiteY9" fmla="*/ 2425071 h 3122568"/>
              <a:gd name="connsiteX10" fmla="*/ 2755900 w 2755900"/>
              <a:gd name="connsiteY10" fmla="*/ 3085471 h 3122568"/>
              <a:gd name="connsiteX11" fmla="*/ 1701800 w 2755900"/>
              <a:gd name="connsiteY11" fmla="*/ 3098171 h 3122568"/>
              <a:gd name="connsiteX12" fmla="*/ 0 w 2755900"/>
              <a:gd name="connsiteY12" fmla="*/ 3085471 h 3122568"/>
              <a:gd name="connsiteX0" fmla="*/ 76200 w 2755900"/>
              <a:gd name="connsiteY0" fmla="*/ 291471 h 3116986"/>
              <a:gd name="connsiteX1" fmla="*/ 762000 w 2755900"/>
              <a:gd name="connsiteY1" fmla="*/ 113671 h 3116986"/>
              <a:gd name="connsiteX2" fmla="*/ 1206500 w 2755900"/>
              <a:gd name="connsiteY2" fmla="*/ 12071 h 3116986"/>
              <a:gd name="connsiteX3" fmla="*/ 1320800 w 2755900"/>
              <a:gd name="connsiteY3" fmla="*/ 37471 h 3116986"/>
              <a:gd name="connsiteX4" fmla="*/ 1409700 w 2755900"/>
              <a:gd name="connsiteY4" fmla="*/ 329571 h 3116986"/>
              <a:gd name="connsiteX5" fmla="*/ 1282700 w 2755900"/>
              <a:gd name="connsiteY5" fmla="*/ 862971 h 3116986"/>
              <a:gd name="connsiteX6" fmla="*/ 1193800 w 2755900"/>
              <a:gd name="connsiteY6" fmla="*/ 1282071 h 3116986"/>
              <a:gd name="connsiteX7" fmla="*/ 1460500 w 2755900"/>
              <a:gd name="connsiteY7" fmla="*/ 1688471 h 3116986"/>
              <a:gd name="connsiteX8" fmla="*/ 1638300 w 2755900"/>
              <a:gd name="connsiteY8" fmla="*/ 2183771 h 3116986"/>
              <a:gd name="connsiteX9" fmla="*/ 1727200 w 2755900"/>
              <a:gd name="connsiteY9" fmla="*/ 2425071 h 3116986"/>
              <a:gd name="connsiteX10" fmla="*/ 2755900 w 2755900"/>
              <a:gd name="connsiteY10" fmla="*/ 3085471 h 3116986"/>
              <a:gd name="connsiteX11" fmla="*/ 1701800 w 2755900"/>
              <a:gd name="connsiteY11" fmla="*/ 3098171 h 3116986"/>
              <a:gd name="connsiteX12" fmla="*/ 0 w 2755900"/>
              <a:gd name="connsiteY12" fmla="*/ 3085471 h 3116986"/>
              <a:gd name="connsiteX0" fmla="*/ 76200 w 2755900"/>
              <a:gd name="connsiteY0" fmla="*/ 291471 h 3137047"/>
              <a:gd name="connsiteX1" fmla="*/ 762000 w 2755900"/>
              <a:gd name="connsiteY1" fmla="*/ 113671 h 3137047"/>
              <a:gd name="connsiteX2" fmla="*/ 1206500 w 2755900"/>
              <a:gd name="connsiteY2" fmla="*/ 12071 h 3137047"/>
              <a:gd name="connsiteX3" fmla="*/ 1320800 w 2755900"/>
              <a:gd name="connsiteY3" fmla="*/ 37471 h 3137047"/>
              <a:gd name="connsiteX4" fmla="*/ 1409700 w 2755900"/>
              <a:gd name="connsiteY4" fmla="*/ 329571 h 3137047"/>
              <a:gd name="connsiteX5" fmla="*/ 1282700 w 2755900"/>
              <a:gd name="connsiteY5" fmla="*/ 862971 h 3137047"/>
              <a:gd name="connsiteX6" fmla="*/ 1193800 w 2755900"/>
              <a:gd name="connsiteY6" fmla="*/ 1282071 h 3137047"/>
              <a:gd name="connsiteX7" fmla="*/ 1460500 w 2755900"/>
              <a:gd name="connsiteY7" fmla="*/ 1688471 h 3137047"/>
              <a:gd name="connsiteX8" fmla="*/ 1638300 w 2755900"/>
              <a:gd name="connsiteY8" fmla="*/ 2183771 h 3137047"/>
              <a:gd name="connsiteX9" fmla="*/ 1727200 w 2755900"/>
              <a:gd name="connsiteY9" fmla="*/ 2425071 h 3137047"/>
              <a:gd name="connsiteX10" fmla="*/ 2755900 w 2755900"/>
              <a:gd name="connsiteY10" fmla="*/ 3085471 h 3137047"/>
              <a:gd name="connsiteX11" fmla="*/ 1701800 w 2755900"/>
              <a:gd name="connsiteY11" fmla="*/ 3098171 h 3137047"/>
              <a:gd name="connsiteX12" fmla="*/ 0 w 2755900"/>
              <a:gd name="connsiteY12" fmla="*/ 3085471 h 313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5900" h="3137047">
                <a:moveTo>
                  <a:pt x="76200" y="291471"/>
                </a:moveTo>
                <a:lnTo>
                  <a:pt x="762000" y="113671"/>
                </a:lnTo>
                <a:cubicBezTo>
                  <a:pt x="950383" y="67104"/>
                  <a:pt x="1113367" y="24771"/>
                  <a:pt x="1206500" y="12071"/>
                </a:cubicBezTo>
                <a:cubicBezTo>
                  <a:pt x="1299633" y="-629"/>
                  <a:pt x="1286933" y="-15446"/>
                  <a:pt x="1320800" y="37471"/>
                </a:cubicBezTo>
                <a:cubicBezTo>
                  <a:pt x="1354667" y="90388"/>
                  <a:pt x="1416050" y="191988"/>
                  <a:pt x="1409700" y="329571"/>
                </a:cubicBezTo>
                <a:cubicBezTo>
                  <a:pt x="1403350" y="467154"/>
                  <a:pt x="1318683" y="704221"/>
                  <a:pt x="1282700" y="862971"/>
                </a:cubicBezTo>
                <a:cubicBezTo>
                  <a:pt x="1246717" y="1021721"/>
                  <a:pt x="1164167" y="1144488"/>
                  <a:pt x="1193800" y="1282071"/>
                </a:cubicBezTo>
                <a:cubicBezTo>
                  <a:pt x="1223433" y="1419654"/>
                  <a:pt x="1386417" y="1538188"/>
                  <a:pt x="1460500" y="1688471"/>
                </a:cubicBezTo>
                <a:cubicBezTo>
                  <a:pt x="1534583" y="1838754"/>
                  <a:pt x="1593850" y="2061004"/>
                  <a:pt x="1638300" y="2183771"/>
                </a:cubicBezTo>
                <a:cubicBezTo>
                  <a:pt x="1682750" y="2306538"/>
                  <a:pt x="1401233" y="2160488"/>
                  <a:pt x="1727200" y="2425071"/>
                </a:cubicBezTo>
                <a:cubicBezTo>
                  <a:pt x="2053167" y="2689654"/>
                  <a:pt x="2683933" y="2973288"/>
                  <a:pt x="2755900" y="3085471"/>
                </a:cubicBezTo>
                <a:cubicBezTo>
                  <a:pt x="2751667" y="3197654"/>
                  <a:pt x="2276185" y="3090762"/>
                  <a:pt x="1701800" y="3098171"/>
                </a:cubicBezTo>
                <a:cubicBezTo>
                  <a:pt x="1181764" y="3043138"/>
                  <a:pt x="2646" y="3090763"/>
                  <a:pt x="0" y="3085471"/>
                </a:cubicBezTo>
              </a:path>
            </a:pathLst>
          </a:custGeom>
          <a:solidFill>
            <a:schemeClr val="tx1">
              <a:lumMod val="50000"/>
              <a:lumOff val="50000"/>
            </a:schemeClr>
          </a:solidFill>
          <a:ln w="50800" cap="rnd">
            <a:solidFill>
              <a:schemeClr val="tx1"/>
            </a:solidFill>
            <a:prstDash val="dash"/>
          </a:ln>
          <a:effectLst>
            <a:outerShdw dist="88900" dir="54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b="1" dirty="0"/>
          </a:p>
          <a:p>
            <a:endParaRPr lang="en-US" sz="2800" b="1" dirty="0"/>
          </a:p>
          <a:p>
            <a:r>
              <a:rPr lang="en-US" sz="2800" b="1" dirty="0"/>
              <a:t>    </a:t>
            </a:r>
          </a:p>
          <a:p>
            <a:r>
              <a:rPr lang="en-US" sz="2800" b="1" dirty="0"/>
              <a:t>  Pacific</a:t>
            </a:r>
          </a:p>
          <a:p>
            <a:r>
              <a:rPr lang="en-US" sz="2800" b="1" dirty="0"/>
              <a:t>   plate</a:t>
            </a:r>
          </a:p>
          <a:p>
            <a:pPr algn="ctr"/>
            <a:endParaRPr lang="en-US" sz="2800" b="1" dirty="0"/>
          </a:p>
        </p:txBody>
      </p:sp>
      <p:sp>
        <p:nvSpPr>
          <p:cNvPr id="32" name="Freeform: Shape 31">
            <a:extLst>
              <a:ext uri="{FF2B5EF4-FFF2-40B4-BE49-F238E27FC236}">
                <a16:creationId xmlns:a16="http://schemas.microsoft.com/office/drawing/2014/main" id="{8D3B4BB2-1D32-5F3D-8201-D23ABFA91166}"/>
              </a:ext>
            </a:extLst>
          </p:cNvPr>
          <p:cNvSpPr/>
          <p:nvPr/>
        </p:nvSpPr>
        <p:spPr>
          <a:xfrm>
            <a:off x="1143000" y="1962938"/>
            <a:ext cx="2297327" cy="3244062"/>
          </a:xfrm>
          <a:custGeom>
            <a:avLst/>
            <a:gdLst>
              <a:gd name="connsiteX0" fmla="*/ 0 w 2297327"/>
              <a:gd name="connsiteY0" fmla="*/ 157962 h 3244062"/>
              <a:gd name="connsiteX1" fmla="*/ 266700 w 2297327"/>
              <a:gd name="connsiteY1" fmla="*/ 18262 h 3244062"/>
              <a:gd name="connsiteX2" fmla="*/ 520700 w 2297327"/>
              <a:gd name="connsiteY2" fmla="*/ 30962 h 3244062"/>
              <a:gd name="connsiteX3" fmla="*/ 889000 w 2297327"/>
              <a:gd name="connsiteY3" fmla="*/ 284962 h 3244062"/>
              <a:gd name="connsiteX4" fmla="*/ 863600 w 2297327"/>
              <a:gd name="connsiteY4" fmla="*/ 767562 h 3244062"/>
              <a:gd name="connsiteX5" fmla="*/ 749300 w 2297327"/>
              <a:gd name="connsiteY5" fmla="*/ 1186662 h 3244062"/>
              <a:gd name="connsiteX6" fmla="*/ 723900 w 2297327"/>
              <a:gd name="connsiteY6" fmla="*/ 1567662 h 3244062"/>
              <a:gd name="connsiteX7" fmla="*/ 787400 w 2297327"/>
              <a:gd name="connsiteY7" fmla="*/ 1796262 h 3244062"/>
              <a:gd name="connsiteX8" fmla="*/ 965200 w 2297327"/>
              <a:gd name="connsiteY8" fmla="*/ 1999462 h 3244062"/>
              <a:gd name="connsiteX9" fmla="*/ 1155700 w 2297327"/>
              <a:gd name="connsiteY9" fmla="*/ 2367762 h 3244062"/>
              <a:gd name="connsiteX10" fmla="*/ 1219200 w 2297327"/>
              <a:gd name="connsiteY10" fmla="*/ 2685262 h 3244062"/>
              <a:gd name="connsiteX11" fmla="*/ 1409700 w 2297327"/>
              <a:gd name="connsiteY11" fmla="*/ 2888462 h 3244062"/>
              <a:gd name="connsiteX12" fmla="*/ 1765300 w 2297327"/>
              <a:gd name="connsiteY12" fmla="*/ 2939262 h 3244062"/>
              <a:gd name="connsiteX13" fmla="*/ 2070100 w 2297327"/>
              <a:gd name="connsiteY13" fmla="*/ 3129762 h 3244062"/>
              <a:gd name="connsiteX14" fmla="*/ 2286000 w 2297327"/>
              <a:gd name="connsiteY14" fmla="*/ 3244062 h 324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327" h="3244062">
                <a:moveTo>
                  <a:pt x="0" y="157962"/>
                </a:moveTo>
                <a:cubicBezTo>
                  <a:pt x="89958" y="98695"/>
                  <a:pt x="179917" y="39429"/>
                  <a:pt x="266700" y="18262"/>
                </a:cubicBezTo>
                <a:cubicBezTo>
                  <a:pt x="353483" y="-2905"/>
                  <a:pt x="416983" y="-13488"/>
                  <a:pt x="520700" y="30962"/>
                </a:cubicBezTo>
                <a:cubicBezTo>
                  <a:pt x="624417" y="75412"/>
                  <a:pt x="831850" y="162195"/>
                  <a:pt x="889000" y="284962"/>
                </a:cubicBezTo>
                <a:cubicBezTo>
                  <a:pt x="946150" y="407729"/>
                  <a:pt x="886883" y="617279"/>
                  <a:pt x="863600" y="767562"/>
                </a:cubicBezTo>
                <a:cubicBezTo>
                  <a:pt x="840317" y="917845"/>
                  <a:pt x="772583" y="1053312"/>
                  <a:pt x="749300" y="1186662"/>
                </a:cubicBezTo>
                <a:cubicBezTo>
                  <a:pt x="726017" y="1320012"/>
                  <a:pt x="717550" y="1466062"/>
                  <a:pt x="723900" y="1567662"/>
                </a:cubicBezTo>
                <a:cubicBezTo>
                  <a:pt x="730250" y="1669262"/>
                  <a:pt x="747183" y="1724295"/>
                  <a:pt x="787400" y="1796262"/>
                </a:cubicBezTo>
                <a:cubicBezTo>
                  <a:pt x="827617" y="1868229"/>
                  <a:pt x="903817" y="1904212"/>
                  <a:pt x="965200" y="1999462"/>
                </a:cubicBezTo>
                <a:cubicBezTo>
                  <a:pt x="1026583" y="2094712"/>
                  <a:pt x="1113367" y="2253462"/>
                  <a:pt x="1155700" y="2367762"/>
                </a:cubicBezTo>
                <a:cubicBezTo>
                  <a:pt x="1198033" y="2482062"/>
                  <a:pt x="1176867" y="2598479"/>
                  <a:pt x="1219200" y="2685262"/>
                </a:cubicBezTo>
                <a:cubicBezTo>
                  <a:pt x="1261533" y="2772045"/>
                  <a:pt x="1318683" y="2846129"/>
                  <a:pt x="1409700" y="2888462"/>
                </a:cubicBezTo>
                <a:cubicBezTo>
                  <a:pt x="1500717" y="2930795"/>
                  <a:pt x="1655233" y="2899045"/>
                  <a:pt x="1765300" y="2939262"/>
                </a:cubicBezTo>
                <a:cubicBezTo>
                  <a:pt x="1875367" y="2979479"/>
                  <a:pt x="1983317" y="3078962"/>
                  <a:pt x="2070100" y="3129762"/>
                </a:cubicBezTo>
                <a:cubicBezTo>
                  <a:pt x="2156883" y="3180562"/>
                  <a:pt x="2345267" y="3241945"/>
                  <a:pt x="2286000" y="3244062"/>
                </a:cubicBezTo>
              </a:path>
            </a:pathLst>
          </a:custGeom>
          <a:noFill/>
          <a:ln w="101600" cap="rnd">
            <a:solidFill>
              <a:srgbClr val="C00000"/>
            </a:solidFill>
            <a:prstDash val="sysDot"/>
          </a:ln>
          <a:effectLst>
            <a:outerShdw dist="50800" dir="72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B3C469D-7425-4CD1-B71C-18FEB3673C87}"/>
              </a:ext>
            </a:extLst>
          </p:cNvPr>
          <p:cNvSpPr/>
          <p:nvPr/>
        </p:nvSpPr>
        <p:spPr>
          <a:xfrm>
            <a:off x="3886200" y="2476500"/>
            <a:ext cx="1790700" cy="1993900"/>
          </a:xfrm>
          <a:custGeom>
            <a:avLst/>
            <a:gdLst>
              <a:gd name="connsiteX0" fmla="*/ 1790700 w 1790700"/>
              <a:gd name="connsiteY0" fmla="*/ 0 h 1993900"/>
              <a:gd name="connsiteX1" fmla="*/ 1574800 w 1790700"/>
              <a:gd name="connsiteY1" fmla="*/ 127000 h 1993900"/>
              <a:gd name="connsiteX2" fmla="*/ 1384300 w 1790700"/>
              <a:gd name="connsiteY2" fmla="*/ 190500 h 1993900"/>
              <a:gd name="connsiteX3" fmla="*/ 1308100 w 1790700"/>
              <a:gd name="connsiteY3" fmla="*/ 241300 h 1993900"/>
              <a:gd name="connsiteX4" fmla="*/ 1320800 w 1790700"/>
              <a:gd name="connsiteY4" fmla="*/ 431800 h 1993900"/>
              <a:gd name="connsiteX5" fmla="*/ 1117600 w 1790700"/>
              <a:gd name="connsiteY5" fmla="*/ 495300 h 1993900"/>
              <a:gd name="connsiteX6" fmla="*/ 889000 w 1790700"/>
              <a:gd name="connsiteY6" fmla="*/ 673100 h 1993900"/>
              <a:gd name="connsiteX7" fmla="*/ 711200 w 1790700"/>
              <a:gd name="connsiteY7" fmla="*/ 863600 h 1993900"/>
              <a:gd name="connsiteX8" fmla="*/ 469900 w 1790700"/>
              <a:gd name="connsiteY8" fmla="*/ 1104900 h 1993900"/>
              <a:gd name="connsiteX9" fmla="*/ 342900 w 1790700"/>
              <a:gd name="connsiteY9" fmla="*/ 1295400 h 1993900"/>
              <a:gd name="connsiteX10" fmla="*/ 152400 w 1790700"/>
              <a:gd name="connsiteY10" fmla="*/ 1435100 h 1993900"/>
              <a:gd name="connsiteX11" fmla="*/ 63500 w 1790700"/>
              <a:gd name="connsiteY11" fmla="*/ 1612900 h 1993900"/>
              <a:gd name="connsiteX12" fmla="*/ 12700 w 1790700"/>
              <a:gd name="connsiteY12" fmla="*/ 1917700 h 1993900"/>
              <a:gd name="connsiteX13" fmla="*/ 0 w 1790700"/>
              <a:gd name="connsiteY13" fmla="*/ 199390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0700" h="1993900">
                <a:moveTo>
                  <a:pt x="1790700" y="0"/>
                </a:moveTo>
                <a:cubicBezTo>
                  <a:pt x="1716616" y="47625"/>
                  <a:pt x="1642533" y="95250"/>
                  <a:pt x="1574800" y="127000"/>
                </a:cubicBezTo>
                <a:cubicBezTo>
                  <a:pt x="1507067" y="158750"/>
                  <a:pt x="1428750" y="171450"/>
                  <a:pt x="1384300" y="190500"/>
                </a:cubicBezTo>
                <a:cubicBezTo>
                  <a:pt x="1339850" y="209550"/>
                  <a:pt x="1318683" y="201083"/>
                  <a:pt x="1308100" y="241300"/>
                </a:cubicBezTo>
                <a:cubicBezTo>
                  <a:pt x="1297517" y="281517"/>
                  <a:pt x="1352550" y="389467"/>
                  <a:pt x="1320800" y="431800"/>
                </a:cubicBezTo>
                <a:cubicBezTo>
                  <a:pt x="1289050" y="474133"/>
                  <a:pt x="1189567" y="455083"/>
                  <a:pt x="1117600" y="495300"/>
                </a:cubicBezTo>
                <a:cubicBezTo>
                  <a:pt x="1045633" y="535517"/>
                  <a:pt x="956733" y="611717"/>
                  <a:pt x="889000" y="673100"/>
                </a:cubicBezTo>
                <a:cubicBezTo>
                  <a:pt x="821267" y="734483"/>
                  <a:pt x="781050" y="791633"/>
                  <a:pt x="711200" y="863600"/>
                </a:cubicBezTo>
                <a:cubicBezTo>
                  <a:pt x="641350" y="935567"/>
                  <a:pt x="531283" y="1032933"/>
                  <a:pt x="469900" y="1104900"/>
                </a:cubicBezTo>
                <a:cubicBezTo>
                  <a:pt x="408517" y="1176867"/>
                  <a:pt x="395817" y="1240367"/>
                  <a:pt x="342900" y="1295400"/>
                </a:cubicBezTo>
                <a:cubicBezTo>
                  <a:pt x="289983" y="1350433"/>
                  <a:pt x="198967" y="1382183"/>
                  <a:pt x="152400" y="1435100"/>
                </a:cubicBezTo>
                <a:cubicBezTo>
                  <a:pt x="105833" y="1488017"/>
                  <a:pt x="86783" y="1532467"/>
                  <a:pt x="63500" y="1612900"/>
                </a:cubicBezTo>
                <a:cubicBezTo>
                  <a:pt x="40217" y="1693333"/>
                  <a:pt x="12700" y="1917700"/>
                  <a:pt x="12700" y="1917700"/>
                </a:cubicBezTo>
                <a:lnTo>
                  <a:pt x="0" y="1993900"/>
                </a:lnTo>
              </a:path>
            </a:pathLst>
          </a:custGeom>
          <a:noFill/>
          <a:ln w="101600" cap="rnd">
            <a:solidFill>
              <a:srgbClr val="C00000"/>
            </a:solidFill>
            <a:prstDash val="sysDot"/>
          </a:ln>
          <a:effectLst>
            <a:outerShdw dist="50800" dir="66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A0710BE9-8F24-12BB-E37B-E89A5CA348AF}"/>
              </a:ext>
            </a:extLst>
          </p:cNvPr>
          <p:cNvSpPr txBox="1"/>
          <p:nvPr/>
        </p:nvSpPr>
        <p:spPr>
          <a:xfrm>
            <a:off x="4343400" y="3276600"/>
            <a:ext cx="695964" cy="1323439"/>
          </a:xfrm>
          <a:prstGeom prst="rect">
            <a:avLst/>
          </a:prstGeom>
          <a:noFill/>
        </p:spPr>
        <p:txBody>
          <a:bodyPr wrap="square" rtlCol="0">
            <a:spAutoFit/>
          </a:bodyPr>
          <a:lstStyle/>
          <a:p>
            <a:r>
              <a:rPr lang="en-US" sz="8000" b="1" dirty="0">
                <a:solidFill>
                  <a:srgbClr val="C00000"/>
                </a:solidFill>
                <a:effectLst>
                  <a:outerShdw dist="50800" dir="5400000" algn="ctr" rotWithShape="0">
                    <a:schemeClr val="tx1"/>
                  </a:outerShdw>
                </a:effectLst>
              </a:rPr>
              <a:t>?</a:t>
            </a:r>
          </a:p>
        </p:txBody>
      </p:sp>
      <p:sp>
        <p:nvSpPr>
          <p:cNvPr id="38" name="Freeform: Shape 37">
            <a:extLst>
              <a:ext uri="{FF2B5EF4-FFF2-40B4-BE49-F238E27FC236}">
                <a16:creationId xmlns:a16="http://schemas.microsoft.com/office/drawing/2014/main" id="{843539A6-9AFD-4225-C981-DF0EDBD622AA}"/>
              </a:ext>
            </a:extLst>
          </p:cNvPr>
          <p:cNvSpPr/>
          <p:nvPr/>
        </p:nvSpPr>
        <p:spPr>
          <a:xfrm>
            <a:off x="5560541" y="1334530"/>
            <a:ext cx="3015048" cy="3669956"/>
          </a:xfrm>
          <a:custGeom>
            <a:avLst/>
            <a:gdLst>
              <a:gd name="connsiteX0" fmla="*/ 3015048 w 3015048"/>
              <a:gd name="connsiteY0" fmla="*/ 0 h 3669956"/>
              <a:gd name="connsiteX1" fmla="*/ 2508421 w 3015048"/>
              <a:gd name="connsiteY1" fmla="*/ 86497 h 3669956"/>
              <a:gd name="connsiteX2" fmla="*/ 1927654 w 3015048"/>
              <a:gd name="connsiteY2" fmla="*/ 284205 h 3669956"/>
              <a:gd name="connsiteX3" fmla="*/ 1408670 w 3015048"/>
              <a:gd name="connsiteY3" fmla="*/ 667265 h 3669956"/>
              <a:gd name="connsiteX4" fmla="*/ 963827 w 3015048"/>
              <a:gd name="connsiteY4" fmla="*/ 939113 h 3669956"/>
              <a:gd name="connsiteX5" fmla="*/ 815545 w 3015048"/>
              <a:gd name="connsiteY5" fmla="*/ 1495167 h 3669956"/>
              <a:gd name="connsiteX6" fmla="*/ 988540 w 3015048"/>
              <a:gd name="connsiteY6" fmla="*/ 1828800 h 3669956"/>
              <a:gd name="connsiteX7" fmla="*/ 877329 w 3015048"/>
              <a:gd name="connsiteY7" fmla="*/ 2323070 h 3669956"/>
              <a:gd name="connsiteX8" fmla="*/ 568410 w 3015048"/>
              <a:gd name="connsiteY8" fmla="*/ 2557848 h 3669956"/>
              <a:gd name="connsiteX9" fmla="*/ 259491 w 3015048"/>
              <a:gd name="connsiteY9" fmla="*/ 2767913 h 3669956"/>
              <a:gd name="connsiteX10" fmla="*/ 111210 w 3015048"/>
              <a:gd name="connsiteY10" fmla="*/ 3113902 h 3669956"/>
              <a:gd name="connsiteX11" fmla="*/ 37070 w 3015048"/>
              <a:gd name="connsiteY11" fmla="*/ 3521675 h 3669956"/>
              <a:gd name="connsiteX12" fmla="*/ 0 w 3015048"/>
              <a:gd name="connsiteY12" fmla="*/ 3669956 h 366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5048" h="3669956">
                <a:moveTo>
                  <a:pt x="3015048" y="0"/>
                </a:moveTo>
                <a:cubicBezTo>
                  <a:pt x="2852350" y="19564"/>
                  <a:pt x="2689653" y="39129"/>
                  <a:pt x="2508421" y="86497"/>
                </a:cubicBezTo>
                <a:cubicBezTo>
                  <a:pt x="2327189" y="133865"/>
                  <a:pt x="2110946" y="187410"/>
                  <a:pt x="1927654" y="284205"/>
                </a:cubicBezTo>
                <a:cubicBezTo>
                  <a:pt x="1744362" y="381000"/>
                  <a:pt x="1569308" y="558114"/>
                  <a:pt x="1408670" y="667265"/>
                </a:cubicBezTo>
                <a:cubicBezTo>
                  <a:pt x="1248032" y="776416"/>
                  <a:pt x="1062681" y="801129"/>
                  <a:pt x="963827" y="939113"/>
                </a:cubicBezTo>
                <a:cubicBezTo>
                  <a:pt x="864973" y="1077097"/>
                  <a:pt x="811426" y="1346886"/>
                  <a:pt x="815545" y="1495167"/>
                </a:cubicBezTo>
                <a:cubicBezTo>
                  <a:pt x="819664" y="1643448"/>
                  <a:pt x="978243" y="1690816"/>
                  <a:pt x="988540" y="1828800"/>
                </a:cubicBezTo>
                <a:cubicBezTo>
                  <a:pt x="998837" y="1966784"/>
                  <a:pt x="947351" y="2201562"/>
                  <a:pt x="877329" y="2323070"/>
                </a:cubicBezTo>
                <a:cubicBezTo>
                  <a:pt x="807307" y="2444578"/>
                  <a:pt x="671383" y="2483708"/>
                  <a:pt x="568410" y="2557848"/>
                </a:cubicBezTo>
                <a:cubicBezTo>
                  <a:pt x="465437" y="2631988"/>
                  <a:pt x="335691" y="2675237"/>
                  <a:pt x="259491" y="2767913"/>
                </a:cubicBezTo>
                <a:cubicBezTo>
                  <a:pt x="183291" y="2860589"/>
                  <a:pt x="148280" y="2988275"/>
                  <a:pt x="111210" y="3113902"/>
                </a:cubicBezTo>
                <a:cubicBezTo>
                  <a:pt x="74140" y="3239529"/>
                  <a:pt x="55605" y="3428999"/>
                  <a:pt x="37070" y="3521675"/>
                </a:cubicBezTo>
                <a:cubicBezTo>
                  <a:pt x="18535" y="3614351"/>
                  <a:pt x="0" y="3669956"/>
                  <a:pt x="0" y="3669956"/>
                </a:cubicBezTo>
              </a:path>
            </a:pathLst>
          </a:custGeom>
          <a:noFill/>
          <a:ln w="101600" cap="rnd">
            <a:solidFill>
              <a:srgbClr val="C00000"/>
            </a:solidFill>
            <a:prstDash val="sysDot"/>
          </a:ln>
          <a:effectLst>
            <a:outerShdw dist="50800" dir="84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8C0DDB1-26EF-26AE-BFBD-3862951FF044}"/>
              </a:ext>
            </a:extLst>
          </p:cNvPr>
          <p:cNvSpPr txBox="1"/>
          <p:nvPr/>
        </p:nvSpPr>
        <p:spPr>
          <a:xfrm rot="784974">
            <a:off x="2188272" y="3229881"/>
            <a:ext cx="1909241" cy="523220"/>
          </a:xfrm>
          <a:prstGeom prst="rect">
            <a:avLst/>
          </a:prstGeom>
          <a:solidFill>
            <a:srgbClr val="FFC000">
              <a:alpha val="77000"/>
            </a:srgbClr>
          </a:solidFill>
        </p:spPr>
        <p:txBody>
          <a:bodyPr wrap="none" rtlCol="0">
            <a:spAutoFit/>
          </a:bodyPr>
          <a:lstStyle/>
          <a:p>
            <a:r>
              <a:rPr lang="en-US" sz="2800" b="1" dirty="0"/>
              <a:t>island arcs?</a:t>
            </a:r>
          </a:p>
        </p:txBody>
      </p:sp>
      <p:sp>
        <p:nvSpPr>
          <p:cNvPr id="40" name="TextBox 39">
            <a:extLst>
              <a:ext uri="{FF2B5EF4-FFF2-40B4-BE49-F238E27FC236}">
                <a16:creationId xmlns:a16="http://schemas.microsoft.com/office/drawing/2014/main" id="{2947D1FF-848F-2121-78FB-3D1476E9F5E5}"/>
              </a:ext>
            </a:extLst>
          </p:cNvPr>
          <p:cNvSpPr txBox="1"/>
          <p:nvPr/>
        </p:nvSpPr>
        <p:spPr>
          <a:xfrm rot="1580925">
            <a:off x="2040209" y="2523508"/>
            <a:ext cx="2566215" cy="523220"/>
          </a:xfrm>
          <a:prstGeom prst="rect">
            <a:avLst/>
          </a:prstGeom>
          <a:solidFill>
            <a:srgbClr val="FFC000">
              <a:alpha val="77000"/>
            </a:srgbClr>
          </a:solidFill>
        </p:spPr>
        <p:txBody>
          <a:bodyPr wrap="none" rtlCol="0">
            <a:spAutoFit/>
          </a:bodyPr>
          <a:lstStyle/>
          <a:p>
            <a:r>
              <a:rPr lang="en-US" sz="2800" b="1" dirty="0"/>
              <a:t>exotic terranes?</a:t>
            </a:r>
          </a:p>
        </p:txBody>
      </p:sp>
      <p:sp>
        <p:nvSpPr>
          <p:cNvPr id="41" name="TextBox 40">
            <a:extLst>
              <a:ext uri="{FF2B5EF4-FFF2-40B4-BE49-F238E27FC236}">
                <a16:creationId xmlns:a16="http://schemas.microsoft.com/office/drawing/2014/main" id="{1D2B1260-1D67-673D-91FD-2234D013F535}"/>
              </a:ext>
            </a:extLst>
          </p:cNvPr>
          <p:cNvSpPr txBox="1"/>
          <p:nvPr/>
        </p:nvSpPr>
        <p:spPr>
          <a:xfrm rot="3929079">
            <a:off x="3993811" y="1774035"/>
            <a:ext cx="1562992" cy="523220"/>
          </a:xfrm>
          <a:prstGeom prst="rect">
            <a:avLst/>
          </a:prstGeom>
          <a:solidFill>
            <a:srgbClr val="FFC000">
              <a:alpha val="77000"/>
            </a:srgbClr>
          </a:solidFill>
        </p:spPr>
        <p:txBody>
          <a:bodyPr wrap="none" rtlCol="0">
            <a:spAutoFit/>
          </a:bodyPr>
          <a:lstStyle/>
          <a:p>
            <a:r>
              <a:rPr lang="en-US" sz="2800" b="1" dirty="0"/>
              <a:t>orogeny?</a:t>
            </a:r>
          </a:p>
        </p:txBody>
      </p:sp>
      <p:sp>
        <p:nvSpPr>
          <p:cNvPr id="42" name="TextBox 41">
            <a:extLst>
              <a:ext uri="{FF2B5EF4-FFF2-40B4-BE49-F238E27FC236}">
                <a16:creationId xmlns:a16="http://schemas.microsoft.com/office/drawing/2014/main" id="{EA5534B0-3246-EDCC-C9DC-45AEFB2B5FD3}"/>
              </a:ext>
            </a:extLst>
          </p:cNvPr>
          <p:cNvSpPr txBox="1"/>
          <p:nvPr/>
        </p:nvSpPr>
        <p:spPr>
          <a:xfrm rot="2662010">
            <a:off x="3121298" y="2061165"/>
            <a:ext cx="1833515" cy="523220"/>
          </a:xfrm>
          <a:prstGeom prst="rect">
            <a:avLst/>
          </a:prstGeom>
          <a:solidFill>
            <a:srgbClr val="FFC000">
              <a:alpha val="77000"/>
            </a:srgbClr>
          </a:solidFill>
        </p:spPr>
        <p:txBody>
          <a:bodyPr wrap="none" rtlCol="0">
            <a:spAutoFit/>
          </a:bodyPr>
          <a:lstStyle/>
          <a:p>
            <a:r>
              <a:rPr lang="en-US" sz="2800" b="1" dirty="0"/>
              <a:t>volcanoes?</a:t>
            </a:r>
          </a:p>
        </p:txBody>
      </p:sp>
      <p:sp>
        <p:nvSpPr>
          <p:cNvPr id="43" name="TextBox 42">
            <a:extLst>
              <a:ext uri="{FF2B5EF4-FFF2-40B4-BE49-F238E27FC236}">
                <a16:creationId xmlns:a16="http://schemas.microsoft.com/office/drawing/2014/main" id="{B674B746-07E2-4776-4CAA-800F34BE461C}"/>
              </a:ext>
            </a:extLst>
          </p:cNvPr>
          <p:cNvSpPr txBox="1"/>
          <p:nvPr/>
        </p:nvSpPr>
        <p:spPr>
          <a:xfrm>
            <a:off x="-53386" y="5647781"/>
            <a:ext cx="9162939" cy="1200329"/>
          </a:xfrm>
          <a:prstGeom prst="rect">
            <a:avLst/>
          </a:prstGeom>
          <a:solidFill>
            <a:schemeClr val="bg1"/>
          </a:solidFill>
        </p:spPr>
        <p:txBody>
          <a:bodyPr wrap="square" rtlCol="0">
            <a:spAutoFit/>
          </a:bodyPr>
          <a:lstStyle/>
          <a:p>
            <a:pPr algn="ctr"/>
            <a:r>
              <a:rPr lang="en-US" sz="7200" b="1" spc="-150" dirty="0">
                <a:latin typeface="Tempus Sans ITC" pitchFamily="82" charset="0"/>
              </a:rPr>
              <a:t>You will be surprised!</a:t>
            </a:r>
          </a:p>
        </p:txBody>
      </p:sp>
      <p:cxnSp>
        <p:nvCxnSpPr>
          <p:cNvPr id="9" name="Straight Arrow Connector 8">
            <a:extLst>
              <a:ext uri="{FF2B5EF4-FFF2-40B4-BE49-F238E27FC236}">
                <a16:creationId xmlns:a16="http://schemas.microsoft.com/office/drawing/2014/main" id="{75FF5BBB-CE8E-7D91-C60D-42FADCCE2F56}"/>
              </a:ext>
            </a:extLst>
          </p:cNvPr>
          <p:cNvCxnSpPr>
            <a:cxnSpLocks/>
          </p:cNvCxnSpPr>
          <p:nvPr/>
        </p:nvCxnSpPr>
        <p:spPr>
          <a:xfrm flipH="1">
            <a:off x="1828800" y="3276600"/>
            <a:ext cx="4648200" cy="0"/>
          </a:xfrm>
          <a:prstGeom prst="straightConnector1">
            <a:avLst/>
          </a:prstGeom>
          <a:ln w="254000" cmpd="dbl">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87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2000"/>
                                        <p:tgtEl>
                                          <p:spTgt spid="24">
                                            <p:txEl>
                                              <p:pRg st="0" end="0"/>
                                            </p:txEl>
                                          </p:spTgt>
                                        </p:tgtEl>
                                      </p:cBhvr>
                                    </p:animEffect>
                                  </p:childTnLst>
                                </p:cTn>
                              </p:par>
                              <p:par>
                                <p:cTn id="13" presetID="22" presetClass="entr" presetSubtype="8" fill="hold" nodeType="withEffect">
                                  <p:stCondLst>
                                    <p:cond delay="150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wipe(left)">
                                      <p:cBhvr>
                                        <p:cTn id="15" dur="2000"/>
                                        <p:tgtEl>
                                          <p:spTgt spid="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par>
                                <p:cTn id="24" presetID="1" presetClass="emph" presetSubtype="1" nodeType="withEffect">
                                  <p:stCondLst>
                                    <p:cond delay="0"/>
                                  </p:stCondLst>
                                  <p:childTnLst>
                                    <p:set>
                                      <p:cBhvr>
                                        <p:cTn id="25" dur="indefinite"/>
                                        <p:tgtEl>
                                          <p:spTgt spid="24"/>
                                        </p:tgtEl>
                                        <p:attrNameLst>
                                          <p:attrName>fillcolor</p:attrName>
                                        </p:attrNameLst>
                                      </p:cBhvr>
                                      <p:to>
                                        <p:clrVal>
                                          <a:schemeClr val="bg1"/>
                                        </p:clrVal>
                                      </p:to>
                                    </p:set>
                                    <p:set>
                                      <p:cBhvr>
                                        <p:cTn id="26" dur="indefinite"/>
                                        <p:tgtEl>
                                          <p:spTgt spid="24"/>
                                        </p:tgtEl>
                                        <p:attrNameLst>
                                          <p:attrName>fill.type</p:attrName>
                                        </p:attrNameLst>
                                      </p:cBhvr>
                                      <p:to>
                                        <p:strVal val="solid"/>
                                      </p:to>
                                    </p:set>
                                    <p:set>
                                      <p:cBhvr>
                                        <p:cTn id="27" dur="indefinite"/>
                                        <p:tgtEl>
                                          <p:spTgt spid="24"/>
                                        </p:tgtEl>
                                        <p:attrNameLst>
                                          <p:attrName>fill.on</p:attrName>
                                        </p:attrNameLst>
                                      </p:cBhvr>
                                      <p:to>
                                        <p:strVal val="true"/>
                                      </p:to>
                                    </p:se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1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27"/>
                                        </p:tgtEl>
                                      </p:cBhvr>
                                      <p:by x="200000" y="200000"/>
                                    </p:animScale>
                                  </p:childTnLst>
                                </p:cTn>
                              </p:par>
                              <p:par>
                                <p:cTn id="40" presetID="42" presetClass="path" presetSubtype="0" accel="50000" decel="50000" fill="hold" nodeType="withEffect">
                                  <p:stCondLst>
                                    <p:cond delay="0"/>
                                  </p:stCondLst>
                                  <p:childTnLst>
                                    <p:animMotion origin="layout" path="M 2.22222E-6 1.48148E-6 L 0.16319 0.12106 " pathEditMode="relative" rAng="0" ptsTypes="AA">
                                      <p:cBhvr>
                                        <p:cTn id="41" dur="1000" fill="hold"/>
                                        <p:tgtEl>
                                          <p:spTgt spid="27"/>
                                        </p:tgtEl>
                                        <p:attrNameLst>
                                          <p:attrName>ppt_x</p:attrName>
                                          <p:attrName>ppt_y</p:attrName>
                                        </p:attrNameLst>
                                      </p:cBhvr>
                                      <p:rCtr x="8160" y="6042"/>
                                    </p:animMotion>
                                  </p:childTnLst>
                                </p:cTn>
                              </p:par>
                              <p:par>
                                <p:cTn id="42" presetID="10" presetClass="entr" presetSubtype="0" fill="hold" nodeType="withEffect">
                                  <p:stCondLst>
                                    <p:cond delay="50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childTnLst>
                                </p:cTn>
                              </p:par>
                              <p:par>
                                <p:cTn id="45" presetID="10" presetClass="exit" presetSubtype="0" fill="hold" nodeType="withEffect">
                                  <p:stCondLst>
                                    <p:cond delay="500"/>
                                  </p:stCondLst>
                                  <p:childTnLst>
                                    <p:animEffect transition="out" filter="fade">
                                      <p:cBhvr>
                                        <p:cTn id="46" dur="1000"/>
                                        <p:tgtEl>
                                          <p:spTgt spid="27"/>
                                        </p:tgtEl>
                                      </p:cBhvr>
                                    </p:animEffect>
                                    <p:set>
                                      <p:cBhvr>
                                        <p:cTn id="47" dur="1" fill="hold">
                                          <p:stCondLst>
                                            <p:cond delay="9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1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0-#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29"/>
                                        </p:tgtEl>
                                      </p:cBhvr>
                                    </p:animEffect>
                                    <p:set>
                                      <p:cBhvr>
                                        <p:cTn id="63" dur="1" fill="hold">
                                          <p:stCondLst>
                                            <p:cond delay="9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1000" fill="hold"/>
                                        <p:tgtEl>
                                          <p:spTgt spid="33"/>
                                        </p:tgtEl>
                                        <p:attrNameLst>
                                          <p:attrName>ppt_w</p:attrName>
                                        </p:attrNameLst>
                                      </p:cBhvr>
                                      <p:tavLst>
                                        <p:tav tm="0">
                                          <p:val>
                                            <p:fltVal val="0"/>
                                          </p:val>
                                        </p:tav>
                                        <p:tav tm="100000">
                                          <p:val>
                                            <p:strVal val="#ppt_w"/>
                                          </p:val>
                                        </p:tav>
                                      </p:tavLst>
                                    </p:anim>
                                    <p:anim calcmode="lin" valueType="num">
                                      <p:cBhvr>
                                        <p:cTn id="69" dur="1000" fill="hold"/>
                                        <p:tgtEl>
                                          <p:spTgt spid="33"/>
                                        </p:tgtEl>
                                        <p:attrNameLst>
                                          <p:attrName>ppt_h</p:attrName>
                                        </p:attrNameLst>
                                      </p:cBhvr>
                                      <p:tavLst>
                                        <p:tav tm="0">
                                          <p:val>
                                            <p:fltVal val="0"/>
                                          </p:val>
                                        </p:tav>
                                        <p:tav tm="100000">
                                          <p:val>
                                            <p:strVal val="#ppt_h"/>
                                          </p:val>
                                        </p:tav>
                                      </p:tavLst>
                                    </p:anim>
                                    <p:anim calcmode="lin" valueType="num">
                                      <p:cBhvr>
                                        <p:cTn id="70" dur="1000" fill="hold"/>
                                        <p:tgtEl>
                                          <p:spTgt spid="33"/>
                                        </p:tgtEl>
                                        <p:attrNameLst>
                                          <p:attrName>style.rotation</p:attrName>
                                        </p:attrNameLst>
                                      </p:cBhvr>
                                      <p:tavLst>
                                        <p:tav tm="0">
                                          <p:val>
                                            <p:fltVal val="90"/>
                                          </p:val>
                                        </p:tav>
                                        <p:tav tm="100000">
                                          <p:val>
                                            <p:fltVal val="0"/>
                                          </p:val>
                                        </p:tav>
                                      </p:tavLst>
                                    </p:anim>
                                    <p:animEffect transition="in" filter="fade">
                                      <p:cBhvr>
                                        <p:cTn id="71" dur="1000"/>
                                        <p:tgtEl>
                                          <p:spTgt spid="33"/>
                                        </p:tgtEl>
                                      </p:cBhvr>
                                    </p:animEffect>
                                  </p:childTnLst>
                                </p:cTn>
                              </p:par>
                              <p:par>
                                <p:cTn id="72" presetID="10" presetClass="exit" presetSubtype="0" fill="hold" grpId="1" nodeType="withEffect">
                                  <p:stCondLst>
                                    <p:cond delay="0"/>
                                  </p:stCondLst>
                                  <p:childTnLst>
                                    <p:animEffect transition="out" filter="fade">
                                      <p:cBhvr>
                                        <p:cTn id="73" dur="1000"/>
                                        <p:tgtEl>
                                          <p:spTgt spid="32"/>
                                        </p:tgtEl>
                                      </p:cBhvr>
                                    </p:animEffect>
                                    <p:set>
                                      <p:cBhvr>
                                        <p:cTn id="74" dur="1" fill="hold">
                                          <p:stCondLst>
                                            <p:cond delay="999"/>
                                          </p:stCondLst>
                                        </p:cTn>
                                        <p:tgtEl>
                                          <p:spTgt spid="32"/>
                                        </p:tgtEl>
                                        <p:attrNameLst>
                                          <p:attrName>style.visibility</p:attrName>
                                        </p:attrNameLst>
                                      </p:cBhvr>
                                      <p:to>
                                        <p:strVal val="hidden"/>
                                      </p:to>
                                    </p:se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ppt_w</p:attrName>
                                        </p:attrNameLst>
                                      </p:cBhvr>
                                      <p:tavLst>
                                        <p:tav tm="0">
                                          <p:val>
                                            <p:fltVal val="0"/>
                                          </p:val>
                                        </p:tav>
                                        <p:tav tm="100000">
                                          <p:val>
                                            <p:strVal val="#ppt_w"/>
                                          </p:val>
                                        </p:tav>
                                      </p:tavLst>
                                    </p:anim>
                                    <p:anim calcmode="lin" valueType="num">
                                      <p:cBhvr>
                                        <p:cTn id="79" dur="1000" fill="hold"/>
                                        <p:tgtEl>
                                          <p:spTgt spid="34"/>
                                        </p:tgtEl>
                                        <p:attrNameLst>
                                          <p:attrName>ppt_h</p:attrName>
                                        </p:attrNameLst>
                                      </p:cBhvr>
                                      <p:tavLst>
                                        <p:tav tm="0">
                                          <p:val>
                                            <p:fltVal val="0"/>
                                          </p:val>
                                        </p:tav>
                                        <p:tav tm="100000">
                                          <p:val>
                                            <p:strVal val="#ppt_h"/>
                                          </p:val>
                                        </p:tav>
                                      </p:tavLst>
                                    </p:anim>
                                    <p:animEffect transition="in" filter="fade">
                                      <p:cBhvr>
                                        <p:cTn id="80" dur="1000"/>
                                        <p:tgtEl>
                                          <p:spTgt spid="34"/>
                                        </p:tgtEl>
                                      </p:cBhvr>
                                    </p:animEffect>
                                  </p:childTnLst>
                                </p:cTn>
                              </p:par>
                              <p:par>
                                <p:cTn id="81" presetID="10" presetClass="entr" presetSubtype="0" fill="hold" nodeType="withEffect">
                                  <p:stCondLst>
                                    <p:cond delay="0"/>
                                  </p:stCondLst>
                                  <p:iterate type="lt">
                                    <p:tmPct val="0"/>
                                  </p:iterate>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fade">
                                      <p:cBhvr>
                                        <p:cTn id="83" dur="1000"/>
                                        <p:tgtEl>
                                          <p:spTgt spid="34">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0" presetClass="exit" presetSubtype="0" accel="100000" fill="hold" grpId="1" nodeType="clickEffect">
                                  <p:stCondLst>
                                    <p:cond delay="0"/>
                                  </p:stCondLst>
                                  <p:childTnLst>
                                    <p:anim calcmode="lin" valueType="num">
                                      <p:cBhvr>
                                        <p:cTn id="87" dur="1000"/>
                                        <p:tgtEl>
                                          <p:spTgt spid="33"/>
                                        </p:tgtEl>
                                        <p:attrNameLst>
                                          <p:attrName>ppt_w</p:attrName>
                                        </p:attrNameLst>
                                      </p:cBhvr>
                                      <p:tavLst>
                                        <p:tav tm="0">
                                          <p:val>
                                            <p:strVal val="ppt_w"/>
                                          </p:val>
                                        </p:tav>
                                        <p:tav tm="100000">
                                          <p:val>
                                            <p:strVal val="ppt_w+.3"/>
                                          </p:val>
                                        </p:tav>
                                      </p:tavLst>
                                    </p:anim>
                                    <p:anim calcmode="lin" valueType="num">
                                      <p:cBhvr>
                                        <p:cTn id="88" dur="1000"/>
                                        <p:tgtEl>
                                          <p:spTgt spid="33"/>
                                        </p:tgtEl>
                                        <p:attrNameLst>
                                          <p:attrName>ppt_h</p:attrName>
                                        </p:attrNameLst>
                                      </p:cBhvr>
                                      <p:tavLst>
                                        <p:tav tm="0">
                                          <p:val>
                                            <p:strVal val="ppt_h"/>
                                          </p:val>
                                        </p:tav>
                                        <p:tav tm="100000">
                                          <p:val>
                                            <p:strVal val="ppt_h"/>
                                          </p:val>
                                        </p:tav>
                                      </p:tavLst>
                                    </p:anim>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par>
                                <p:cTn id="91" presetID="42" presetClass="path" presetSubtype="0" accel="50000" decel="50000" fill="hold" grpId="2" nodeType="withEffect">
                                  <p:stCondLst>
                                    <p:cond delay="0"/>
                                  </p:stCondLst>
                                  <p:childTnLst>
                                    <p:animMotion origin="layout" path="M 3.33333E-6 -1.48148E-6 L 0.24201 -0.08634 " pathEditMode="relative" rAng="0" ptsTypes="AA">
                                      <p:cBhvr>
                                        <p:cTn id="92" dur="2000" fill="hold"/>
                                        <p:tgtEl>
                                          <p:spTgt spid="33"/>
                                        </p:tgtEl>
                                        <p:attrNameLst>
                                          <p:attrName>ppt_x</p:attrName>
                                          <p:attrName>ppt_y</p:attrName>
                                        </p:attrNameLst>
                                      </p:cBhvr>
                                      <p:rCtr x="12101" y="-4329"/>
                                    </p:animMotion>
                                  </p:childTnLst>
                                </p:cTn>
                              </p:par>
                              <p:par>
                                <p:cTn id="93" presetID="10" presetClass="exit" presetSubtype="0" fill="hold" grpId="1" nodeType="withEffect">
                                  <p:stCondLst>
                                    <p:cond delay="0"/>
                                  </p:stCondLst>
                                  <p:childTnLst>
                                    <p:animEffect transition="out" filter="fade">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cTn>
                              </p:par>
                              <p:par>
                                <p:cTn id="96" presetID="10" presetClass="exit" presetSubtype="0" fill="hold" nodeType="withEffect">
                                  <p:stCondLst>
                                    <p:cond delay="0"/>
                                  </p:stCondLst>
                                  <p:iterate type="lt">
                                    <p:tmPct val="0"/>
                                  </p:iterate>
                                  <p:childTnLst>
                                    <p:animEffect transition="out" filter="fade">
                                      <p:cBhvr>
                                        <p:cTn id="97" dur="1000"/>
                                        <p:tgtEl>
                                          <p:spTgt spid="34">
                                            <p:txEl>
                                              <p:pRg st="0" end="0"/>
                                            </p:txEl>
                                          </p:spTgt>
                                        </p:tgtEl>
                                      </p:cBhvr>
                                    </p:animEffect>
                                    <p:set>
                                      <p:cBhvr>
                                        <p:cTn id="98" dur="1" fill="hold">
                                          <p:stCondLst>
                                            <p:cond delay="999"/>
                                          </p:stCondLst>
                                        </p:cTn>
                                        <p:tgtEl>
                                          <p:spTgt spid="34">
                                            <p:txEl>
                                              <p:pRg st="0" end="0"/>
                                            </p:txEl>
                                          </p:spTgt>
                                        </p:tgtEl>
                                        <p:attrNameLst>
                                          <p:attrName>style.visibility</p:attrName>
                                        </p:attrNameLst>
                                      </p:cBhvr>
                                      <p:to>
                                        <p:strVal val="hidden"/>
                                      </p:to>
                                    </p:set>
                                  </p:childTnLst>
                                </p:cTn>
                              </p:par>
                              <p:par>
                                <p:cTn id="99" presetID="55" presetClass="entr" presetSubtype="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1000" fill="hold"/>
                                        <p:tgtEl>
                                          <p:spTgt spid="38"/>
                                        </p:tgtEl>
                                        <p:attrNameLst>
                                          <p:attrName>ppt_w</p:attrName>
                                        </p:attrNameLst>
                                      </p:cBhvr>
                                      <p:tavLst>
                                        <p:tav tm="0">
                                          <p:val>
                                            <p:strVal val="#ppt_w*0.70"/>
                                          </p:val>
                                        </p:tav>
                                        <p:tav tm="100000">
                                          <p:val>
                                            <p:strVal val="#ppt_w"/>
                                          </p:val>
                                        </p:tav>
                                      </p:tavLst>
                                    </p:anim>
                                    <p:anim calcmode="lin" valueType="num">
                                      <p:cBhvr>
                                        <p:cTn id="102" dur="1000" fill="hold"/>
                                        <p:tgtEl>
                                          <p:spTgt spid="38"/>
                                        </p:tgtEl>
                                        <p:attrNameLst>
                                          <p:attrName>ppt_h</p:attrName>
                                        </p:attrNameLst>
                                      </p:cBhvr>
                                      <p:tavLst>
                                        <p:tav tm="0">
                                          <p:val>
                                            <p:strVal val="#ppt_h"/>
                                          </p:val>
                                        </p:tav>
                                        <p:tav tm="100000">
                                          <p:val>
                                            <p:strVal val="#ppt_h"/>
                                          </p:val>
                                        </p:tav>
                                      </p:tavLst>
                                    </p:anim>
                                    <p:animEffect transition="in" filter="fade">
                                      <p:cBhvr>
                                        <p:cTn id="103" dur="10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37"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barn(outVertical)">
                                      <p:cBhvr>
                                        <p:cTn id="108" dur="20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childTnLst>
                          </p:cTn>
                        </p:par>
                        <p:par>
                          <p:cTn id="114" fill="hold">
                            <p:stCondLst>
                              <p:cond delay="500"/>
                            </p:stCondLst>
                            <p:childTnLst>
                              <p:par>
                                <p:cTn id="115" presetID="49" presetClass="entr" presetSubtype="0" decel="100000" fill="hold" grpId="3" nodeType="afterEffect">
                                  <p:stCondLst>
                                    <p:cond delay="0"/>
                                  </p:stCondLst>
                                  <p:iterate type="lt">
                                    <p:tmPct val="0"/>
                                  </p:iterate>
                                  <p:childTnLst>
                                    <p:set>
                                      <p:cBhvr>
                                        <p:cTn id="116" dur="1" fill="hold">
                                          <p:stCondLst>
                                            <p:cond delay="0"/>
                                          </p:stCondLst>
                                        </p:cTn>
                                        <p:tgtEl>
                                          <p:spTgt spid="34">
                                            <p:txEl>
                                              <p:pRg st="0" end="0"/>
                                            </p:txEl>
                                          </p:spTgt>
                                        </p:tgtEl>
                                        <p:attrNameLst>
                                          <p:attrName>style.visibility</p:attrName>
                                        </p:attrNameLst>
                                      </p:cBhvr>
                                      <p:to>
                                        <p:strVal val="visible"/>
                                      </p:to>
                                    </p:set>
                                    <p:anim calcmode="lin" valueType="num">
                                      <p:cBhvr>
                                        <p:cTn id="11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19" dur="5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20" dur="500"/>
                                        <p:tgtEl>
                                          <p:spTgt spid="34">
                                            <p:txEl>
                                              <p:pRg st="0" end="0"/>
                                            </p:txEl>
                                          </p:spTgt>
                                        </p:tgtEl>
                                      </p:cBhvr>
                                    </p:animEffect>
                                  </p:childTnLst>
                                </p:cTn>
                              </p:par>
                              <p:par>
                                <p:cTn id="121" presetID="3" presetClass="emph" presetSubtype="1" grpId="2" nodeType="withEffect">
                                  <p:stCondLst>
                                    <p:cond delay="0"/>
                                  </p:stCondLst>
                                  <p:iterate type="lt">
                                    <p:tmAbs val="500"/>
                                  </p:iterate>
                                  <p:childTnLst>
                                    <p:set>
                                      <p:cBhvr override="childStyle">
                                        <p:cTn id="122" dur="indefinite"/>
                                        <p:tgtEl>
                                          <p:spTgt spid="34">
                                            <p:txEl>
                                              <p:pRg st="0" end="0"/>
                                            </p:txEl>
                                          </p:spTgt>
                                        </p:tgtEl>
                                        <p:attrNameLst>
                                          <p:attrName>style.color</p:attrName>
                                        </p:attrNameLst>
                                      </p:cBhvr>
                                      <p:to>
                                        <p:clrVal>
                                          <a:srgbClr val="FFCC00"/>
                                        </p:clrVal>
                                      </p:to>
                                    </p:set>
                                  </p:childTnLst>
                                </p:cTn>
                              </p:par>
                            </p:childTnLst>
                          </p:cTn>
                        </p:par>
                        <p:par>
                          <p:cTn id="123" fill="hold">
                            <p:stCondLst>
                              <p:cond delay="1000"/>
                            </p:stCondLst>
                            <p:childTnLst>
                              <p:par>
                                <p:cTn id="124" presetID="53" presetClass="entr" presetSubtype="16"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 calcmode="lin" valueType="num">
                                      <p:cBhvr>
                                        <p:cTn id="126" dur="1000" fill="hold"/>
                                        <p:tgtEl>
                                          <p:spTgt spid="41"/>
                                        </p:tgtEl>
                                        <p:attrNameLst>
                                          <p:attrName>ppt_w</p:attrName>
                                        </p:attrNameLst>
                                      </p:cBhvr>
                                      <p:tavLst>
                                        <p:tav tm="0">
                                          <p:val>
                                            <p:fltVal val="0"/>
                                          </p:val>
                                        </p:tav>
                                        <p:tav tm="100000">
                                          <p:val>
                                            <p:strVal val="#ppt_w"/>
                                          </p:val>
                                        </p:tav>
                                      </p:tavLst>
                                    </p:anim>
                                    <p:anim calcmode="lin" valueType="num">
                                      <p:cBhvr>
                                        <p:cTn id="127" dur="1000" fill="hold"/>
                                        <p:tgtEl>
                                          <p:spTgt spid="41"/>
                                        </p:tgtEl>
                                        <p:attrNameLst>
                                          <p:attrName>ppt_h</p:attrName>
                                        </p:attrNameLst>
                                      </p:cBhvr>
                                      <p:tavLst>
                                        <p:tav tm="0">
                                          <p:val>
                                            <p:fltVal val="0"/>
                                          </p:val>
                                        </p:tav>
                                        <p:tav tm="100000">
                                          <p:val>
                                            <p:strVal val="#ppt_h"/>
                                          </p:val>
                                        </p:tav>
                                      </p:tavLst>
                                    </p:anim>
                                    <p:animEffect transition="in" filter="fade">
                                      <p:cBhvr>
                                        <p:cTn id="128" dur="1000"/>
                                        <p:tgtEl>
                                          <p:spTgt spid="41"/>
                                        </p:tgtEl>
                                      </p:cBhvr>
                                    </p:animEffect>
                                  </p:childTnLst>
                                </p:cTn>
                              </p:par>
                            </p:childTnLst>
                          </p:cTn>
                        </p:par>
                        <p:par>
                          <p:cTn id="129" fill="hold">
                            <p:stCondLst>
                              <p:cond delay="2000"/>
                            </p:stCondLst>
                            <p:childTnLst>
                              <p:par>
                                <p:cTn id="130" presetID="53" presetClass="entr" presetSubtype="16" fill="hold" grpId="0" nodeType="afterEffect">
                                  <p:stCondLst>
                                    <p:cond delay="0"/>
                                  </p:stCondLst>
                                  <p:childTnLst>
                                    <p:set>
                                      <p:cBhvr>
                                        <p:cTn id="131" dur="1" fill="hold">
                                          <p:stCondLst>
                                            <p:cond delay="0"/>
                                          </p:stCondLst>
                                        </p:cTn>
                                        <p:tgtEl>
                                          <p:spTgt spid="42"/>
                                        </p:tgtEl>
                                        <p:attrNameLst>
                                          <p:attrName>style.visibility</p:attrName>
                                        </p:attrNameLst>
                                      </p:cBhvr>
                                      <p:to>
                                        <p:strVal val="visible"/>
                                      </p:to>
                                    </p:set>
                                    <p:anim calcmode="lin" valueType="num">
                                      <p:cBhvr>
                                        <p:cTn id="132" dur="1000" fill="hold"/>
                                        <p:tgtEl>
                                          <p:spTgt spid="42"/>
                                        </p:tgtEl>
                                        <p:attrNameLst>
                                          <p:attrName>ppt_w</p:attrName>
                                        </p:attrNameLst>
                                      </p:cBhvr>
                                      <p:tavLst>
                                        <p:tav tm="0">
                                          <p:val>
                                            <p:fltVal val="0"/>
                                          </p:val>
                                        </p:tav>
                                        <p:tav tm="100000">
                                          <p:val>
                                            <p:strVal val="#ppt_w"/>
                                          </p:val>
                                        </p:tav>
                                      </p:tavLst>
                                    </p:anim>
                                    <p:anim calcmode="lin" valueType="num">
                                      <p:cBhvr>
                                        <p:cTn id="133" dur="1000" fill="hold"/>
                                        <p:tgtEl>
                                          <p:spTgt spid="42"/>
                                        </p:tgtEl>
                                        <p:attrNameLst>
                                          <p:attrName>ppt_h</p:attrName>
                                        </p:attrNameLst>
                                      </p:cBhvr>
                                      <p:tavLst>
                                        <p:tav tm="0">
                                          <p:val>
                                            <p:fltVal val="0"/>
                                          </p:val>
                                        </p:tav>
                                        <p:tav tm="100000">
                                          <p:val>
                                            <p:strVal val="#ppt_h"/>
                                          </p:val>
                                        </p:tav>
                                      </p:tavLst>
                                    </p:anim>
                                    <p:animEffect transition="in" filter="fade">
                                      <p:cBhvr>
                                        <p:cTn id="134" dur="1000"/>
                                        <p:tgtEl>
                                          <p:spTgt spid="42"/>
                                        </p:tgtEl>
                                      </p:cBhvr>
                                    </p:animEffect>
                                  </p:childTnLst>
                                </p:cTn>
                              </p:par>
                            </p:childTnLst>
                          </p:cTn>
                        </p:par>
                        <p:par>
                          <p:cTn id="135" fill="hold">
                            <p:stCondLst>
                              <p:cond delay="3000"/>
                            </p:stCondLst>
                            <p:childTnLst>
                              <p:par>
                                <p:cTn id="136" presetID="53" presetClass="entr" presetSubtype="16" fill="hold" grpId="0" nodeType="afterEffect">
                                  <p:stCondLst>
                                    <p:cond delay="0"/>
                                  </p:stCondLst>
                                  <p:childTnLst>
                                    <p:set>
                                      <p:cBhvr>
                                        <p:cTn id="137" dur="1" fill="hold">
                                          <p:stCondLst>
                                            <p:cond delay="0"/>
                                          </p:stCondLst>
                                        </p:cTn>
                                        <p:tgtEl>
                                          <p:spTgt spid="40"/>
                                        </p:tgtEl>
                                        <p:attrNameLst>
                                          <p:attrName>style.visibility</p:attrName>
                                        </p:attrNameLst>
                                      </p:cBhvr>
                                      <p:to>
                                        <p:strVal val="visible"/>
                                      </p:to>
                                    </p:set>
                                    <p:anim calcmode="lin" valueType="num">
                                      <p:cBhvr>
                                        <p:cTn id="138" dur="1000" fill="hold"/>
                                        <p:tgtEl>
                                          <p:spTgt spid="40"/>
                                        </p:tgtEl>
                                        <p:attrNameLst>
                                          <p:attrName>ppt_w</p:attrName>
                                        </p:attrNameLst>
                                      </p:cBhvr>
                                      <p:tavLst>
                                        <p:tav tm="0">
                                          <p:val>
                                            <p:fltVal val="0"/>
                                          </p:val>
                                        </p:tav>
                                        <p:tav tm="100000">
                                          <p:val>
                                            <p:strVal val="#ppt_w"/>
                                          </p:val>
                                        </p:tav>
                                      </p:tavLst>
                                    </p:anim>
                                    <p:anim calcmode="lin" valueType="num">
                                      <p:cBhvr>
                                        <p:cTn id="139" dur="1000" fill="hold"/>
                                        <p:tgtEl>
                                          <p:spTgt spid="40"/>
                                        </p:tgtEl>
                                        <p:attrNameLst>
                                          <p:attrName>ppt_h</p:attrName>
                                        </p:attrNameLst>
                                      </p:cBhvr>
                                      <p:tavLst>
                                        <p:tav tm="0">
                                          <p:val>
                                            <p:fltVal val="0"/>
                                          </p:val>
                                        </p:tav>
                                        <p:tav tm="100000">
                                          <p:val>
                                            <p:strVal val="#ppt_h"/>
                                          </p:val>
                                        </p:tav>
                                      </p:tavLst>
                                    </p:anim>
                                    <p:animEffect transition="in" filter="fade">
                                      <p:cBhvr>
                                        <p:cTn id="140" dur="1000"/>
                                        <p:tgtEl>
                                          <p:spTgt spid="40"/>
                                        </p:tgtEl>
                                      </p:cBhvr>
                                    </p:animEffect>
                                  </p:childTnLst>
                                </p:cTn>
                              </p:par>
                            </p:childTnLst>
                          </p:cTn>
                        </p:par>
                        <p:par>
                          <p:cTn id="141" fill="hold">
                            <p:stCondLst>
                              <p:cond delay="4000"/>
                            </p:stCondLst>
                            <p:childTnLst>
                              <p:par>
                                <p:cTn id="142" presetID="53" presetClass="entr" presetSubtype="16" fill="hold" grpId="0" nodeType="after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1000" fill="hold"/>
                                        <p:tgtEl>
                                          <p:spTgt spid="39"/>
                                        </p:tgtEl>
                                        <p:attrNameLst>
                                          <p:attrName>ppt_w</p:attrName>
                                        </p:attrNameLst>
                                      </p:cBhvr>
                                      <p:tavLst>
                                        <p:tav tm="0">
                                          <p:val>
                                            <p:fltVal val="0"/>
                                          </p:val>
                                        </p:tav>
                                        <p:tav tm="100000">
                                          <p:val>
                                            <p:strVal val="#ppt_w"/>
                                          </p:val>
                                        </p:tav>
                                      </p:tavLst>
                                    </p:anim>
                                    <p:anim calcmode="lin" valueType="num">
                                      <p:cBhvr>
                                        <p:cTn id="145" dur="1000" fill="hold"/>
                                        <p:tgtEl>
                                          <p:spTgt spid="39"/>
                                        </p:tgtEl>
                                        <p:attrNameLst>
                                          <p:attrName>ppt_h</p:attrName>
                                        </p:attrNameLst>
                                      </p:cBhvr>
                                      <p:tavLst>
                                        <p:tav tm="0">
                                          <p:val>
                                            <p:fltVal val="0"/>
                                          </p:val>
                                        </p:tav>
                                        <p:tav tm="100000">
                                          <p:val>
                                            <p:strVal val="#ppt_h"/>
                                          </p:val>
                                        </p:tav>
                                      </p:tavLst>
                                    </p:anim>
                                    <p:animEffect transition="in" filter="fade">
                                      <p:cBhvr>
                                        <p:cTn id="146" dur="1000"/>
                                        <p:tgtEl>
                                          <p:spTgt spid="3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24">
                                            <p:txEl>
                                              <p:pRg st="0" end="0"/>
                                            </p:txEl>
                                          </p:spTgt>
                                        </p:tgtEl>
                                      </p:cBhvr>
                                    </p:animEffect>
                                    <p:set>
                                      <p:cBhvr>
                                        <p:cTn id="151" dur="1" fill="hold">
                                          <p:stCondLst>
                                            <p:cond delay="499"/>
                                          </p:stCondLst>
                                        </p:cTn>
                                        <p:tgtEl>
                                          <p:spTgt spid="24">
                                            <p:txEl>
                                              <p:pRg st="0" end="0"/>
                                            </p:txEl>
                                          </p:spTgt>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24">
                                            <p:txEl>
                                              <p:pRg st="1" end="1"/>
                                            </p:txEl>
                                          </p:spTgt>
                                        </p:tgtEl>
                                      </p:cBhvr>
                                    </p:animEffect>
                                    <p:set>
                                      <p:cBhvr>
                                        <p:cTn id="154" dur="1" fill="hold">
                                          <p:stCondLst>
                                            <p:cond delay="499"/>
                                          </p:stCondLst>
                                        </p:cTn>
                                        <p:tgtEl>
                                          <p:spTgt spid="24">
                                            <p:txEl>
                                              <p:pRg st="1" end="1"/>
                                            </p:txEl>
                                          </p:spTgt>
                                        </p:tgtEl>
                                        <p:attrNameLst>
                                          <p:attrName>style.visibility</p:attrName>
                                        </p:attrNameLst>
                                      </p:cBhvr>
                                      <p:to>
                                        <p:strVal val="hidden"/>
                                      </p:to>
                                    </p:set>
                                  </p:childTnLst>
                                </p:cTn>
                              </p:par>
                            </p:childTnLst>
                          </p:cTn>
                        </p:par>
                        <p:par>
                          <p:cTn id="155" fill="hold">
                            <p:stCondLst>
                              <p:cond delay="500"/>
                            </p:stCondLst>
                            <p:childTnLst>
                              <p:par>
                                <p:cTn id="156" presetID="53" presetClass="entr" presetSubtype="16" fill="hold" grpId="0" nodeType="afterEffect">
                                  <p:stCondLst>
                                    <p:cond delay="0"/>
                                  </p:stCondLst>
                                  <p:childTnLst>
                                    <p:set>
                                      <p:cBhvr>
                                        <p:cTn id="157" dur="1" fill="hold">
                                          <p:stCondLst>
                                            <p:cond delay="0"/>
                                          </p:stCondLst>
                                        </p:cTn>
                                        <p:tgtEl>
                                          <p:spTgt spid="43"/>
                                        </p:tgtEl>
                                        <p:attrNameLst>
                                          <p:attrName>style.visibility</p:attrName>
                                        </p:attrNameLst>
                                      </p:cBhvr>
                                      <p:to>
                                        <p:strVal val="visible"/>
                                      </p:to>
                                    </p:set>
                                    <p:anim calcmode="lin" valueType="num">
                                      <p:cBhvr>
                                        <p:cTn id="158" dur="1000" fill="hold"/>
                                        <p:tgtEl>
                                          <p:spTgt spid="43"/>
                                        </p:tgtEl>
                                        <p:attrNameLst>
                                          <p:attrName>ppt_w</p:attrName>
                                        </p:attrNameLst>
                                      </p:cBhvr>
                                      <p:tavLst>
                                        <p:tav tm="0">
                                          <p:val>
                                            <p:fltVal val="0"/>
                                          </p:val>
                                        </p:tav>
                                        <p:tav tm="100000">
                                          <p:val>
                                            <p:strVal val="#ppt_w"/>
                                          </p:val>
                                        </p:tav>
                                      </p:tavLst>
                                    </p:anim>
                                    <p:anim calcmode="lin" valueType="num">
                                      <p:cBhvr>
                                        <p:cTn id="159" dur="1000" fill="hold"/>
                                        <p:tgtEl>
                                          <p:spTgt spid="43"/>
                                        </p:tgtEl>
                                        <p:attrNameLst>
                                          <p:attrName>ppt_h</p:attrName>
                                        </p:attrNameLst>
                                      </p:cBhvr>
                                      <p:tavLst>
                                        <p:tav tm="0">
                                          <p:val>
                                            <p:fltVal val="0"/>
                                          </p:val>
                                        </p:tav>
                                        <p:tav tm="100000">
                                          <p:val>
                                            <p:strVal val="#ppt_h"/>
                                          </p:val>
                                        </p:tav>
                                      </p:tavLst>
                                    </p:anim>
                                    <p:animEffect transition="in" filter="fade">
                                      <p:cBhvr>
                                        <p:cTn id="16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allAtOnce"/>
      <p:bldP spid="29" grpId="0" animBg="1"/>
      <p:bldP spid="29" grpId="1" animBg="1"/>
      <p:bldP spid="32" grpId="0" animBg="1"/>
      <p:bldP spid="32" grpId="1" animBg="1"/>
      <p:bldP spid="33" grpId="0" animBg="1"/>
      <p:bldP spid="33" grpId="1" animBg="1"/>
      <p:bldP spid="33" grpId="2" animBg="1"/>
      <p:bldP spid="34" grpId="0"/>
      <p:bldP spid="34" grpId="1"/>
      <p:bldP spid="34" grpId="2" build="allAtOnce"/>
      <p:bldP spid="34" grpId="3" build="allAtOnce"/>
      <p:bldP spid="38" grpId="0" animBg="1"/>
      <p:bldP spid="39" grpId="0" animBg="1"/>
      <p:bldP spid="40" grpId="0" animBg="1"/>
      <p:bldP spid="41" grpId="0" animBg="1"/>
      <p:bldP spid="42" grpId="0" animBg="1"/>
      <p:bldP spid="4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grpSp>
        <p:nvGrpSpPr>
          <p:cNvPr id="2" name="Group 1">
            <a:extLst>
              <a:ext uri="{FF2B5EF4-FFF2-40B4-BE49-F238E27FC236}">
                <a16:creationId xmlns:a16="http://schemas.microsoft.com/office/drawing/2014/main" id="{5C97098E-26AF-88B5-22F5-5E39E60A5139}"/>
              </a:ext>
            </a:extLst>
          </p:cNvPr>
          <p:cNvGrpSpPr/>
          <p:nvPr/>
        </p:nvGrpSpPr>
        <p:grpSpPr>
          <a:xfrm>
            <a:off x="1524000" y="873204"/>
            <a:ext cx="7683568" cy="4701827"/>
            <a:chOff x="1524000" y="873204"/>
            <a:chExt cx="7683568" cy="4701827"/>
          </a:xfrm>
        </p:grpSpPr>
        <p:sp>
          <p:nvSpPr>
            <p:cNvPr id="22" name="TextBox 21"/>
            <p:cNvSpPr txBox="1"/>
            <p:nvPr/>
          </p:nvSpPr>
          <p:spPr>
            <a:xfrm>
              <a:off x="2019300" y="1839580"/>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Tectonic plates</a:t>
              </a:r>
            </a:p>
          </p:txBody>
        </p:sp>
        <p:sp>
          <p:nvSpPr>
            <p:cNvPr id="3" name="TextBox 2">
              <a:extLst>
                <a:ext uri="{FF2B5EF4-FFF2-40B4-BE49-F238E27FC236}">
                  <a16:creationId xmlns:a16="http://schemas.microsoft.com/office/drawing/2014/main" id="{15731B26-06F5-2E01-BFE6-B7731F402987}"/>
                </a:ext>
              </a:extLst>
            </p:cNvPr>
            <p:cNvSpPr txBox="1"/>
            <p:nvPr/>
          </p:nvSpPr>
          <p:spPr>
            <a:xfrm>
              <a:off x="1524000" y="873204"/>
              <a:ext cx="5600700" cy="830997"/>
            </a:xfrm>
            <a:prstGeom prst="rect">
              <a:avLst/>
            </a:prstGeom>
            <a:noFill/>
            <a:effectLst>
              <a:outerShdw dist="25400" dir="5400000" algn="ctr" rotWithShape="0">
                <a:srgbClr val="0A0906"/>
              </a:outerShdw>
            </a:effectLst>
          </p:spPr>
          <p:txBody>
            <a:bodyPr wrap="square" rtlCol="0">
              <a:spAutoFit/>
            </a:bodyPr>
            <a:lstStyle/>
            <a:p>
              <a:r>
                <a:rPr lang="en-US" sz="4800" b="1" spc="-50" dirty="0">
                  <a:ln w="9525">
                    <a:solidFill>
                      <a:schemeClr val="accent5">
                        <a:lumMod val="50000"/>
                      </a:schemeClr>
                    </a:solidFill>
                  </a:ln>
                  <a:solidFill>
                    <a:srgbClr val="FF0000"/>
                  </a:solidFill>
                  <a:latin typeface="Tempus Sans ITC" pitchFamily="82" charset="0"/>
                  <a:cs typeface="Arial" pitchFamily="34" charset="0"/>
                </a:rPr>
                <a:t>Overview and Review</a:t>
              </a:r>
            </a:p>
          </p:txBody>
        </p:sp>
        <p:sp>
          <p:nvSpPr>
            <p:cNvPr id="4" name="TextBox 3">
              <a:extLst>
                <a:ext uri="{FF2B5EF4-FFF2-40B4-BE49-F238E27FC236}">
                  <a16:creationId xmlns:a16="http://schemas.microsoft.com/office/drawing/2014/main" id="{1000419D-B2E9-B976-9A4C-2A1EE4BD4CFA}"/>
                </a:ext>
              </a:extLst>
            </p:cNvPr>
            <p:cNvSpPr txBox="1"/>
            <p:nvPr/>
          </p:nvSpPr>
          <p:spPr>
            <a:xfrm>
              <a:off x="2016406" y="3593915"/>
              <a:ext cx="6705600"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Orogeny</a:t>
              </a:r>
            </a:p>
          </p:txBody>
        </p:sp>
        <p:sp>
          <p:nvSpPr>
            <p:cNvPr id="5" name="TextBox 4">
              <a:extLst>
                <a:ext uri="{FF2B5EF4-FFF2-40B4-BE49-F238E27FC236}">
                  <a16:creationId xmlns:a16="http://schemas.microsoft.com/office/drawing/2014/main" id="{21C0E41D-95C3-B8A8-C12E-F0E7B07120A3}"/>
                </a:ext>
              </a:extLst>
            </p:cNvPr>
            <p:cNvSpPr txBox="1"/>
            <p:nvPr/>
          </p:nvSpPr>
          <p:spPr>
            <a:xfrm>
              <a:off x="2019299" y="2722640"/>
              <a:ext cx="7188269"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Island Arcs/    Exotic Terranes</a:t>
              </a:r>
            </a:p>
          </p:txBody>
        </p:sp>
        <p:sp>
          <p:nvSpPr>
            <p:cNvPr id="7" name="TextBox 6">
              <a:extLst>
                <a:ext uri="{FF2B5EF4-FFF2-40B4-BE49-F238E27FC236}">
                  <a16:creationId xmlns:a16="http://schemas.microsoft.com/office/drawing/2014/main" id="{7B82C198-6327-8A59-ADE7-B17D41D26FDC}"/>
                </a:ext>
              </a:extLst>
            </p:cNvPr>
            <p:cNvSpPr txBox="1"/>
            <p:nvPr/>
          </p:nvSpPr>
          <p:spPr>
            <a:xfrm>
              <a:off x="1981200" y="4572000"/>
              <a:ext cx="4996888" cy="1003031"/>
            </a:xfrm>
            <a:prstGeom prst="rect">
              <a:avLst/>
            </a:prstGeom>
            <a:noFill/>
            <a:effectLst>
              <a:outerShdw dist="25400" dir="5400000" algn="ctr" rotWithShape="0">
                <a:srgbClr val="0A0906"/>
              </a:outerShdw>
            </a:effectLst>
          </p:spPr>
          <p:txBody>
            <a:bodyPr wrap="square" rtlCol="0">
              <a:spAutoFit/>
            </a:bodyPr>
            <a:lstStyle/>
            <a:p>
              <a:pPr>
                <a:lnSpc>
                  <a:spcPct val="150000"/>
                </a:lnSpc>
              </a:pPr>
              <a:r>
                <a:rPr lang="en-US" sz="4400" b="1" spc="-50" dirty="0">
                  <a:ln w="9525">
                    <a:solidFill>
                      <a:schemeClr val="accent5">
                        <a:lumMod val="50000"/>
                      </a:schemeClr>
                    </a:solidFill>
                  </a:ln>
                  <a:solidFill>
                    <a:schemeClr val="accent5">
                      <a:lumMod val="50000"/>
                    </a:schemeClr>
                  </a:solidFill>
                  <a:cs typeface="Arial" pitchFamily="34" charset="0"/>
                </a:rPr>
                <a:t>- Volcanoes </a:t>
              </a:r>
            </a:p>
          </p:txBody>
        </p:sp>
      </p:grpSp>
      <p:pic>
        <p:nvPicPr>
          <p:cNvPr id="10" name="Picture 9" descr="A red check mark on a black background&#10;&#10;Description automatically generated">
            <a:extLst>
              <a:ext uri="{FF2B5EF4-FFF2-40B4-BE49-F238E27FC236}">
                <a16:creationId xmlns:a16="http://schemas.microsoft.com/office/drawing/2014/main" id="{9DB79BF0-637E-F8F0-2E86-5389F76512B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1865612"/>
            <a:ext cx="928086" cy="830997"/>
          </a:xfrm>
          <a:prstGeom prst="rect">
            <a:avLst/>
          </a:prstGeom>
        </p:spPr>
      </p:pic>
      <p:pic>
        <p:nvPicPr>
          <p:cNvPr id="6" name="Picture 5" descr="A red check mark on a black background&#10;&#10;Description automatically generated">
            <a:extLst>
              <a:ext uri="{FF2B5EF4-FFF2-40B4-BE49-F238E27FC236}">
                <a16:creationId xmlns:a16="http://schemas.microsoft.com/office/drawing/2014/main" id="{594A2BB9-5A8D-0FE8-BB1F-1E0606DB748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2854438"/>
            <a:ext cx="928086" cy="830997"/>
          </a:xfrm>
          <a:prstGeom prst="rect">
            <a:avLst/>
          </a:prstGeom>
        </p:spPr>
      </p:pic>
      <p:pic>
        <p:nvPicPr>
          <p:cNvPr id="11" name="Picture 10" descr="A red check mark on a black background&#10;&#10;Description automatically generated">
            <a:extLst>
              <a:ext uri="{FF2B5EF4-FFF2-40B4-BE49-F238E27FC236}">
                <a16:creationId xmlns:a16="http://schemas.microsoft.com/office/drawing/2014/main" id="{DE7739E1-889C-DD94-C76F-4E9927067FE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5169" y="3679931"/>
            <a:ext cx="928086" cy="830997"/>
          </a:xfrm>
          <a:prstGeom prst="rect">
            <a:avLst/>
          </a:prstGeom>
        </p:spPr>
      </p:pic>
      <p:pic>
        <p:nvPicPr>
          <p:cNvPr id="12" name="Picture 11" descr="A red check mark on a black background&#10;&#10;Description automatically generated">
            <a:extLst>
              <a:ext uri="{FF2B5EF4-FFF2-40B4-BE49-F238E27FC236}">
                <a16:creationId xmlns:a16="http://schemas.microsoft.com/office/drawing/2014/main" id="{39D4B176-9188-8DAC-C844-52BD6323A6C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4636008"/>
            <a:ext cx="928086" cy="830997"/>
          </a:xfrm>
          <a:prstGeom prst="rect">
            <a:avLst/>
          </a:prstGeom>
        </p:spPr>
      </p:pic>
      <p:grpSp>
        <p:nvGrpSpPr>
          <p:cNvPr id="19" name="Group 18">
            <a:extLst>
              <a:ext uri="{FF2B5EF4-FFF2-40B4-BE49-F238E27FC236}">
                <a16:creationId xmlns:a16="http://schemas.microsoft.com/office/drawing/2014/main" id="{FE972E5F-D480-9188-1F80-AA99AA1448C2}"/>
              </a:ext>
            </a:extLst>
          </p:cNvPr>
          <p:cNvGrpSpPr/>
          <p:nvPr/>
        </p:nvGrpSpPr>
        <p:grpSpPr>
          <a:xfrm>
            <a:off x="0" y="13989"/>
            <a:ext cx="9144000" cy="4558011"/>
            <a:chOff x="0" y="13989"/>
            <a:chExt cx="9144000" cy="4558011"/>
          </a:xfrm>
        </p:grpSpPr>
        <p:grpSp>
          <p:nvGrpSpPr>
            <p:cNvPr id="13" name="Group 12">
              <a:extLst>
                <a:ext uri="{FF2B5EF4-FFF2-40B4-BE49-F238E27FC236}">
                  <a16:creationId xmlns:a16="http://schemas.microsoft.com/office/drawing/2014/main" id="{612ABF1C-E2D9-571C-7DD0-3CFE937B6BE0}"/>
                </a:ext>
              </a:extLst>
            </p:cNvPr>
            <p:cNvGrpSpPr/>
            <p:nvPr/>
          </p:nvGrpSpPr>
          <p:grpSpPr>
            <a:xfrm>
              <a:off x="0" y="967026"/>
              <a:ext cx="9144000" cy="3604974"/>
              <a:chOff x="0" y="967026"/>
              <a:chExt cx="9144000" cy="3604974"/>
            </a:xfrm>
          </p:grpSpPr>
          <p:sp>
            <p:nvSpPr>
              <p:cNvPr id="14" name="TextBox 13">
                <a:extLst>
                  <a:ext uri="{FF2B5EF4-FFF2-40B4-BE49-F238E27FC236}">
                    <a16:creationId xmlns:a16="http://schemas.microsoft.com/office/drawing/2014/main" id="{D0707451-0088-0FDB-235D-48BC16AB752B}"/>
                  </a:ext>
                </a:extLst>
              </p:cNvPr>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a:ln w="9525">
                      <a:solidFill>
                        <a:schemeClr val="accent5">
                          <a:lumMod val="50000"/>
                        </a:schemeClr>
                      </a:solidFill>
                    </a:ln>
                    <a:solidFill>
                      <a:srgbClr val="FF0000"/>
                    </a:solidFill>
                    <a:latin typeface="Tempus Sans ITC" pitchFamily="82" charset="0"/>
                    <a:cs typeface="Arial" pitchFamily="34" charset="0"/>
                  </a:rPr>
                  <a:t>	 </a:t>
                </a:r>
                <a:r>
                  <a:rPr lang="en-US" sz="4400" b="1" spc="-50" dirty="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5" name="TextBox 14">
                <a:extLst>
                  <a:ext uri="{FF2B5EF4-FFF2-40B4-BE49-F238E27FC236}">
                    <a16:creationId xmlns:a16="http://schemas.microsoft.com/office/drawing/2014/main" id="{C2BBCA74-A320-B866-AD6D-76568AA03A4E}"/>
                  </a:ext>
                </a:extLst>
              </p:cNvPr>
              <p:cNvSpPr txBox="1"/>
              <p:nvPr/>
            </p:nvSpPr>
            <p:spPr>
              <a:xfrm>
                <a:off x="0" y="3710226"/>
                <a:ext cx="9144000" cy="861774"/>
              </a:xfrm>
              <a:prstGeom prst="rect">
                <a:avLst/>
              </a:prstGeom>
              <a:noFill/>
            </p:spPr>
            <p:txBody>
              <a:bodyPr wrap="square" rtlCol="0">
                <a:spAutoFit/>
              </a:bodyPr>
              <a:lstStyle/>
              <a:p>
                <a:pPr>
                  <a:lnSpc>
                    <a:spcPts val="6000"/>
                  </a:lnSpc>
                </a:pPr>
                <a:r>
                  <a:rPr lang="en-US" sz="4800" b="1" spc="-50" dirty="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6" name="TextBox 15">
                <a:extLst>
                  <a:ext uri="{FF2B5EF4-FFF2-40B4-BE49-F238E27FC236}">
                    <a16:creationId xmlns:a16="http://schemas.microsoft.com/office/drawing/2014/main" id="{39BBAFF4-BF00-D9C9-0281-B73232951A27}"/>
                  </a:ext>
                </a:extLst>
              </p:cNvPr>
              <p:cNvSpPr txBox="1"/>
              <p:nvPr/>
            </p:nvSpPr>
            <p:spPr>
              <a:xfrm>
                <a:off x="0" y="2567226"/>
                <a:ext cx="9144000" cy="861774"/>
              </a:xfrm>
              <a:prstGeom prst="rect">
                <a:avLst/>
              </a:prstGeom>
              <a:noFill/>
            </p:spPr>
            <p:txBody>
              <a:bodyPr wrap="square" rtlCol="0">
                <a:spAutoFit/>
              </a:bodyPr>
              <a:lstStyle/>
              <a:p>
                <a:pPr>
                  <a:lnSpc>
                    <a:spcPts val="6000"/>
                  </a:lnSpc>
                </a:pP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grpSp>
        <p:sp>
          <p:nvSpPr>
            <p:cNvPr id="17" name="Rectangle 16">
              <a:extLst>
                <a:ext uri="{FF2B5EF4-FFF2-40B4-BE49-F238E27FC236}">
                  <a16:creationId xmlns:a16="http://schemas.microsoft.com/office/drawing/2014/main" id="{FEEE8A40-B75E-71DF-DD35-BA956B444BE5}"/>
                </a:ext>
              </a:extLst>
            </p:cNvPr>
            <p:cNvSpPr/>
            <p:nvPr/>
          </p:nvSpPr>
          <p:spPr>
            <a:xfrm>
              <a:off x="0" y="13989"/>
              <a:ext cx="9144000" cy="769441"/>
            </a:xfrm>
            <a:prstGeom prst="rect">
              <a:avLst/>
            </a:prstGeom>
          </p:spPr>
          <p:txBody>
            <a:bodyPr wrap="square">
              <a:spAutoFit/>
            </a:bodyPr>
            <a:lstStyle/>
            <a:p>
              <a:pPr algn="ctr"/>
              <a:r>
                <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EASTERN NORTH AMERICA</a:t>
              </a:r>
            </a:p>
          </p:txBody>
        </p:sp>
      </p:grpSp>
      <p:pic>
        <p:nvPicPr>
          <p:cNvPr id="8" name="Picture 7" descr="A red check mark on a black background&#10;&#10;Description automatically generated">
            <a:extLst>
              <a:ext uri="{FF2B5EF4-FFF2-40B4-BE49-F238E27FC236}">
                <a16:creationId xmlns:a16="http://schemas.microsoft.com/office/drawing/2014/main" id="{A7571EBA-ACB1-0FCC-B3EF-23E223D1D3D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91714" y="2902803"/>
            <a:ext cx="928086" cy="830997"/>
          </a:xfrm>
          <a:prstGeom prst="rect">
            <a:avLst/>
          </a:prstGeom>
        </p:spPr>
      </p:pic>
    </p:spTree>
    <p:extLst>
      <p:ext uri="{BB962C8B-B14F-4D97-AF65-F5344CB8AC3E}">
        <p14:creationId xmlns:p14="http://schemas.microsoft.com/office/powerpoint/2010/main" val="40878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8"/>
                                        </p:tgtEl>
                                      </p:cBhvr>
                                    </p:animEffect>
                                    <p:set>
                                      <p:cBhvr>
                                        <p:cTn id="13" dur="1" fill="hold">
                                          <p:stCondLst>
                                            <p:cond delay="9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B57CAF-EF5E-28C8-C661-D5E0DB5698E0}"/>
              </a:ext>
            </a:extLst>
          </p:cNvPr>
          <p:cNvSpPr txBox="1"/>
          <p:nvPr/>
        </p:nvSpPr>
        <p:spPr>
          <a:xfrm>
            <a:off x="228600" y="1371600"/>
            <a:ext cx="8504700" cy="1446550"/>
          </a:xfrm>
          <a:prstGeom prst="rect">
            <a:avLst/>
          </a:prstGeom>
          <a:noFill/>
        </p:spPr>
        <p:txBody>
          <a:bodyPr wrap="none" rtlCol="0">
            <a:spAutoFit/>
          </a:bodyPr>
          <a:lstStyle/>
          <a:p>
            <a:r>
              <a:rPr lang="en-US" sz="8800" b="1" dirty="0"/>
              <a:t>END OF GEOLOGY</a:t>
            </a:r>
          </a:p>
        </p:txBody>
      </p:sp>
    </p:spTree>
    <p:extLst>
      <p:ext uri="{BB962C8B-B14F-4D97-AF65-F5344CB8AC3E}">
        <p14:creationId xmlns:p14="http://schemas.microsoft.com/office/powerpoint/2010/main" val="74809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26F3147-8838-0DCF-D9C2-4EFF071F8A89}"/>
              </a:ext>
            </a:extLst>
          </p:cNvPr>
          <p:cNvGrpSpPr/>
          <p:nvPr/>
        </p:nvGrpSpPr>
        <p:grpSpPr>
          <a:xfrm>
            <a:off x="0" y="980536"/>
            <a:ext cx="9144000" cy="6007819"/>
            <a:chOff x="0" y="980536"/>
            <a:chExt cx="9144000" cy="6007819"/>
          </a:xfrm>
        </p:grpSpPr>
        <p:grpSp>
          <p:nvGrpSpPr>
            <p:cNvPr id="30" name="Group 29">
              <a:extLst>
                <a:ext uri="{FF2B5EF4-FFF2-40B4-BE49-F238E27FC236}">
                  <a16:creationId xmlns:a16="http://schemas.microsoft.com/office/drawing/2014/main" id="{7D34B2B2-7DEF-D764-D21E-8FC8536C09EB}"/>
                </a:ext>
              </a:extLst>
            </p:cNvPr>
            <p:cNvGrpSpPr/>
            <p:nvPr/>
          </p:nvGrpSpPr>
          <p:grpSpPr>
            <a:xfrm>
              <a:off x="0" y="980536"/>
              <a:ext cx="9144000" cy="6007819"/>
              <a:chOff x="0" y="980536"/>
              <a:chExt cx="9144000" cy="6007819"/>
            </a:xfrm>
          </p:grpSpPr>
          <p:grpSp>
            <p:nvGrpSpPr>
              <p:cNvPr id="33" name="Group 32">
                <a:extLst>
                  <a:ext uri="{FF2B5EF4-FFF2-40B4-BE49-F238E27FC236}">
                    <a16:creationId xmlns:a16="http://schemas.microsoft.com/office/drawing/2014/main" id="{44790246-B112-D01F-94E2-1CE4E81CB198}"/>
                  </a:ext>
                </a:extLst>
              </p:cNvPr>
              <p:cNvGrpSpPr/>
              <p:nvPr/>
            </p:nvGrpSpPr>
            <p:grpSpPr>
              <a:xfrm>
                <a:off x="0" y="980536"/>
                <a:ext cx="9144000" cy="6007819"/>
                <a:chOff x="0" y="980536"/>
                <a:chExt cx="9144000" cy="6007819"/>
              </a:xfrm>
            </p:grpSpPr>
            <p:grpSp>
              <p:nvGrpSpPr>
                <p:cNvPr id="37" name="Group 15">
                  <a:extLst>
                    <a:ext uri="{FF2B5EF4-FFF2-40B4-BE49-F238E27FC236}">
                      <a16:creationId xmlns:a16="http://schemas.microsoft.com/office/drawing/2014/main" id="{20E63802-3E0F-BEB3-AEF6-6377C6D6BB6B}"/>
                    </a:ext>
                  </a:extLst>
                </p:cNvPr>
                <p:cNvGrpSpPr/>
                <p:nvPr/>
              </p:nvGrpSpPr>
              <p:grpSpPr>
                <a:xfrm>
                  <a:off x="4763" y="1004887"/>
                  <a:ext cx="9139237" cy="5853113"/>
                  <a:chOff x="0" y="1004887"/>
                  <a:chExt cx="9139237" cy="5853113"/>
                </a:xfrm>
              </p:grpSpPr>
              <p:grpSp>
                <p:nvGrpSpPr>
                  <p:cNvPr id="39" name="Group 1">
                    <a:extLst>
                      <a:ext uri="{FF2B5EF4-FFF2-40B4-BE49-F238E27FC236}">
                        <a16:creationId xmlns:a16="http://schemas.microsoft.com/office/drawing/2014/main" id="{453A5B70-3496-91D1-1448-0E5FE3385C7D}"/>
                      </a:ext>
                    </a:extLst>
                  </p:cNvPr>
                  <p:cNvGrpSpPr/>
                  <p:nvPr/>
                </p:nvGrpSpPr>
                <p:grpSpPr>
                  <a:xfrm>
                    <a:off x="0" y="1004887"/>
                    <a:ext cx="9139237" cy="5853113"/>
                    <a:chOff x="0" y="1004887"/>
                    <a:chExt cx="9139237" cy="5853113"/>
                  </a:xfrm>
                </p:grpSpPr>
                <p:pic>
                  <p:nvPicPr>
                    <p:cNvPr id="42" name="Picture 3">
                      <a:extLst>
                        <a:ext uri="{FF2B5EF4-FFF2-40B4-BE49-F238E27FC236}">
                          <a16:creationId xmlns:a16="http://schemas.microsoft.com/office/drawing/2014/main" id="{C7B536DF-17E6-16E8-AD52-1E91DAC9B7DE}"/>
                        </a:ext>
                      </a:extLst>
                    </p:cNvPr>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3" name="Group 9">
                      <a:extLst>
                        <a:ext uri="{FF2B5EF4-FFF2-40B4-BE49-F238E27FC236}">
                          <a16:creationId xmlns:a16="http://schemas.microsoft.com/office/drawing/2014/main" id="{92196CF6-24AB-F18D-956B-4E3F8EDB45DC}"/>
                        </a:ext>
                      </a:extLst>
                    </p:cNvPr>
                    <p:cNvGrpSpPr/>
                    <p:nvPr/>
                  </p:nvGrpSpPr>
                  <p:grpSpPr>
                    <a:xfrm>
                      <a:off x="3048000" y="4736592"/>
                      <a:ext cx="1135655" cy="368808"/>
                      <a:chOff x="3048000" y="4736592"/>
                      <a:chExt cx="1135655" cy="368808"/>
                    </a:xfrm>
                  </p:grpSpPr>
                  <p:pic>
                    <p:nvPicPr>
                      <p:cNvPr id="44" name="Picture 3">
                        <a:extLst>
                          <a:ext uri="{FF2B5EF4-FFF2-40B4-BE49-F238E27FC236}">
                            <a16:creationId xmlns:a16="http://schemas.microsoft.com/office/drawing/2014/main" id="{5493F455-4C19-D0AE-F02B-E196B91CEB0D}"/>
                          </a:ext>
                        </a:extLst>
                      </p:cNvPr>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45" name="TextBox 44">
                        <a:extLst>
                          <a:ext uri="{FF2B5EF4-FFF2-40B4-BE49-F238E27FC236}">
                            <a16:creationId xmlns:a16="http://schemas.microsoft.com/office/drawing/2014/main" id="{3065A694-3782-41C7-1890-362E025740A5}"/>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40" name="Picture 3">
                    <a:extLst>
                      <a:ext uri="{FF2B5EF4-FFF2-40B4-BE49-F238E27FC236}">
                        <a16:creationId xmlns:a16="http://schemas.microsoft.com/office/drawing/2014/main" id="{D75333E1-1ACA-E975-C8A9-73C9C41BBE50}"/>
                      </a:ext>
                    </a:extLst>
                  </p:cNvPr>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41" name="TextBox 40">
                    <a:extLst>
                      <a:ext uri="{FF2B5EF4-FFF2-40B4-BE49-F238E27FC236}">
                        <a16:creationId xmlns:a16="http://schemas.microsoft.com/office/drawing/2014/main" id="{868B4457-10FC-E9D5-49FC-34DC13446E83}"/>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8" name="Freeform 32">
                  <a:extLst>
                    <a:ext uri="{FF2B5EF4-FFF2-40B4-BE49-F238E27FC236}">
                      <a16:creationId xmlns:a16="http://schemas.microsoft.com/office/drawing/2014/main" id="{A85684A4-6B25-7BD4-991E-28E88970B841}"/>
                    </a:ext>
                  </a:extLst>
                </p:cNvPr>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EFC6B013-3020-CEC0-DE41-D60E2148DD91}"/>
                  </a:ext>
                </a:extLst>
              </p:cNvPr>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4B783FF-D86C-2062-C1DB-4664EB136ACB}"/>
                  </a:ext>
                </a:extLst>
              </p:cNvPr>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B4CDF43-037A-2A4D-4F9F-24450CBA2AD2}"/>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D08CEC7D-9937-ABD7-0F51-75B2D82C42E3}"/>
                </a:ext>
              </a:extLst>
            </p:cNvPr>
            <p:cNvSpPr txBox="1"/>
            <p:nvPr/>
          </p:nvSpPr>
          <p:spPr>
            <a:xfrm rot="20762401">
              <a:off x="6065199" y="1030581"/>
              <a:ext cx="1608133"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Canada</a:t>
              </a:r>
            </a:p>
          </p:txBody>
        </p:sp>
        <p:sp>
          <p:nvSpPr>
            <p:cNvPr id="32" name="TextBox 31">
              <a:extLst>
                <a:ext uri="{FF2B5EF4-FFF2-40B4-BE49-F238E27FC236}">
                  <a16:creationId xmlns:a16="http://schemas.microsoft.com/office/drawing/2014/main" id="{61A82726-95BB-676E-B1D2-B005AD152218}"/>
                </a:ext>
              </a:extLst>
            </p:cNvPr>
            <p:cNvSpPr txBox="1"/>
            <p:nvPr/>
          </p:nvSpPr>
          <p:spPr>
            <a:xfrm rot="20762401">
              <a:off x="4433727" y="2593465"/>
              <a:ext cx="978922"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USA</a:t>
              </a:r>
            </a:p>
          </p:txBody>
        </p:sp>
      </p:grpSp>
      <p:sp>
        <p:nvSpPr>
          <p:cNvPr id="2" name="Rectangle 1">
            <a:extLst>
              <a:ext uri="{FF2B5EF4-FFF2-40B4-BE49-F238E27FC236}">
                <a16:creationId xmlns:a16="http://schemas.microsoft.com/office/drawing/2014/main" id="{907AFBEB-A05B-4572-D9E8-4E130B4F813F}"/>
              </a:ext>
            </a:extLst>
          </p:cNvPr>
          <p:cNvSpPr/>
          <p:nvPr/>
        </p:nvSpPr>
        <p:spPr>
          <a:xfrm>
            <a:off x="0" y="13989"/>
            <a:ext cx="9144000" cy="769441"/>
          </a:xfrm>
          <a:prstGeom prst="rect">
            <a:avLst/>
          </a:prstGeom>
        </p:spPr>
        <p:txBody>
          <a:bodyPr wrap="square">
            <a:spAutoFit/>
          </a:bodyPr>
          <a:lstStyle/>
          <a:p>
            <a:pPr algn="ctr"/>
            <a:r>
              <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EASTERN NORTH AMERICA</a:t>
            </a:r>
          </a:p>
        </p:txBody>
      </p:sp>
      <p:sp>
        <p:nvSpPr>
          <p:cNvPr id="18" name="TextBox 17"/>
          <p:cNvSpPr txBox="1"/>
          <p:nvPr/>
        </p:nvSpPr>
        <p:spPr>
          <a:xfrm>
            <a:off x="0" y="7203"/>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17" name="TextBox 16"/>
          <p:cNvSpPr txBox="1"/>
          <p:nvPr/>
        </p:nvSpPr>
        <p:spPr>
          <a:xfrm>
            <a:off x="1066800" y="3664803"/>
            <a:ext cx="6781800"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National Treasures: Parks</a:t>
            </a:r>
          </a:p>
        </p:txBody>
      </p:sp>
      <p:sp>
        <p:nvSpPr>
          <p:cNvPr id="4" name="Oval 3">
            <a:extLst>
              <a:ext uri="{FF2B5EF4-FFF2-40B4-BE49-F238E27FC236}">
                <a16:creationId xmlns:a16="http://schemas.microsoft.com/office/drawing/2014/main" id="{F10F60B1-AD7E-E0EA-AB50-BEBB766318CD}"/>
              </a:ext>
            </a:extLst>
          </p:cNvPr>
          <p:cNvSpPr/>
          <p:nvPr/>
        </p:nvSpPr>
        <p:spPr>
          <a:xfrm>
            <a:off x="639501" y="2514600"/>
            <a:ext cx="7620000" cy="9906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8318C94-1D6F-18DA-0896-A6942F235619}"/>
              </a:ext>
            </a:extLst>
          </p:cNvPr>
          <p:cNvGrpSpPr/>
          <p:nvPr/>
        </p:nvGrpSpPr>
        <p:grpSpPr>
          <a:xfrm>
            <a:off x="0" y="967026"/>
            <a:ext cx="9144000" cy="3604974"/>
            <a:chOff x="0" y="967026"/>
            <a:chExt cx="9144000" cy="3604974"/>
          </a:xfrm>
        </p:grpSpPr>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a:ln w="9525">
                    <a:solidFill>
                      <a:schemeClr val="accent5">
                        <a:lumMod val="50000"/>
                      </a:schemeClr>
                    </a:solidFill>
                  </a:ln>
                  <a:solidFill>
                    <a:srgbClr val="FF0000"/>
                  </a:solidFill>
                  <a:latin typeface="Tempus Sans ITC" pitchFamily="82" charset="0"/>
                  <a:cs typeface="Arial" pitchFamily="34" charset="0"/>
                </a:rPr>
                <a:t>	 </a:t>
              </a:r>
              <a:r>
                <a:rPr lang="en-US" sz="4400" b="1" spc="-50" dirty="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3" name="TextBox 12"/>
            <p:cNvSpPr txBox="1"/>
            <p:nvPr/>
          </p:nvSpPr>
          <p:spPr>
            <a:xfrm>
              <a:off x="0" y="3710226"/>
              <a:ext cx="9144000" cy="861774"/>
            </a:xfrm>
            <a:prstGeom prst="rect">
              <a:avLst/>
            </a:prstGeom>
            <a:noFill/>
          </p:spPr>
          <p:txBody>
            <a:bodyPr wrap="square" rtlCol="0">
              <a:spAutoFit/>
            </a:bodyPr>
            <a:lstStyle/>
            <a:p>
              <a:pPr>
                <a:lnSpc>
                  <a:spcPts val="6000"/>
                </a:lnSpc>
              </a:pPr>
              <a:r>
                <a:rPr lang="en-US" sz="4800" b="1" spc="-50" dirty="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4" name="TextBox 13"/>
            <p:cNvSpPr txBox="1"/>
            <p:nvPr/>
          </p:nvSpPr>
          <p:spPr>
            <a:xfrm>
              <a:off x="0" y="2569464"/>
              <a:ext cx="9144000" cy="861774"/>
            </a:xfrm>
            <a:prstGeom prst="rect">
              <a:avLst/>
            </a:prstGeom>
            <a:noFill/>
          </p:spPr>
          <p:txBody>
            <a:bodyPr wrap="square" rtlCol="0">
              <a:spAutoFit/>
            </a:bodyPr>
            <a:lstStyle/>
            <a:p>
              <a:pPr>
                <a:lnSpc>
                  <a:spcPts val="6000"/>
                </a:lnSpc>
              </a:pP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grpSp>
    </p:spTree>
    <p:extLst>
      <p:ext uri="{BB962C8B-B14F-4D97-AF65-F5344CB8AC3E}">
        <p14:creationId xmlns:p14="http://schemas.microsoft.com/office/powerpoint/2010/main" val="39098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94444E-6 1.11111E-6 L -0.00504 0.15555 " pathEditMode="relative" rAng="0" ptsTypes="AA">
                                      <p:cBhvr>
                                        <p:cTn id="11" dur="1000" fill="hold"/>
                                        <p:tgtEl>
                                          <p:spTgt spid="4"/>
                                        </p:tgtEl>
                                        <p:attrNameLst>
                                          <p:attrName>ppt_x</p:attrName>
                                          <p:attrName>ppt_y</p:attrName>
                                        </p:attrNameLst>
                                      </p:cBhvr>
                                      <p:rCtr x="-174" y="8611"/>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2" nodeType="clickEffect">
                                  <p:stCondLst>
                                    <p:cond delay="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childTnLst>
                                </p:cTn>
                              </p:par>
                              <p:par>
                                <p:cTn id="20" presetID="1" presetClass="entr" presetSubtype="0" fill="hold" grpId="0" nodeType="withEffect">
                                  <p:stCondLst>
                                    <p:cond delay="500"/>
                                  </p:stCondLst>
                                  <p:childTnLst>
                                    <p:set>
                                      <p:cBhvr>
                                        <p:cTn id="21" dur="1" fill="hold">
                                          <p:stCondLst>
                                            <p:cond delay="0"/>
                                          </p:stCondLst>
                                        </p:cTn>
                                        <p:tgtEl>
                                          <p:spTgt spid="17">
                                            <p:txEl>
                                              <p:pRg st="0" end="0"/>
                                            </p:txEl>
                                          </p:spTgt>
                                        </p:tgtEl>
                                        <p:attrNameLst>
                                          <p:attrName>style.visibility</p:attrName>
                                        </p:attrNameLst>
                                      </p:cBhvr>
                                      <p:to>
                                        <p:strVal val="visible"/>
                                      </p:to>
                                    </p:set>
                                  </p:childTnLst>
                                </p:cTn>
                              </p:par>
                              <p:par>
                                <p:cTn id="22" presetID="64" presetClass="path" presetSubtype="0" accel="50000" decel="50000" fill="hold" grpId="1" nodeType="withEffect">
                                  <p:stCondLst>
                                    <p:cond delay="500"/>
                                  </p:stCondLst>
                                  <p:childTnLst>
                                    <p:animMotion origin="layout" path="M -1.04083E-17 9.1073E-17 L 0.02673 -0.52777 " pathEditMode="relative" rAng="0" ptsTypes="AA">
                                      <p:cBhvr>
                                        <p:cTn id="23" dur="1000" fill="hold"/>
                                        <p:tgtEl>
                                          <p:spTgt spid="17">
                                            <p:txEl>
                                              <p:pRg st="0" end="0"/>
                                            </p:txEl>
                                          </p:spTgt>
                                        </p:tgtEl>
                                        <p:attrNameLst>
                                          <p:attrName>ppt_x</p:attrName>
                                          <p:attrName>ppt_y</p:attrName>
                                        </p:attrNameLst>
                                      </p:cBhvr>
                                      <p:rCtr x="417" y="-26667"/>
                                    </p:animMotion>
                                  </p:childTnLst>
                                </p:cTn>
                              </p:par>
                              <p:par>
                                <p:cTn id="24" presetID="10" presetClass="exit" presetSubtype="0" fill="hold" nodeType="withEffect">
                                  <p:stCondLst>
                                    <p:cond delay="5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grpId="2" nodeType="withEffect">
                                  <p:stCondLst>
                                    <p:cond delay="1000"/>
                                  </p:stCondLst>
                                  <p:childTnLst>
                                    <p:animEffect transition="out" filter="fade">
                                      <p:cBhvr>
                                        <p:cTn id="28" dur="1000"/>
                                        <p:tgtEl>
                                          <p:spTgt spid="17">
                                            <p:txEl>
                                              <p:pRg st="0" end="0"/>
                                            </p:txEl>
                                          </p:spTgt>
                                        </p:tgtEl>
                                      </p:cBhvr>
                                    </p:animEffect>
                                    <p:set>
                                      <p:cBhvr>
                                        <p:cTn id="29" dur="1" fill="hold">
                                          <p:stCondLst>
                                            <p:cond delay="999"/>
                                          </p:stCondLst>
                                        </p:cTn>
                                        <p:tgtEl>
                                          <p:spTgt spid="17">
                                            <p:txEl>
                                              <p:pRg st="0" end="0"/>
                                            </p:txEl>
                                          </p:spTgt>
                                        </p:tgtEl>
                                        <p:attrNameLst>
                                          <p:attrName>style.visibility</p:attrName>
                                        </p:attrNameLst>
                                      </p:cBhvr>
                                      <p:to>
                                        <p:strVal val="hidden"/>
                                      </p:to>
                                    </p:set>
                                  </p:childTnLst>
                                </p:cTn>
                              </p:par>
                              <p:par>
                                <p:cTn id="30" presetID="10" presetClass="entr" presetSubtype="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xit" presetSubtype="0" fill="hold" grpId="0" nodeType="withEffect">
                                  <p:stCondLst>
                                    <p:cond delay="1000"/>
                                  </p:stCondLst>
                                  <p:childTnLst>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7" grpId="0" build="allAtOnce"/>
      <p:bldP spid="17" grpId="1" build="allAtOnce"/>
      <p:bldP spid="17" grpId="2" build="allAtOnce"/>
      <p:bldP spid="4" grpId="0"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p:nvPr/>
        </p:nvGrpSpPr>
        <p:grpSpPr>
          <a:xfrm>
            <a:off x="4763" y="1004887"/>
            <a:ext cx="9139237" cy="5853113"/>
            <a:chOff x="0" y="1004887"/>
            <a:chExt cx="9139237" cy="5853113"/>
          </a:xfrm>
        </p:grpSpPr>
        <p:grpSp>
          <p:nvGrpSpPr>
            <p:cNvPr id="4" name="Group 1"/>
            <p:cNvGrpSpPr/>
            <p:nvPr/>
          </p:nvGrpSpPr>
          <p:grpSpPr>
            <a:xfrm>
              <a:off x="0" y="1004887"/>
              <a:ext cx="9139237" cy="5853113"/>
              <a:chOff x="0" y="1004887"/>
              <a:chExt cx="9139237" cy="5853113"/>
            </a:xfrm>
          </p:grpSpPr>
          <p:pic>
            <p:nvPicPr>
              <p:cNvPr id="40"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42"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43" name="TextBox 42"/>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38"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39" name="TextBox 38"/>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3" name="Freeform 32"/>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937C547B-26E7-ED10-3991-647FC14C3197}"/>
              </a:ext>
            </a:extLst>
          </p:cNvPr>
          <p:cNvSpPr/>
          <p:nvPr/>
        </p:nvSpPr>
        <p:spPr>
          <a:xfrm>
            <a:off x="6579846" y="160189"/>
            <a:ext cx="2558038" cy="6494611"/>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58038" h="6494611">
                <a:moveTo>
                  <a:pt x="2538754" y="55711"/>
                </a:moveTo>
                <a:cubicBezTo>
                  <a:pt x="2496421" y="-92456"/>
                  <a:pt x="2350371" y="91694"/>
                  <a:pt x="2272054" y="182711"/>
                </a:cubicBezTo>
                <a:cubicBezTo>
                  <a:pt x="2193737" y="273728"/>
                  <a:pt x="2134471" y="476928"/>
                  <a:pt x="2068854" y="601811"/>
                </a:cubicBezTo>
                <a:cubicBezTo>
                  <a:pt x="2003237" y="726694"/>
                  <a:pt x="1950321" y="785961"/>
                  <a:pt x="1878354" y="932011"/>
                </a:cubicBezTo>
                <a:cubicBezTo>
                  <a:pt x="1806387" y="1078061"/>
                  <a:pt x="1715371" y="1327828"/>
                  <a:pt x="1637054" y="1478111"/>
                </a:cubicBezTo>
                <a:cubicBezTo>
                  <a:pt x="1558737" y="1628394"/>
                  <a:pt x="1486771" y="1727878"/>
                  <a:pt x="1408454" y="1833711"/>
                </a:cubicBezTo>
                <a:cubicBezTo>
                  <a:pt x="1330137" y="1939544"/>
                  <a:pt x="1264521" y="2011511"/>
                  <a:pt x="1167154" y="2113111"/>
                </a:cubicBezTo>
                <a:cubicBezTo>
                  <a:pt x="1069787" y="2214711"/>
                  <a:pt x="906804" y="2354411"/>
                  <a:pt x="824254" y="2443311"/>
                </a:cubicBezTo>
                <a:cubicBezTo>
                  <a:pt x="741704" y="2532211"/>
                  <a:pt x="724771" y="2536444"/>
                  <a:pt x="671854" y="2646511"/>
                </a:cubicBezTo>
                <a:cubicBezTo>
                  <a:pt x="618937" y="2756578"/>
                  <a:pt x="553321" y="2972478"/>
                  <a:pt x="506754" y="3103711"/>
                </a:cubicBezTo>
                <a:cubicBezTo>
                  <a:pt x="460187" y="3234944"/>
                  <a:pt x="426321" y="3351361"/>
                  <a:pt x="392454" y="3433911"/>
                </a:cubicBezTo>
                <a:cubicBezTo>
                  <a:pt x="358587" y="3516461"/>
                  <a:pt x="358587" y="3493178"/>
                  <a:pt x="303554" y="3599011"/>
                </a:cubicBezTo>
                <a:cubicBezTo>
                  <a:pt x="248521" y="3704844"/>
                  <a:pt x="110937" y="3891111"/>
                  <a:pt x="62254" y="4068911"/>
                </a:cubicBezTo>
                <a:cubicBezTo>
                  <a:pt x="13571" y="4246711"/>
                  <a:pt x="-18179" y="4468961"/>
                  <a:pt x="11454" y="4665811"/>
                </a:cubicBezTo>
                <a:cubicBezTo>
                  <a:pt x="41087" y="4862661"/>
                  <a:pt x="140571" y="5055278"/>
                  <a:pt x="240054" y="5250011"/>
                </a:cubicBezTo>
                <a:cubicBezTo>
                  <a:pt x="339537" y="5444744"/>
                  <a:pt x="515221" y="5679694"/>
                  <a:pt x="608354" y="5834211"/>
                </a:cubicBezTo>
                <a:cubicBezTo>
                  <a:pt x="701487" y="5988728"/>
                  <a:pt x="754404" y="6083978"/>
                  <a:pt x="798854" y="6177111"/>
                </a:cubicBezTo>
                <a:cubicBezTo>
                  <a:pt x="843304" y="6270244"/>
                  <a:pt x="834837" y="6340094"/>
                  <a:pt x="875054" y="6393011"/>
                </a:cubicBezTo>
                <a:cubicBezTo>
                  <a:pt x="915271" y="6445928"/>
                  <a:pt x="987237" y="6494611"/>
                  <a:pt x="1040154" y="6494611"/>
                </a:cubicBezTo>
                <a:cubicBezTo>
                  <a:pt x="1093071" y="6494611"/>
                  <a:pt x="1167154" y="6469211"/>
                  <a:pt x="1192554" y="6393011"/>
                </a:cubicBezTo>
                <a:cubicBezTo>
                  <a:pt x="1217954" y="6316811"/>
                  <a:pt x="1232771" y="6187694"/>
                  <a:pt x="1192554" y="6037411"/>
                </a:cubicBezTo>
                <a:cubicBezTo>
                  <a:pt x="1152337" y="5887128"/>
                  <a:pt x="1021104" y="5645828"/>
                  <a:pt x="951254" y="5491311"/>
                </a:cubicBezTo>
                <a:cubicBezTo>
                  <a:pt x="881404" y="5336794"/>
                  <a:pt x="748054" y="5266944"/>
                  <a:pt x="773454" y="5110311"/>
                </a:cubicBezTo>
                <a:cubicBezTo>
                  <a:pt x="798854" y="4953678"/>
                  <a:pt x="995704" y="4716611"/>
                  <a:pt x="1103654" y="4551511"/>
                </a:cubicBezTo>
                <a:cubicBezTo>
                  <a:pt x="1211604" y="4386411"/>
                  <a:pt x="1353421" y="4227661"/>
                  <a:pt x="1421154" y="4119711"/>
                </a:cubicBezTo>
                <a:cubicBezTo>
                  <a:pt x="1488887" y="4011761"/>
                  <a:pt x="1529104" y="3982128"/>
                  <a:pt x="1510054" y="3903811"/>
                </a:cubicBezTo>
                <a:cubicBezTo>
                  <a:pt x="1491004" y="3825494"/>
                  <a:pt x="1321671" y="3702728"/>
                  <a:pt x="1306854" y="3649811"/>
                </a:cubicBezTo>
                <a:cubicBezTo>
                  <a:pt x="1292037" y="3596894"/>
                  <a:pt x="1389404" y="3658278"/>
                  <a:pt x="1421154" y="3586311"/>
                </a:cubicBezTo>
                <a:cubicBezTo>
                  <a:pt x="1452904" y="3514344"/>
                  <a:pt x="1476187" y="3332311"/>
                  <a:pt x="1497354" y="3218011"/>
                </a:cubicBezTo>
                <a:cubicBezTo>
                  <a:pt x="1518521" y="3103711"/>
                  <a:pt x="1471954" y="3008461"/>
                  <a:pt x="1548154" y="2900511"/>
                </a:cubicBezTo>
                <a:cubicBezTo>
                  <a:pt x="1624354" y="2792561"/>
                  <a:pt x="1903754" y="2661328"/>
                  <a:pt x="1954554" y="2570311"/>
                </a:cubicBezTo>
                <a:cubicBezTo>
                  <a:pt x="2005354" y="2479294"/>
                  <a:pt x="1846604" y="2434844"/>
                  <a:pt x="1852954" y="2354411"/>
                </a:cubicBezTo>
                <a:cubicBezTo>
                  <a:pt x="1859304" y="2273978"/>
                  <a:pt x="1924921" y="2161794"/>
                  <a:pt x="1992654" y="2087711"/>
                </a:cubicBezTo>
                <a:cubicBezTo>
                  <a:pt x="2060387" y="2013628"/>
                  <a:pt x="2187387" y="1983994"/>
                  <a:pt x="2259354" y="1909911"/>
                </a:cubicBezTo>
                <a:cubicBezTo>
                  <a:pt x="2331321" y="1835828"/>
                  <a:pt x="2380004" y="1782911"/>
                  <a:pt x="2424454" y="1643211"/>
                </a:cubicBezTo>
                <a:cubicBezTo>
                  <a:pt x="2468904" y="1503511"/>
                  <a:pt x="2509121" y="1336294"/>
                  <a:pt x="2526054" y="1071711"/>
                </a:cubicBezTo>
                <a:cubicBezTo>
                  <a:pt x="2542987" y="807128"/>
                  <a:pt x="2581087" y="203878"/>
                  <a:pt x="2538754" y="55711"/>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AutoShape 3" descr="Mt St Helens - The Seven Wonders of Washington St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Appalachian Mountains Map History Appalachian Mountains Map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5616B360-A5EC-C986-C8F4-4384CB2C40D0}"/>
              </a:ext>
            </a:extLst>
          </p:cNvPr>
          <p:cNvSpPr txBox="1"/>
          <p:nvPr/>
        </p:nvSpPr>
        <p:spPr>
          <a:xfrm>
            <a:off x="3886200" y="841248"/>
            <a:ext cx="3429000" cy="923330"/>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5400" b="1" dirty="0">
                <a:ln>
                  <a:solidFill>
                    <a:schemeClr val="accent1">
                      <a:lumMod val="75000"/>
                    </a:schemeClr>
                  </a:solidFill>
                </a:ln>
                <a:solidFill>
                  <a:schemeClr val="accent5">
                    <a:lumMod val="50000"/>
                  </a:schemeClr>
                </a:solidFill>
              </a:rPr>
              <a:t>2024</a:t>
            </a:r>
          </a:p>
        </p:txBody>
      </p:sp>
      <p:sp>
        <p:nvSpPr>
          <p:cNvPr id="18" name="TextBox 17">
            <a:extLst>
              <a:ext uri="{FF2B5EF4-FFF2-40B4-BE49-F238E27FC236}">
                <a16:creationId xmlns:a16="http://schemas.microsoft.com/office/drawing/2014/main" id="{700CFB61-BBAE-214F-FD03-D98F224C82F2}"/>
              </a:ext>
            </a:extLst>
          </p:cNvPr>
          <p:cNvSpPr txBox="1"/>
          <p:nvPr/>
        </p:nvSpPr>
        <p:spPr>
          <a:xfrm>
            <a:off x="1905000" y="0"/>
            <a:ext cx="4995038" cy="830997"/>
          </a:xfrm>
          <a:prstGeom prst="rect">
            <a:avLst/>
          </a:prstGeom>
          <a:noFill/>
          <a:effectLst/>
        </p:spPr>
        <p:txBody>
          <a:bodyPr wrap="square" rtlCol="0">
            <a:spAutoFit/>
          </a:bodyPr>
          <a:lstStyle/>
          <a:p>
            <a:pPr algn="ctr"/>
            <a:r>
              <a:rPr lang="en-US" sz="4800" b="1" spc="-50" dirty="0">
                <a:ln w="6350">
                  <a:noFill/>
                </a:ln>
                <a:solidFill>
                  <a:srgbClr val="FF4215"/>
                </a:solidFill>
                <a:effectLst>
                  <a:outerShdw dist="50800" dir="7200000" algn="ctr" rotWithShape="0">
                    <a:schemeClr val="tx1"/>
                  </a:outerShdw>
                </a:effectLst>
                <a:latin typeface="Tempus Sans ITC" pitchFamily="82" charset="0"/>
                <a:cs typeface="Arial" pitchFamily="34" charset="0"/>
              </a:rPr>
              <a:t>The Appalachians</a:t>
            </a:r>
          </a:p>
        </p:txBody>
      </p:sp>
      <p:sp>
        <p:nvSpPr>
          <p:cNvPr id="9" name="TextBox 8">
            <a:extLst>
              <a:ext uri="{FF2B5EF4-FFF2-40B4-BE49-F238E27FC236}">
                <a16:creationId xmlns:a16="http://schemas.microsoft.com/office/drawing/2014/main" id="{559915D4-A7E4-09DC-6E47-7198A70FCB68}"/>
              </a:ext>
            </a:extLst>
          </p:cNvPr>
          <p:cNvSpPr txBox="1"/>
          <p:nvPr/>
        </p:nvSpPr>
        <p:spPr>
          <a:xfrm rot="1033417">
            <a:off x="7061235" y="1370081"/>
            <a:ext cx="1187633" cy="523220"/>
          </a:xfrm>
          <a:prstGeom prst="rect">
            <a:avLst/>
          </a:prstGeom>
          <a:noFill/>
        </p:spPr>
        <p:txBody>
          <a:bodyPr wrap="none" rtlCol="0">
            <a:spAutoFit/>
          </a:bodyPr>
          <a:lstStyle/>
          <a:p>
            <a:r>
              <a:rPr lang="en-US" sz="2800" b="1" dirty="0"/>
              <a:t>Acadia</a:t>
            </a:r>
          </a:p>
        </p:txBody>
      </p:sp>
      <p:sp>
        <p:nvSpPr>
          <p:cNvPr id="11" name="TextBox 10">
            <a:extLst>
              <a:ext uri="{FF2B5EF4-FFF2-40B4-BE49-F238E27FC236}">
                <a16:creationId xmlns:a16="http://schemas.microsoft.com/office/drawing/2014/main" id="{205D0076-0A42-25F0-6A60-F07FFB94F731}"/>
              </a:ext>
            </a:extLst>
          </p:cNvPr>
          <p:cNvSpPr txBox="1"/>
          <p:nvPr/>
        </p:nvSpPr>
        <p:spPr>
          <a:xfrm rot="1033417">
            <a:off x="5122831" y="3012957"/>
            <a:ext cx="2045753" cy="427553"/>
          </a:xfrm>
          <a:prstGeom prst="rect">
            <a:avLst/>
          </a:prstGeom>
          <a:solidFill>
            <a:srgbClr val="FFE36D"/>
          </a:solidFill>
        </p:spPr>
        <p:txBody>
          <a:bodyPr wrap="none" rtlCol="0">
            <a:spAutoFit/>
          </a:bodyPr>
          <a:lstStyle/>
          <a:p>
            <a:pPr>
              <a:lnSpc>
                <a:spcPts val="2500"/>
              </a:lnSpc>
            </a:pPr>
            <a:r>
              <a:rPr lang="en-US" sz="2800" b="1" dirty="0"/>
              <a:t>Shenandoah</a:t>
            </a:r>
          </a:p>
        </p:txBody>
      </p:sp>
      <p:sp>
        <p:nvSpPr>
          <p:cNvPr id="12" name="TextBox 11">
            <a:extLst>
              <a:ext uri="{FF2B5EF4-FFF2-40B4-BE49-F238E27FC236}">
                <a16:creationId xmlns:a16="http://schemas.microsoft.com/office/drawing/2014/main" id="{E4DD11F9-CBA7-B48A-507A-E63A9A0467B1}"/>
              </a:ext>
            </a:extLst>
          </p:cNvPr>
          <p:cNvSpPr txBox="1"/>
          <p:nvPr/>
        </p:nvSpPr>
        <p:spPr>
          <a:xfrm rot="1033417">
            <a:off x="5192515" y="3493008"/>
            <a:ext cx="1716880" cy="427553"/>
          </a:xfrm>
          <a:prstGeom prst="rect">
            <a:avLst/>
          </a:prstGeom>
          <a:solidFill>
            <a:srgbClr val="F5DC71"/>
          </a:solidFill>
        </p:spPr>
        <p:txBody>
          <a:bodyPr wrap="none" rtlCol="0">
            <a:spAutoFit/>
          </a:bodyPr>
          <a:lstStyle/>
          <a:p>
            <a:pPr>
              <a:lnSpc>
                <a:spcPts val="2500"/>
              </a:lnSpc>
            </a:pPr>
            <a:r>
              <a:rPr lang="en-US" sz="2800" b="1" dirty="0"/>
              <a:t>New River</a:t>
            </a:r>
          </a:p>
        </p:txBody>
      </p:sp>
      <p:sp>
        <p:nvSpPr>
          <p:cNvPr id="13" name="TextBox 12">
            <a:extLst>
              <a:ext uri="{FF2B5EF4-FFF2-40B4-BE49-F238E27FC236}">
                <a16:creationId xmlns:a16="http://schemas.microsoft.com/office/drawing/2014/main" id="{1B802B9E-0415-B8F2-8D97-5D80F98D1FF6}"/>
              </a:ext>
            </a:extLst>
          </p:cNvPr>
          <p:cNvSpPr txBox="1"/>
          <p:nvPr/>
        </p:nvSpPr>
        <p:spPr>
          <a:xfrm rot="1033417">
            <a:off x="4082349" y="3766337"/>
            <a:ext cx="2618666" cy="427553"/>
          </a:xfrm>
          <a:prstGeom prst="rect">
            <a:avLst/>
          </a:prstGeom>
          <a:solidFill>
            <a:srgbClr val="F5DC71"/>
          </a:solidFill>
        </p:spPr>
        <p:txBody>
          <a:bodyPr wrap="none" rtlCol="0">
            <a:spAutoFit/>
          </a:bodyPr>
          <a:lstStyle/>
          <a:p>
            <a:pPr>
              <a:lnSpc>
                <a:spcPts val="2500"/>
              </a:lnSpc>
            </a:pPr>
            <a:r>
              <a:rPr lang="en-US" sz="2800" b="1" dirty="0"/>
              <a:t>Great Smoky Mt</a:t>
            </a:r>
          </a:p>
        </p:txBody>
      </p:sp>
      <p:sp>
        <p:nvSpPr>
          <p:cNvPr id="46" name="Freeform 45"/>
          <p:cNvSpPr/>
          <p:nvPr/>
        </p:nvSpPr>
        <p:spPr>
          <a:xfrm>
            <a:off x="6573214" y="1507023"/>
            <a:ext cx="2158338" cy="3296562"/>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38" h="3296562">
                <a:moveTo>
                  <a:pt x="2084832" y="146374"/>
                </a:moveTo>
                <a:cubicBezTo>
                  <a:pt x="2015102" y="92219"/>
                  <a:pt x="1795368" y="-43886"/>
                  <a:pt x="1738338" y="14103"/>
                </a:cubicBezTo>
                <a:cubicBezTo>
                  <a:pt x="1681308" y="72092"/>
                  <a:pt x="1903677" y="310276"/>
                  <a:pt x="1742651" y="494306"/>
                </a:cubicBezTo>
                <a:cubicBezTo>
                  <a:pt x="1215002" y="750223"/>
                  <a:pt x="1074104" y="1072277"/>
                  <a:pt x="1000779" y="1270684"/>
                </a:cubicBezTo>
                <a:cubicBezTo>
                  <a:pt x="871383" y="1402956"/>
                  <a:pt x="1024502" y="1239053"/>
                  <a:pt x="966274" y="1287936"/>
                </a:cubicBezTo>
                <a:cubicBezTo>
                  <a:pt x="908046" y="1336819"/>
                  <a:pt x="740550" y="1431710"/>
                  <a:pt x="651410" y="1563982"/>
                </a:cubicBezTo>
                <a:cubicBezTo>
                  <a:pt x="562270" y="1696254"/>
                  <a:pt x="491102" y="1926292"/>
                  <a:pt x="431436" y="2081567"/>
                </a:cubicBezTo>
                <a:cubicBezTo>
                  <a:pt x="371770" y="2236842"/>
                  <a:pt x="359549" y="2374865"/>
                  <a:pt x="293413" y="2495635"/>
                </a:cubicBezTo>
                <a:cubicBezTo>
                  <a:pt x="227277" y="2616405"/>
                  <a:pt x="80844" y="2701734"/>
                  <a:pt x="34621" y="2806186"/>
                </a:cubicBezTo>
                <a:cubicBezTo>
                  <a:pt x="-11602" y="2910638"/>
                  <a:pt x="-4773" y="3040633"/>
                  <a:pt x="16074" y="3122344"/>
                </a:cubicBezTo>
                <a:cubicBezTo>
                  <a:pt x="36921" y="3204055"/>
                  <a:pt x="101979" y="3300263"/>
                  <a:pt x="159704" y="3296453"/>
                </a:cubicBezTo>
                <a:cubicBezTo>
                  <a:pt x="217429" y="3292643"/>
                  <a:pt x="256752" y="3198448"/>
                  <a:pt x="362425" y="3099484"/>
                </a:cubicBezTo>
                <a:cubicBezTo>
                  <a:pt x="468098" y="3000520"/>
                  <a:pt x="667224" y="2886699"/>
                  <a:pt x="793745" y="2702669"/>
                </a:cubicBezTo>
                <a:cubicBezTo>
                  <a:pt x="920266" y="2518639"/>
                  <a:pt x="1052538" y="2164956"/>
                  <a:pt x="1121549" y="1995303"/>
                </a:cubicBezTo>
                <a:cubicBezTo>
                  <a:pt x="1190560" y="1825650"/>
                  <a:pt x="1144552" y="1782518"/>
                  <a:pt x="1207813" y="1684752"/>
                </a:cubicBezTo>
                <a:cubicBezTo>
                  <a:pt x="1271074" y="1586986"/>
                  <a:pt x="1426350" y="1483468"/>
                  <a:pt x="1501112" y="1408706"/>
                </a:cubicBezTo>
                <a:cubicBezTo>
                  <a:pt x="1575874" y="1333944"/>
                  <a:pt x="1598878" y="1331068"/>
                  <a:pt x="1656387" y="1236178"/>
                </a:cubicBezTo>
                <a:cubicBezTo>
                  <a:pt x="1713896" y="1141288"/>
                  <a:pt x="1770687" y="957257"/>
                  <a:pt x="1846168" y="839363"/>
                </a:cubicBezTo>
                <a:cubicBezTo>
                  <a:pt x="1921649" y="721469"/>
                  <a:pt x="2057516" y="612201"/>
                  <a:pt x="2109274" y="528812"/>
                </a:cubicBezTo>
                <a:cubicBezTo>
                  <a:pt x="2161032" y="445423"/>
                  <a:pt x="2160793" y="402771"/>
                  <a:pt x="2156719" y="339031"/>
                </a:cubicBezTo>
                <a:cubicBezTo>
                  <a:pt x="2152645" y="275291"/>
                  <a:pt x="2154562" y="200529"/>
                  <a:pt x="2084832" y="146374"/>
                </a:cubicBezTo>
                <a:close/>
              </a:path>
            </a:pathLst>
          </a:custGeom>
          <a:solidFill>
            <a:srgbClr val="FF0000">
              <a:alpha val="60000"/>
            </a:srgbClr>
          </a:solidFill>
          <a:ln w="508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19FCE856-B8BB-F48F-9961-FA84FEECEBB3}"/>
              </a:ext>
            </a:extLst>
          </p:cNvPr>
          <p:cNvSpPr>
            <a:spLocks noChangeAspect="1"/>
          </p:cNvSpPr>
          <p:nvPr/>
        </p:nvSpPr>
        <p:spPr>
          <a:xfrm>
            <a:off x="8473440" y="1722120"/>
            <a:ext cx="365760" cy="41148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E3D358F-D067-61DD-451D-C6B355B0FB08}"/>
              </a:ext>
            </a:extLst>
          </p:cNvPr>
          <p:cNvSpPr>
            <a:spLocks noChangeAspect="1"/>
          </p:cNvSpPr>
          <p:nvPr/>
        </p:nvSpPr>
        <p:spPr>
          <a:xfrm>
            <a:off x="7281026" y="3470969"/>
            <a:ext cx="365760" cy="41148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B522F5A7-AE32-6081-7838-4D604DCE1477}"/>
              </a:ext>
            </a:extLst>
          </p:cNvPr>
          <p:cNvSpPr>
            <a:spLocks noChangeAspect="1"/>
          </p:cNvSpPr>
          <p:nvPr/>
        </p:nvSpPr>
        <p:spPr>
          <a:xfrm>
            <a:off x="6822773" y="3703171"/>
            <a:ext cx="421352" cy="41148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C2936E1-AE19-023B-83A0-877F2C16D1AB}"/>
              </a:ext>
            </a:extLst>
          </p:cNvPr>
          <p:cNvSpPr>
            <a:spLocks noChangeAspect="1"/>
          </p:cNvSpPr>
          <p:nvPr/>
        </p:nvSpPr>
        <p:spPr>
          <a:xfrm>
            <a:off x="6623057" y="4129256"/>
            <a:ext cx="365760" cy="411480"/>
          </a:xfrm>
          <a:prstGeom prst="star5">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A28F04-4B61-BA83-E82B-815D538E27F8}"/>
              </a:ext>
            </a:extLst>
          </p:cNvPr>
          <p:cNvSpPr txBox="1"/>
          <p:nvPr/>
        </p:nvSpPr>
        <p:spPr>
          <a:xfrm>
            <a:off x="93530" y="6016752"/>
            <a:ext cx="4148893" cy="707886"/>
          </a:xfrm>
          <a:prstGeom prst="rect">
            <a:avLst/>
          </a:prstGeom>
          <a:noFill/>
        </p:spPr>
        <p:txBody>
          <a:bodyPr wrap="none" rtlCol="0">
            <a:spAutoFit/>
          </a:bodyPr>
          <a:lstStyle/>
          <a:p>
            <a:r>
              <a:rPr lang="en-US" sz="4000" b="1" dirty="0">
                <a:ln w="22225">
                  <a:solidFill>
                    <a:schemeClr val="tx1"/>
                  </a:solidFill>
                </a:ln>
                <a:latin typeface="Tempus Sans ITC" panose="04020404030D07020202" pitchFamily="82" charset="0"/>
              </a:rPr>
              <a:t>There’s a problem!</a:t>
            </a:r>
          </a:p>
        </p:txBody>
      </p:sp>
      <p:sp>
        <p:nvSpPr>
          <p:cNvPr id="20" name="Freeform 5">
            <a:extLst>
              <a:ext uri="{FF2B5EF4-FFF2-40B4-BE49-F238E27FC236}">
                <a16:creationId xmlns:a16="http://schemas.microsoft.com/office/drawing/2014/main" id="{F7D22DB4-CDCA-6646-0638-1AD3886734B9}"/>
              </a:ext>
            </a:extLst>
          </p:cNvPr>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C4FE12BE-ABE4-9EF5-0E44-47A7612E006A}"/>
              </a:ext>
            </a:extLst>
          </p:cNvPr>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EFCAFBEB-0063-B4D5-7B45-F1E0FB7B8D72}"/>
              </a:ext>
            </a:extLst>
          </p:cNvPr>
          <p:cNvSpPr/>
          <p:nvPr/>
        </p:nvSpPr>
        <p:spPr>
          <a:xfrm>
            <a:off x="6909526" y="544010"/>
            <a:ext cx="2037704" cy="5729468"/>
          </a:xfrm>
          <a:custGeom>
            <a:avLst/>
            <a:gdLst>
              <a:gd name="connsiteX0" fmla="*/ 776064 w 2037704"/>
              <a:gd name="connsiteY0" fmla="*/ 5729468 h 5729468"/>
              <a:gd name="connsiteX1" fmla="*/ 560 w 2037704"/>
              <a:gd name="connsiteY1" fmla="*/ 4375231 h 5729468"/>
              <a:gd name="connsiteX2" fmla="*/ 660317 w 2037704"/>
              <a:gd name="connsiteY2" fmla="*/ 2685327 h 5729468"/>
              <a:gd name="connsiteX3" fmla="*/ 1169603 w 2037704"/>
              <a:gd name="connsiteY3" fmla="*/ 1875099 h 5729468"/>
              <a:gd name="connsiteX4" fmla="*/ 1609441 w 2037704"/>
              <a:gd name="connsiteY4" fmla="*/ 1319514 h 5729468"/>
              <a:gd name="connsiteX5" fmla="*/ 2037704 w 2037704"/>
              <a:gd name="connsiteY5" fmla="*/ 0 h 57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704" h="5729468">
                <a:moveTo>
                  <a:pt x="776064" y="5729468"/>
                </a:moveTo>
                <a:cubicBezTo>
                  <a:pt x="397957" y="5306028"/>
                  <a:pt x="19851" y="4882588"/>
                  <a:pt x="560" y="4375231"/>
                </a:cubicBezTo>
                <a:cubicBezTo>
                  <a:pt x="-18731" y="3867874"/>
                  <a:pt x="465477" y="3102016"/>
                  <a:pt x="660317" y="2685327"/>
                </a:cubicBezTo>
                <a:cubicBezTo>
                  <a:pt x="855157" y="2268638"/>
                  <a:pt x="1011416" y="2102734"/>
                  <a:pt x="1169603" y="1875099"/>
                </a:cubicBezTo>
                <a:cubicBezTo>
                  <a:pt x="1327790" y="1647464"/>
                  <a:pt x="1464758" y="1632030"/>
                  <a:pt x="1609441" y="1319514"/>
                </a:cubicBezTo>
                <a:cubicBezTo>
                  <a:pt x="1754124" y="1006998"/>
                  <a:pt x="1895914" y="503499"/>
                  <a:pt x="2037704" y="0"/>
                </a:cubicBezTo>
              </a:path>
            </a:pathLst>
          </a:custGeom>
          <a:noFill/>
          <a:ln w="107950" cap="rnd">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5E0E435-2391-7AAC-ECBF-DEC33F1FFE20}"/>
              </a:ext>
            </a:extLst>
          </p:cNvPr>
          <p:cNvSpPr txBox="1"/>
          <p:nvPr/>
        </p:nvSpPr>
        <p:spPr>
          <a:xfrm rot="19449037">
            <a:off x="2396349" y="2238072"/>
            <a:ext cx="1783016" cy="769441"/>
          </a:xfrm>
          <a:prstGeom prst="rect">
            <a:avLst/>
          </a:prstGeom>
          <a:noFill/>
          <a:ln w="76200">
            <a:noFill/>
          </a:ln>
          <a:effectLst/>
        </p:spPr>
        <p:txBody>
          <a:bodyPr wrap="square" rtlCol="0">
            <a:spAutoFit/>
          </a:bodyPr>
          <a:lstStyle/>
          <a:p>
            <a:pPr algn="ctr"/>
            <a:r>
              <a:rPr lang="en-US" sz="4400" dirty="0">
                <a:effectLst>
                  <a:outerShdw dist="38100" dir="7200000" algn="ctr" rotWithShape="0">
                    <a:srgbClr val="0A0906"/>
                  </a:outerShdw>
                </a:effectLst>
              </a:rPr>
              <a:t>2022</a:t>
            </a:r>
          </a:p>
        </p:txBody>
      </p:sp>
      <p:sp>
        <p:nvSpPr>
          <p:cNvPr id="24" name="TextBox 23">
            <a:extLst>
              <a:ext uri="{FF2B5EF4-FFF2-40B4-BE49-F238E27FC236}">
                <a16:creationId xmlns:a16="http://schemas.microsoft.com/office/drawing/2014/main" id="{608DA5F1-7E38-5F02-7407-A9124E7E84D4}"/>
              </a:ext>
            </a:extLst>
          </p:cNvPr>
          <p:cNvSpPr txBox="1"/>
          <p:nvPr/>
        </p:nvSpPr>
        <p:spPr>
          <a:xfrm rot="19449037">
            <a:off x="894627" y="1897036"/>
            <a:ext cx="1783016" cy="769441"/>
          </a:xfrm>
          <a:prstGeom prst="rect">
            <a:avLst/>
          </a:prstGeom>
          <a:noFill/>
          <a:ln w="76200">
            <a:noFill/>
          </a:ln>
          <a:effectLst>
            <a:outerShdw dist="50800" dir="7200000" algn="ctr" rotWithShape="0">
              <a:schemeClr val="tx1"/>
            </a:outerShdw>
          </a:effectLst>
        </p:spPr>
        <p:txBody>
          <a:bodyPr wrap="square" rtlCol="0">
            <a:spAutoFit/>
          </a:bodyPr>
          <a:lstStyle/>
          <a:p>
            <a:pPr algn="ctr"/>
            <a:r>
              <a:rPr lang="en-US" sz="4400" dirty="0"/>
              <a:t>2023</a:t>
            </a:r>
          </a:p>
        </p:txBody>
      </p:sp>
      <p:sp>
        <p:nvSpPr>
          <p:cNvPr id="19" name="Rectangle 18">
            <a:extLst>
              <a:ext uri="{FF2B5EF4-FFF2-40B4-BE49-F238E27FC236}">
                <a16:creationId xmlns:a16="http://schemas.microsoft.com/office/drawing/2014/main" id="{B98CB698-99F6-7F5B-AED6-2B6D0D0CC1CD}"/>
              </a:ext>
            </a:extLst>
          </p:cNvPr>
          <p:cNvSpPr/>
          <p:nvPr/>
        </p:nvSpPr>
        <p:spPr>
          <a:xfrm>
            <a:off x="0" y="13989"/>
            <a:ext cx="9144000" cy="769441"/>
          </a:xfrm>
          <a:prstGeom prst="rect">
            <a:avLst/>
          </a:prstGeom>
        </p:spPr>
        <p:txBody>
          <a:bodyPr wrap="square">
            <a:spAutoFit/>
          </a:bodyPr>
          <a:lstStyle/>
          <a:p>
            <a:pPr algn="ctr"/>
            <a:r>
              <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EASTERN NORTH AMERICA</a:t>
            </a:r>
          </a:p>
        </p:txBody>
      </p:sp>
    </p:spTree>
    <p:extLst>
      <p:ext uri="{BB962C8B-B14F-4D97-AF65-F5344CB8AC3E}">
        <p14:creationId xmlns:p14="http://schemas.microsoft.com/office/powerpoint/2010/main" val="14775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360"/>
                                          </p:val>
                                        </p:tav>
                                        <p:tav tm="100000">
                                          <p:val>
                                            <p:fltVal val="0"/>
                                          </p:val>
                                        </p:tav>
                                      </p:tavLst>
                                    </p:anim>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9" presetClass="entr" presetSubtype="0" decel="100000" fill="hold" grpId="1"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 calcmode="lin" valueType="num">
                                      <p:cBhvr>
                                        <p:cTn id="34" dur="1000" fill="hold"/>
                                        <p:tgtEl>
                                          <p:spTgt spid="21"/>
                                        </p:tgtEl>
                                        <p:attrNameLst>
                                          <p:attrName>style.rotation</p:attrName>
                                        </p:attrNameLst>
                                      </p:cBhvr>
                                      <p:tavLst>
                                        <p:tav tm="0">
                                          <p:val>
                                            <p:fltVal val="360"/>
                                          </p:val>
                                        </p:tav>
                                        <p:tav tm="100000">
                                          <p:val>
                                            <p:fltVal val="0"/>
                                          </p:val>
                                        </p:tav>
                                      </p:tavLst>
                                    </p:anim>
                                    <p:animEffect transition="in" filter="fade">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24"/>
                                        </p:tgtEl>
                                      </p:cBhvr>
                                    </p:animEffect>
                                    <p:set>
                                      <p:cBhvr>
                                        <p:cTn id="49" dur="1" fill="hold">
                                          <p:stCondLst>
                                            <p:cond delay="999"/>
                                          </p:stCondLst>
                                        </p:cTn>
                                        <p:tgtEl>
                                          <p:spTgt spid="24"/>
                                        </p:tgtEl>
                                        <p:attrNameLst>
                                          <p:attrName>style.visibility</p:attrName>
                                        </p:attrNameLst>
                                      </p:cBhvr>
                                      <p:to>
                                        <p:strVal val="hidden"/>
                                      </p:to>
                                    </p:set>
                                  </p:childTnLst>
                                </p:cTn>
                              </p:par>
                              <p:par>
                                <p:cTn id="50" presetID="8" presetClass="emph" presetSubtype="0" fill="hold" grpId="1" nodeType="withEffect">
                                  <p:stCondLst>
                                    <p:cond delay="1000"/>
                                  </p:stCondLst>
                                  <p:childTnLst>
                                    <p:animRot by="21600000">
                                      <p:cBhvr>
                                        <p:cTn id="51" dur="1000" fill="hold"/>
                                        <p:tgtEl>
                                          <p:spTgt spid="17"/>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360"/>
                                          </p:val>
                                        </p:tav>
                                        <p:tav tm="100000">
                                          <p:val>
                                            <p:fltVal val="0"/>
                                          </p:val>
                                        </p:tav>
                                      </p:tavLst>
                                    </p:anim>
                                    <p:animEffect transition="in" filter="fade">
                                      <p:cBhvr>
                                        <p:cTn id="59" dur="1000"/>
                                        <p:tgtEl>
                                          <p:spTgt spid="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childTnLst>
                                </p:cTn>
                              </p:par>
                            </p:childTnLst>
                          </p:cTn>
                        </p:par>
                        <p:par>
                          <p:cTn id="63" fill="hold">
                            <p:stCondLst>
                              <p:cond delay="1000"/>
                            </p:stCondLst>
                            <p:childTnLst>
                              <p:par>
                                <p:cTn id="64" presetID="49" presetClass="entr" presetSubtype="0" decel="100000"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1000" fill="hold"/>
                                        <p:tgtEl>
                                          <p:spTgt spid="6"/>
                                        </p:tgtEl>
                                        <p:attrNameLst>
                                          <p:attrName>ppt_w</p:attrName>
                                        </p:attrNameLst>
                                      </p:cBhvr>
                                      <p:tavLst>
                                        <p:tav tm="0">
                                          <p:val>
                                            <p:fltVal val="0"/>
                                          </p:val>
                                        </p:tav>
                                        <p:tav tm="100000">
                                          <p:val>
                                            <p:strVal val="#ppt_w"/>
                                          </p:val>
                                        </p:tav>
                                      </p:tavLst>
                                    </p:anim>
                                    <p:anim calcmode="lin" valueType="num">
                                      <p:cBhvr>
                                        <p:cTn id="67" dur="1000" fill="hold"/>
                                        <p:tgtEl>
                                          <p:spTgt spid="6"/>
                                        </p:tgtEl>
                                        <p:attrNameLst>
                                          <p:attrName>ppt_h</p:attrName>
                                        </p:attrNameLst>
                                      </p:cBhvr>
                                      <p:tavLst>
                                        <p:tav tm="0">
                                          <p:val>
                                            <p:fltVal val="0"/>
                                          </p:val>
                                        </p:tav>
                                        <p:tav tm="100000">
                                          <p:val>
                                            <p:strVal val="#ppt_h"/>
                                          </p:val>
                                        </p:tav>
                                      </p:tavLst>
                                    </p:anim>
                                    <p:anim calcmode="lin" valueType="num">
                                      <p:cBhvr>
                                        <p:cTn id="68" dur="1000" fill="hold"/>
                                        <p:tgtEl>
                                          <p:spTgt spid="6"/>
                                        </p:tgtEl>
                                        <p:attrNameLst>
                                          <p:attrName>style.rotation</p:attrName>
                                        </p:attrNameLst>
                                      </p:cBhvr>
                                      <p:tavLst>
                                        <p:tav tm="0">
                                          <p:val>
                                            <p:fltVal val="360"/>
                                          </p:val>
                                        </p:tav>
                                        <p:tav tm="100000">
                                          <p:val>
                                            <p:fltVal val="0"/>
                                          </p:val>
                                        </p:tav>
                                      </p:tavLst>
                                    </p:anim>
                                    <p:animEffect transition="in" filter="fade">
                                      <p:cBhvr>
                                        <p:cTn id="69" dur="10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1000" fill="hold"/>
                                        <p:tgtEl>
                                          <p:spTgt spid="7"/>
                                        </p:tgtEl>
                                        <p:attrNameLst>
                                          <p:attrName>ppt_w</p:attrName>
                                        </p:attrNameLst>
                                      </p:cBhvr>
                                      <p:tavLst>
                                        <p:tav tm="0">
                                          <p:val>
                                            <p:fltVal val="0"/>
                                          </p:val>
                                        </p:tav>
                                        <p:tav tm="100000">
                                          <p:val>
                                            <p:strVal val="#ppt_w"/>
                                          </p:val>
                                        </p:tav>
                                      </p:tavLst>
                                    </p:anim>
                                    <p:anim calcmode="lin" valueType="num">
                                      <p:cBhvr>
                                        <p:cTn id="77" dur="1000" fill="hold"/>
                                        <p:tgtEl>
                                          <p:spTgt spid="7"/>
                                        </p:tgtEl>
                                        <p:attrNameLst>
                                          <p:attrName>ppt_h</p:attrName>
                                        </p:attrNameLst>
                                      </p:cBhvr>
                                      <p:tavLst>
                                        <p:tav tm="0">
                                          <p:val>
                                            <p:fltVal val="0"/>
                                          </p:val>
                                        </p:tav>
                                        <p:tav tm="100000">
                                          <p:val>
                                            <p:strVal val="#ppt_h"/>
                                          </p:val>
                                        </p:tav>
                                      </p:tavLst>
                                    </p:anim>
                                    <p:anim calcmode="lin" valueType="num">
                                      <p:cBhvr>
                                        <p:cTn id="78" dur="1000" fill="hold"/>
                                        <p:tgtEl>
                                          <p:spTgt spid="7"/>
                                        </p:tgtEl>
                                        <p:attrNameLst>
                                          <p:attrName>style.rotation</p:attrName>
                                        </p:attrNameLst>
                                      </p:cBhvr>
                                      <p:tavLst>
                                        <p:tav tm="0">
                                          <p:val>
                                            <p:fltVal val="360"/>
                                          </p:val>
                                        </p:tav>
                                        <p:tav tm="100000">
                                          <p:val>
                                            <p:fltVal val="0"/>
                                          </p:val>
                                        </p:tav>
                                      </p:tavLst>
                                    </p:anim>
                                    <p:animEffect transition="in" filter="fade">
                                      <p:cBhvr>
                                        <p:cTn id="79" dur="1000"/>
                                        <p:tgtEl>
                                          <p:spTgt spid="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childTnLst>
                                </p:cTn>
                              </p:par>
                            </p:childTnLst>
                          </p:cTn>
                        </p:par>
                        <p:par>
                          <p:cTn id="83" fill="hold">
                            <p:stCondLst>
                              <p:cond delay="3000"/>
                            </p:stCondLst>
                            <p:childTnLst>
                              <p:par>
                                <p:cTn id="84" presetID="49" presetClass="entr" presetSubtype="0" decel="10000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fltVal val="0"/>
                                          </p:val>
                                        </p:tav>
                                        <p:tav tm="100000">
                                          <p:val>
                                            <p:strVal val="#ppt_w"/>
                                          </p:val>
                                        </p:tav>
                                      </p:tavLst>
                                    </p:anim>
                                    <p:anim calcmode="lin" valueType="num">
                                      <p:cBhvr>
                                        <p:cTn id="87" dur="1000" fill="hold"/>
                                        <p:tgtEl>
                                          <p:spTgt spid="8"/>
                                        </p:tgtEl>
                                        <p:attrNameLst>
                                          <p:attrName>ppt_h</p:attrName>
                                        </p:attrNameLst>
                                      </p:cBhvr>
                                      <p:tavLst>
                                        <p:tav tm="0">
                                          <p:val>
                                            <p:fltVal val="0"/>
                                          </p:val>
                                        </p:tav>
                                        <p:tav tm="100000">
                                          <p:val>
                                            <p:strVal val="#ppt_h"/>
                                          </p:val>
                                        </p:tav>
                                      </p:tavLst>
                                    </p:anim>
                                    <p:anim calcmode="lin" valueType="num">
                                      <p:cBhvr>
                                        <p:cTn id="88" dur="1000" fill="hold"/>
                                        <p:tgtEl>
                                          <p:spTgt spid="8"/>
                                        </p:tgtEl>
                                        <p:attrNameLst>
                                          <p:attrName>style.rotation</p:attrName>
                                        </p:attrNameLst>
                                      </p:cBhvr>
                                      <p:tavLst>
                                        <p:tav tm="0">
                                          <p:val>
                                            <p:fltVal val="360"/>
                                          </p:val>
                                        </p:tav>
                                        <p:tav tm="100000">
                                          <p:val>
                                            <p:fltVal val="0"/>
                                          </p:val>
                                        </p:tav>
                                      </p:tavLst>
                                    </p:anim>
                                    <p:animEffect transition="in" filter="fade">
                                      <p:cBhvr>
                                        <p:cTn id="89" dur="1000"/>
                                        <p:tgtEl>
                                          <p:spTgt spid="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1000"/>
                                        <p:tgtEl>
                                          <p:spTgt spid="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2"/>
                                        </p:tgtEl>
                                      </p:cBhvr>
                                    </p:animEffect>
                                    <p:set>
                                      <p:cBhvr>
                                        <p:cTn id="100" dur="1" fill="hold">
                                          <p:stCondLst>
                                            <p:cond delay="999"/>
                                          </p:stCondLst>
                                        </p:cTn>
                                        <p:tgtEl>
                                          <p:spTgt spid="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9"/>
                                        </p:tgtEl>
                                      </p:cBhvr>
                                    </p:animEffect>
                                    <p:set>
                                      <p:cBhvr>
                                        <p:cTn id="103" dur="1" fill="hold">
                                          <p:stCondLst>
                                            <p:cond delay="999"/>
                                          </p:stCondLst>
                                        </p:cTn>
                                        <p:tgtEl>
                                          <p:spTgt spid="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6"/>
                                        </p:tgtEl>
                                      </p:cBhvr>
                                    </p:animEffect>
                                    <p:set>
                                      <p:cBhvr>
                                        <p:cTn id="106" dur="1" fill="hold">
                                          <p:stCondLst>
                                            <p:cond delay="999"/>
                                          </p:stCondLst>
                                        </p:cTn>
                                        <p:tgtEl>
                                          <p:spTgt spid="6"/>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11"/>
                                        </p:tgtEl>
                                      </p:cBhvr>
                                    </p:animEffect>
                                    <p:set>
                                      <p:cBhvr>
                                        <p:cTn id="109" dur="1" fill="hold">
                                          <p:stCondLst>
                                            <p:cond delay="9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7"/>
                                        </p:tgtEl>
                                      </p:cBhvr>
                                    </p:animEffect>
                                    <p:set>
                                      <p:cBhvr>
                                        <p:cTn id="112" dur="1" fill="hold">
                                          <p:stCondLst>
                                            <p:cond delay="999"/>
                                          </p:stCondLst>
                                        </p:cTn>
                                        <p:tgtEl>
                                          <p:spTgt spid="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2"/>
                                        </p:tgtEl>
                                      </p:cBhvr>
                                    </p:animEffect>
                                    <p:set>
                                      <p:cBhvr>
                                        <p:cTn id="115" dur="1" fill="hold">
                                          <p:stCondLst>
                                            <p:cond delay="9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8"/>
                                        </p:tgtEl>
                                      </p:cBhvr>
                                    </p:animEffect>
                                    <p:set>
                                      <p:cBhvr>
                                        <p:cTn id="118" dur="1" fill="hold">
                                          <p:stCondLst>
                                            <p:cond delay="999"/>
                                          </p:stCondLst>
                                        </p:cTn>
                                        <p:tgtEl>
                                          <p:spTgt spid="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13"/>
                                        </p:tgtEl>
                                      </p:cBhvr>
                                    </p:animEffect>
                                    <p:set>
                                      <p:cBhvr>
                                        <p:cTn id="121" dur="1" fill="hold">
                                          <p:stCondLst>
                                            <p:cond delay="999"/>
                                          </p:stCondLst>
                                        </p:cTn>
                                        <p:tgtEl>
                                          <p:spTgt spid="13"/>
                                        </p:tgtEl>
                                        <p:attrNameLst>
                                          <p:attrName>style.visibility</p:attrName>
                                        </p:attrNameLst>
                                      </p:cBhvr>
                                      <p:to>
                                        <p:strVal val="hidden"/>
                                      </p:to>
                                    </p:set>
                                  </p:childTnLst>
                                </p:cTn>
                              </p:par>
                            </p:childTnLst>
                          </p:cTn>
                        </p:par>
                        <p:par>
                          <p:cTn id="122" fill="hold">
                            <p:stCondLst>
                              <p:cond delay="1000"/>
                            </p:stCondLst>
                            <p:childTnLst>
                              <p:par>
                                <p:cTn id="123" presetID="9" presetClass="exit" presetSubtype="0" fill="hold" grpId="0" nodeType="afterEffect">
                                  <p:stCondLst>
                                    <p:cond delay="0"/>
                                  </p:stCondLst>
                                  <p:childTnLst>
                                    <p:animEffect transition="out" filter="dissolve">
                                      <p:cBhvr>
                                        <p:cTn id="124" dur="2000"/>
                                        <p:tgtEl>
                                          <p:spTgt spid="46"/>
                                        </p:tgtEl>
                                      </p:cBhvr>
                                    </p:animEffect>
                                    <p:set>
                                      <p:cBhvr>
                                        <p:cTn id="125" dur="1" fill="hold">
                                          <p:stCondLst>
                                            <p:cond delay="1999"/>
                                          </p:stCondLst>
                                        </p:cTn>
                                        <p:tgtEl>
                                          <p:spTgt spid="46"/>
                                        </p:tgtEl>
                                        <p:attrNameLst>
                                          <p:attrName>style.visibility</p:attrName>
                                        </p:attrNameLst>
                                      </p:cBhvr>
                                      <p:to>
                                        <p:strVal val="hidden"/>
                                      </p:to>
                                    </p:set>
                                  </p:childTnLst>
                                </p:cTn>
                              </p:par>
                              <p:par>
                                <p:cTn id="126" presetID="53"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 calcmode="lin" valueType="num">
                                      <p:cBhvr>
                                        <p:cTn id="128" dur="1000" fill="hold"/>
                                        <p:tgtEl>
                                          <p:spTgt spid="19"/>
                                        </p:tgtEl>
                                        <p:attrNameLst>
                                          <p:attrName>ppt_w</p:attrName>
                                        </p:attrNameLst>
                                      </p:cBhvr>
                                      <p:tavLst>
                                        <p:tav tm="0">
                                          <p:val>
                                            <p:fltVal val="0"/>
                                          </p:val>
                                        </p:tav>
                                        <p:tav tm="100000">
                                          <p:val>
                                            <p:strVal val="#ppt_w"/>
                                          </p:val>
                                        </p:tav>
                                      </p:tavLst>
                                    </p:anim>
                                    <p:anim calcmode="lin" valueType="num">
                                      <p:cBhvr>
                                        <p:cTn id="129" dur="1000" fill="hold"/>
                                        <p:tgtEl>
                                          <p:spTgt spid="19"/>
                                        </p:tgtEl>
                                        <p:attrNameLst>
                                          <p:attrName>ppt_h</p:attrName>
                                        </p:attrNameLst>
                                      </p:cBhvr>
                                      <p:tavLst>
                                        <p:tav tm="0">
                                          <p:val>
                                            <p:fltVal val="0"/>
                                          </p:val>
                                        </p:tav>
                                        <p:tav tm="100000">
                                          <p:val>
                                            <p:strVal val="#ppt_h"/>
                                          </p:val>
                                        </p:tav>
                                      </p:tavLst>
                                    </p:anim>
                                    <p:animEffect transition="in" filter="fade">
                                      <p:cBhvr>
                                        <p:cTn id="130" dur="1000"/>
                                        <p:tgtEl>
                                          <p:spTgt spid="19"/>
                                        </p:tgtEl>
                                      </p:cBhvr>
                                    </p:animEffect>
                                  </p:childTnLst>
                                </p:cTn>
                              </p:par>
                              <p:par>
                                <p:cTn id="131" presetID="53" presetClass="exit" presetSubtype="32" fill="hold" grpId="0" nodeType="withEffect">
                                  <p:stCondLst>
                                    <p:cond delay="0"/>
                                  </p:stCondLst>
                                  <p:childTnLst>
                                    <p:anim calcmode="lin" valueType="num">
                                      <p:cBhvr>
                                        <p:cTn id="132" dur="1000"/>
                                        <p:tgtEl>
                                          <p:spTgt spid="18"/>
                                        </p:tgtEl>
                                        <p:attrNameLst>
                                          <p:attrName>ppt_w</p:attrName>
                                        </p:attrNameLst>
                                      </p:cBhvr>
                                      <p:tavLst>
                                        <p:tav tm="0">
                                          <p:val>
                                            <p:strVal val="ppt_w"/>
                                          </p:val>
                                        </p:tav>
                                        <p:tav tm="100000">
                                          <p:val>
                                            <p:fltVal val="0"/>
                                          </p:val>
                                        </p:tav>
                                      </p:tavLst>
                                    </p:anim>
                                    <p:anim calcmode="lin" valueType="num">
                                      <p:cBhvr>
                                        <p:cTn id="133" dur="1000"/>
                                        <p:tgtEl>
                                          <p:spTgt spid="18"/>
                                        </p:tgtEl>
                                        <p:attrNameLst>
                                          <p:attrName>ppt_h</p:attrName>
                                        </p:attrNameLst>
                                      </p:cBhvr>
                                      <p:tavLst>
                                        <p:tav tm="0">
                                          <p:val>
                                            <p:strVal val="ppt_h"/>
                                          </p:val>
                                        </p:tav>
                                        <p:tav tm="100000">
                                          <p:val>
                                            <p:fltVal val="0"/>
                                          </p:val>
                                        </p:tav>
                                      </p:tavLst>
                                    </p:anim>
                                    <p:animEffect transition="out" filter="fade">
                                      <p:cBhvr>
                                        <p:cTn id="134" dur="1000"/>
                                        <p:tgtEl>
                                          <p:spTgt spid="18"/>
                                        </p:tgtEl>
                                      </p:cBhvr>
                                    </p:animEffect>
                                    <p:set>
                                      <p:cBhvr>
                                        <p:cTn id="135" dur="1" fill="hold">
                                          <p:stCondLst>
                                            <p:cond delay="999"/>
                                          </p:stCondLst>
                                        </p:cTn>
                                        <p:tgtEl>
                                          <p:spTgt spid="18"/>
                                        </p:tgtEl>
                                        <p:attrNameLst>
                                          <p:attrName>style.visibility</p:attrName>
                                        </p:attrNameLst>
                                      </p:cBhvr>
                                      <p:to>
                                        <p:strVal val="hidden"/>
                                      </p:to>
                                    </p:set>
                                  </p:childTnLst>
                                </p:cTn>
                              </p:par>
                              <p:par>
                                <p:cTn id="136" presetID="8" presetClass="entr" presetSubtype="32" fill="hold" grpId="0" nodeType="withEffect">
                                  <p:stCondLst>
                                    <p:cond delay="1000"/>
                                  </p:stCondLst>
                                  <p:childTnLst>
                                    <p:set>
                                      <p:cBhvr>
                                        <p:cTn id="137" dur="1" fill="hold">
                                          <p:stCondLst>
                                            <p:cond delay="0"/>
                                          </p:stCondLst>
                                        </p:cTn>
                                        <p:tgtEl>
                                          <p:spTgt spid="16"/>
                                        </p:tgtEl>
                                        <p:attrNameLst>
                                          <p:attrName>style.visibility</p:attrName>
                                        </p:attrNameLst>
                                      </p:cBhvr>
                                      <p:to>
                                        <p:strVal val="visible"/>
                                      </p:to>
                                    </p:set>
                                    <p:animEffect transition="in" filter="diamond(out)">
                                      <p:cBhvr>
                                        <p:cTn id="138" dur="2000"/>
                                        <p:tgtEl>
                                          <p:spTgt spid="16"/>
                                        </p:tgtEl>
                                      </p:cBhvr>
                                    </p:animEffect>
                                  </p:childTnLst>
                                </p:cTn>
                              </p:par>
                              <p:par>
                                <p:cTn id="139" presetID="53" presetClass="exit" presetSubtype="32" fill="hold" grpId="0" nodeType="withEffect">
                                  <p:stCondLst>
                                    <p:cond delay="0"/>
                                  </p:stCondLst>
                                  <p:childTnLst>
                                    <p:anim calcmode="lin" valueType="num">
                                      <p:cBhvr>
                                        <p:cTn id="140" dur="1000"/>
                                        <p:tgtEl>
                                          <p:spTgt spid="17"/>
                                        </p:tgtEl>
                                        <p:attrNameLst>
                                          <p:attrName>ppt_w</p:attrName>
                                        </p:attrNameLst>
                                      </p:cBhvr>
                                      <p:tavLst>
                                        <p:tav tm="0">
                                          <p:val>
                                            <p:strVal val="ppt_w"/>
                                          </p:val>
                                        </p:tav>
                                        <p:tav tm="100000">
                                          <p:val>
                                            <p:fltVal val="0"/>
                                          </p:val>
                                        </p:tav>
                                      </p:tavLst>
                                    </p:anim>
                                    <p:anim calcmode="lin" valueType="num">
                                      <p:cBhvr>
                                        <p:cTn id="141" dur="1000"/>
                                        <p:tgtEl>
                                          <p:spTgt spid="17"/>
                                        </p:tgtEl>
                                        <p:attrNameLst>
                                          <p:attrName>ppt_h</p:attrName>
                                        </p:attrNameLst>
                                      </p:cBhvr>
                                      <p:tavLst>
                                        <p:tav tm="0">
                                          <p:val>
                                            <p:strVal val="ppt_h"/>
                                          </p:val>
                                        </p:tav>
                                        <p:tav tm="100000">
                                          <p:val>
                                            <p:fltVal val="0"/>
                                          </p:val>
                                        </p:tav>
                                      </p:tavLst>
                                    </p:anim>
                                    <p:animEffect transition="out" filter="fade">
                                      <p:cBhvr>
                                        <p:cTn id="142" dur="1000"/>
                                        <p:tgtEl>
                                          <p:spTgt spid="17"/>
                                        </p:tgtEl>
                                      </p:cBhvr>
                                    </p:animEffect>
                                    <p:set>
                                      <p:cBhvr>
                                        <p:cTn id="143" dur="1" fill="hold">
                                          <p:stCondLst>
                                            <p:cond delay="999"/>
                                          </p:stCondLst>
                                        </p:cTn>
                                        <p:tgtEl>
                                          <p:spTgt spid="17"/>
                                        </p:tgtEl>
                                        <p:attrNameLst>
                                          <p:attrName>style.visibility</p:attrName>
                                        </p:attrNameLst>
                                      </p:cBhvr>
                                      <p:to>
                                        <p:strVal val="hidden"/>
                                      </p:to>
                                    </p:set>
                                  </p:childTnLst>
                                </p:cTn>
                              </p:par>
                              <p:par>
                                <p:cTn id="144" presetID="22" presetClass="entr" presetSubtype="4" fill="hold" grpId="0" nodeType="withEffect">
                                  <p:stCondLst>
                                    <p:cond delay="1000"/>
                                  </p:stCondLst>
                                  <p:childTnLst>
                                    <p:set>
                                      <p:cBhvr>
                                        <p:cTn id="145" dur="1" fill="hold">
                                          <p:stCondLst>
                                            <p:cond delay="0"/>
                                          </p:stCondLst>
                                        </p:cTn>
                                        <p:tgtEl>
                                          <p:spTgt spid="22"/>
                                        </p:tgtEl>
                                        <p:attrNameLst>
                                          <p:attrName>style.visibility</p:attrName>
                                        </p:attrNameLst>
                                      </p:cBhvr>
                                      <p:to>
                                        <p:strVal val="visible"/>
                                      </p:to>
                                    </p:set>
                                    <p:animEffect transition="in" filter="wipe(down)">
                                      <p:cBhvr>
                                        <p:cTn id="1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7" grpId="1"/>
      <p:bldP spid="18" grpId="0"/>
      <p:bldP spid="9" grpId="0"/>
      <p:bldP spid="9" grpId="1"/>
      <p:bldP spid="11" grpId="0" animBg="1"/>
      <p:bldP spid="11" grpId="1" animBg="1"/>
      <p:bldP spid="12" grpId="0" animBg="1"/>
      <p:bldP spid="12" grpId="1" animBg="1"/>
      <p:bldP spid="13" grpId="0" animBg="1"/>
      <p:bldP spid="13" grpId="1" animBg="1"/>
      <p:bldP spid="46" grpId="0" animBg="1"/>
      <p:bldP spid="2" grpId="0" animBg="1"/>
      <p:bldP spid="2" grpId="1" animBg="1"/>
      <p:bldP spid="6" grpId="0" animBg="1"/>
      <p:bldP spid="6" grpId="1" animBg="1"/>
      <p:bldP spid="7" grpId="0" animBg="1"/>
      <p:bldP spid="7" grpId="1" animBg="1"/>
      <p:bldP spid="8" grpId="0" animBg="1"/>
      <p:bldP spid="8" grpId="1" animBg="1"/>
      <p:bldP spid="14" grpId="0"/>
      <p:bldP spid="14" grpId="1"/>
      <p:bldP spid="20" grpId="0" animBg="1"/>
      <p:bldP spid="20" grpId="1" animBg="1"/>
      <p:bldP spid="21" grpId="0" animBg="1"/>
      <p:bldP spid="21" grpId="1" animBg="1"/>
      <p:bldP spid="22" grpId="0" animBg="1"/>
      <p:bldP spid="23" grpId="0"/>
      <p:bldP spid="23" grpId="1"/>
      <p:bldP spid="24" grpId="0"/>
      <p:bldP spid="24" grpId="1"/>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D99C4-0F0B-2763-BCC4-70995BC49539}"/>
              </a:ext>
            </a:extLst>
          </p:cNvPr>
          <p:cNvSpPr txBox="1"/>
          <p:nvPr/>
        </p:nvSpPr>
        <p:spPr>
          <a:xfrm>
            <a:off x="0" y="7203"/>
            <a:ext cx="9144000" cy="830997"/>
          </a:xfrm>
          <a:prstGeom prst="rect">
            <a:avLst/>
          </a:prstGeom>
          <a:noFill/>
        </p:spPr>
        <p:txBody>
          <a:bodyPr wrap="square" rtlCol="0">
            <a:spAutoFit/>
          </a:bodyPr>
          <a:lstStyle/>
          <a:p>
            <a:pPr algn="ctr"/>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27" name="TextBox 26">
            <a:extLst>
              <a:ext uri="{FF2B5EF4-FFF2-40B4-BE49-F238E27FC236}">
                <a16:creationId xmlns:a16="http://schemas.microsoft.com/office/drawing/2014/main" id="{1D666A9C-B6E5-DC72-C129-776A20BC38B6}"/>
              </a:ext>
            </a:extLst>
          </p:cNvPr>
          <p:cNvSpPr txBox="1"/>
          <p:nvPr/>
        </p:nvSpPr>
        <p:spPr>
          <a:xfrm>
            <a:off x="-16592" y="7203"/>
            <a:ext cx="9139236"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International Treasures: Parks</a:t>
            </a:r>
          </a:p>
        </p:txBody>
      </p:sp>
      <p:grpSp>
        <p:nvGrpSpPr>
          <p:cNvPr id="16" name="Group 15">
            <a:extLst>
              <a:ext uri="{FF2B5EF4-FFF2-40B4-BE49-F238E27FC236}">
                <a16:creationId xmlns:a16="http://schemas.microsoft.com/office/drawing/2014/main" id="{6173D39E-0F80-2A78-342B-0C18598FAEF5}"/>
              </a:ext>
            </a:extLst>
          </p:cNvPr>
          <p:cNvGrpSpPr/>
          <p:nvPr/>
        </p:nvGrpSpPr>
        <p:grpSpPr>
          <a:xfrm>
            <a:off x="0" y="980536"/>
            <a:ext cx="9144000" cy="6007819"/>
            <a:chOff x="0" y="980536"/>
            <a:chExt cx="9144000" cy="6007819"/>
          </a:xfrm>
        </p:grpSpPr>
        <p:grpSp>
          <p:nvGrpSpPr>
            <p:cNvPr id="20" name="Group 19">
              <a:extLst>
                <a:ext uri="{FF2B5EF4-FFF2-40B4-BE49-F238E27FC236}">
                  <a16:creationId xmlns:a16="http://schemas.microsoft.com/office/drawing/2014/main" id="{29243351-9958-C28E-EA2E-974386044800}"/>
                </a:ext>
              </a:extLst>
            </p:cNvPr>
            <p:cNvGrpSpPr/>
            <p:nvPr/>
          </p:nvGrpSpPr>
          <p:grpSpPr>
            <a:xfrm>
              <a:off x="0" y="980536"/>
              <a:ext cx="9144000" cy="6007819"/>
              <a:chOff x="0" y="980536"/>
              <a:chExt cx="9144000" cy="6007819"/>
            </a:xfrm>
          </p:grpSpPr>
          <p:grpSp>
            <p:nvGrpSpPr>
              <p:cNvPr id="12" name="Group 11">
                <a:extLst>
                  <a:ext uri="{FF2B5EF4-FFF2-40B4-BE49-F238E27FC236}">
                    <a16:creationId xmlns:a16="http://schemas.microsoft.com/office/drawing/2014/main" id="{1C57AB4E-DAD7-E966-476F-F3622BBA3F6D}"/>
                  </a:ext>
                </a:extLst>
              </p:cNvPr>
              <p:cNvGrpSpPr/>
              <p:nvPr/>
            </p:nvGrpSpPr>
            <p:grpSpPr>
              <a:xfrm>
                <a:off x="0" y="980536"/>
                <a:ext cx="9144000" cy="6007819"/>
                <a:chOff x="0" y="980536"/>
                <a:chExt cx="9144000" cy="6007819"/>
              </a:xfrm>
            </p:grpSpPr>
            <p:grpSp>
              <p:nvGrpSpPr>
                <p:cNvPr id="3" name="Group 15">
                  <a:extLst>
                    <a:ext uri="{FF2B5EF4-FFF2-40B4-BE49-F238E27FC236}">
                      <a16:creationId xmlns:a16="http://schemas.microsoft.com/office/drawing/2014/main" id="{89FE2591-7290-1871-BD23-980B19A15907}"/>
                    </a:ext>
                  </a:extLst>
                </p:cNvPr>
                <p:cNvGrpSpPr/>
                <p:nvPr/>
              </p:nvGrpSpPr>
              <p:grpSpPr>
                <a:xfrm>
                  <a:off x="4763" y="1004887"/>
                  <a:ext cx="9139237" cy="5853113"/>
                  <a:chOff x="0" y="1004887"/>
                  <a:chExt cx="9139237" cy="5853113"/>
                </a:xfrm>
              </p:grpSpPr>
              <p:grpSp>
                <p:nvGrpSpPr>
                  <p:cNvPr id="4" name="Group 1">
                    <a:extLst>
                      <a:ext uri="{FF2B5EF4-FFF2-40B4-BE49-F238E27FC236}">
                        <a16:creationId xmlns:a16="http://schemas.microsoft.com/office/drawing/2014/main" id="{F7E2B6BC-0316-E076-0878-106405ACB1C2}"/>
                      </a:ext>
                    </a:extLst>
                  </p:cNvPr>
                  <p:cNvGrpSpPr/>
                  <p:nvPr/>
                </p:nvGrpSpPr>
                <p:grpSpPr>
                  <a:xfrm>
                    <a:off x="0" y="1004887"/>
                    <a:ext cx="9139237" cy="5853113"/>
                    <a:chOff x="0" y="1004887"/>
                    <a:chExt cx="9139237" cy="5853113"/>
                  </a:xfrm>
                </p:grpSpPr>
                <p:pic>
                  <p:nvPicPr>
                    <p:cNvPr id="7" name="Picture 3">
                      <a:extLst>
                        <a:ext uri="{FF2B5EF4-FFF2-40B4-BE49-F238E27FC236}">
                          <a16:creationId xmlns:a16="http://schemas.microsoft.com/office/drawing/2014/main" id="{DEF0D614-11FD-DB8D-6DEB-F2DF40EDF258}"/>
                        </a:ext>
                      </a:extLst>
                    </p:cNvPr>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8" name="Group 9">
                      <a:extLst>
                        <a:ext uri="{FF2B5EF4-FFF2-40B4-BE49-F238E27FC236}">
                          <a16:creationId xmlns:a16="http://schemas.microsoft.com/office/drawing/2014/main" id="{589F064F-90B4-A71B-9A39-7694530EC043}"/>
                        </a:ext>
                      </a:extLst>
                    </p:cNvPr>
                    <p:cNvGrpSpPr/>
                    <p:nvPr/>
                  </p:nvGrpSpPr>
                  <p:grpSpPr>
                    <a:xfrm>
                      <a:off x="3048000" y="4736592"/>
                      <a:ext cx="1135655" cy="368808"/>
                      <a:chOff x="3048000" y="4736592"/>
                      <a:chExt cx="1135655" cy="368808"/>
                    </a:xfrm>
                  </p:grpSpPr>
                  <p:pic>
                    <p:nvPicPr>
                      <p:cNvPr id="9" name="Picture 3">
                        <a:extLst>
                          <a:ext uri="{FF2B5EF4-FFF2-40B4-BE49-F238E27FC236}">
                            <a16:creationId xmlns:a16="http://schemas.microsoft.com/office/drawing/2014/main" id="{DCFFC92A-CF48-5FAE-4826-04032F23D0ED}"/>
                          </a:ext>
                        </a:extLst>
                      </p:cNvPr>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6780CFCC-B780-B3A3-4CA6-60F86E9E6F2E}"/>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5" name="Picture 3">
                    <a:extLst>
                      <a:ext uri="{FF2B5EF4-FFF2-40B4-BE49-F238E27FC236}">
                        <a16:creationId xmlns:a16="http://schemas.microsoft.com/office/drawing/2014/main" id="{DC598E7C-8EC8-0FF3-F336-AA31DEE203F9}"/>
                      </a:ext>
                    </a:extLst>
                  </p:cNvPr>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AD47AF28-4256-8624-A79D-D32A995E4C71}"/>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11" name="Freeform 32">
                  <a:extLst>
                    <a:ext uri="{FF2B5EF4-FFF2-40B4-BE49-F238E27FC236}">
                      <a16:creationId xmlns:a16="http://schemas.microsoft.com/office/drawing/2014/main" id="{4954C14B-B8EB-91C4-DBE4-3A9D9503483A}"/>
                    </a:ext>
                  </a:extLst>
                </p:cNvPr>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EF0BD580-E6CD-0660-BD98-DD34D0701177}"/>
                  </a:ext>
                </a:extLst>
              </p:cNvPr>
              <p:cNvSpPr/>
              <p:nvPr/>
            </p:nvSpPr>
            <p:spPr>
              <a:xfrm>
                <a:off x="1618488" y="1051560"/>
                <a:ext cx="10668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9E67C3-EB92-4580-0425-496264B5B2C0}"/>
                  </a:ext>
                </a:extLst>
              </p:cNvPr>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01111D8-2D70-2522-650A-85A9FA263FB0}"/>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D439474-81EC-2610-C83A-B1B918AA98C9}"/>
                </a:ext>
              </a:extLst>
            </p:cNvPr>
            <p:cNvSpPr txBox="1"/>
            <p:nvPr/>
          </p:nvSpPr>
          <p:spPr>
            <a:xfrm rot="20762401">
              <a:off x="6065199" y="1030581"/>
              <a:ext cx="1608133"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Canada</a:t>
              </a:r>
            </a:p>
          </p:txBody>
        </p:sp>
        <p:sp>
          <p:nvSpPr>
            <p:cNvPr id="15" name="TextBox 14">
              <a:extLst>
                <a:ext uri="{FF2B5EF4-FFF2-40B4-BE49-F238E27FC236}">
                  <a16:creationId xmlns:a16="http://schemas.microsoft.com/office/drawing/2014/main" id="{209E563E-424F-C0C2-73C2-2366AA7F2484}"/>
                </a:ext>
              </a:extLst>
            </p:cNvPr>
            <p:cNvSpPr txBox="1"/>
            <p:nvPr/>
          </p:nvSpPr>
          <p:spPr>
            <a:xfrm rot="20762401">
              <a:off x="4433727" y="2593465"/>
              <a:ext cx="978922"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USA</a:t>
              </a:r>
            </a:p>
          </p:txBody>
        </p:sp>
      </p:grpSp>
      <p:sp>
        <p:nvSpPr>
          <p:cNvPr id="13" name="Freeform: Shape 12">
            <a:extLst>
              <a:ext uri="{FF2B5EF4-FFF2-40B4-BE49-F238E27FC236}">
                <a16:creationId xmlns:a16="http://schemas.microsoft.com/office/drawing/2014/main" id="{E69E631D-43CB-87D5-06CF-EB3C8BDDFC3E}"/>
              </a:ext>
            </a:extLst>
          </p:cNvPr>
          <p:cNvSpPr/>
          <p:nvPr/>
        </p:nvSpPr>
        <p:spPr>
          <a:xfrm>
            <a:off x="6579846" y="160189"/>
            <a:ext cx="2558038" cy="6494611"/>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58038" h="6494611">
                <a:moveTo>
                  <a:pt x="2538754" y="55711"/>
                </a:moveTo>
                <a:cubicBezTo>
                  <a:pt x="2496421" y="-92456"/>
                  <a:pt x="2350371" y="91694"/>
                  <a:pt x="2272054" y="182711"/>
                </a:cubicBezTo>
                <a:cubicBezTo>
                  <a:pt x="2193737" y="273728"/>
                  <a:pt x="2134471" y="476928"/>
                  <a:pt x="2068854" y="601811"/>
                </a:cubicBezTo>
                <a:cubicBezTo>
                  <a:pt x="2003237" y="726694"/>
                  <a:pt x="1950321" y="785961"/>
                  <a:pt x="1878354" y="932011"/>
                </a:cubicBezTo>
                <a:cubicBezTo>
                  <a:pt x="1806387" y="1078061"/>
                  <a:pt x="1715371" y="1327828"/>
                  <a:pt x="1637054" y="1478111"/>
                </a:cubicBezTo>
                <a:cubicBezTo>
                  <a:pt x="1558737" y="1628394"/>
                  <a:pt x="1486771" y="1727878"/>
                  <a:pt x="1408454" y="1833711"/>
                </a:cubicBezTo>
                <a:cubicBezTo>
                  <a:pt x="1330137" y="1939544"/>
                  <a:pt x="1264521" y="2011511"/>
                  <a:pt x="1167154" y="2113111"/>
                </a:cubicBezTo>
                <a:cubicBezTo>
                  <a:pt x="1069787" y="2214711"/>
                  <a:pt x="906804" y="2354411"/>
                  <a:pt x="824254" y="2443311"/>
                </a:cubicBezTo>
                <a:cubicBezTo>
                  <a:pt x="741704" y="2532211"/>
                  <a:pt x="724771" y="2536444"/>
                  <a:pt x="671854" y="2646511"/>
                </a:cubicBezTo>
                <a:cubicBezTo>
                  <a:pt x="618937" y="2756578"/>
                  <a:pt x="553321" y="2972478"/>
                  <a:pt x="506754" y="3103711"/>
                </a:cubicBezTo>
                <a:cubicBezTo>
                  <a:pt x="460187" y="3234944"/>
                  <a:pt x="426321" y="3351361"/>
                  <a:pt x="392454" y="3433911"/>
                </a:cubicBezTo>
                <a:cubicBezTo>
                  <a:pt x="358587" y="3516461"/>
                  <a:pt x="358587" y="3493178"/>
                  <a:pt x="303554" y="3599011"/>
                </a:cubicBezTo>
                <a:cubicBezTo>
                  <a:pt x="248521" y="3704844"/>
                  <a:pt x="110937" y="3891111"/>
                  <a:pt x="62254" y="4068911"/>
                </a:cubicBezTo>
                <a:cubicBezTo>
                  <a:pt x="13571" y="4246711"/>
                  <a:pt x="-18179" y="4468961"/>
                  <a:pt x="11454" y="4665811"/>
                </a:cubicBezTo>
                <a:cubicBezTo>
                  <a:pt x="41087" y="4862661"/>
                  <a:pt x="140571" y="5055278"/>
                  <a:pt x="240054" y="5250011"/>
                </a:cubicBezTo>
                <a:cubicBezTo>
                  <a:pt x="339537" y="5444744"/>
                  <a:pt x="515221" y="5679694"/>
                  <a:pt x="608354" y="5834211"/>
                </a:cubicBezTo>
                <a:cubicBezTo>
                  <a:pt x="701487" y="5988728"/>
                  <a:pt x="754404" y="6083978"/>
                  <a:pt x="798854" y="6177111"/>
                </a:cubicBezTo>
                <a:cubicBezTo>
                  <a:pt x="843304" y="6270244"/>
                  <a:pt x="834837" y="6340094"/>
                  <a:pt x="875054" y="6393011"/>
                </a:cubicBezTo>
                <a:cubicBezTo>
                  <a:pt x="915271" y="6445928"/>
                  <a:pt x="987237" y="6494611"/>
                  <a:pt x="1040154" y="6494611"/>
                </a:cubicBezTo>
                <a:cubicBezTo>
                  <a:pt x="1093071" y="6494611"/>
                  <a:pt x="1167154" y="6469211"/>
                  <a:pt x="1192554" y="6393011"/>
                </a:cubicBezTo>
                <a:cubicBezTo>
                  <a:pt x="1217954" y="6316811"/>
                  <a:pt x="1232771" y="6187694"/>
                  <a:pt x="1192554" y="6037411"/>
                </a:cubicBezTo>
                <a:cubicBezTo>
                  <a:pt x="1152337" y="5887128"/>
                  <a:pt x="1021104" y="5645828"/>
                  <a:pt x="951254" y="5491311"/>
                </a:cubicBezTo>
                <a:cubicBezTo>
                  <a:pt x="881404" y="5336794"/>
                  <a:pt x="748054" y="5266944"/>
                  <a:pt x="773454" y="5110311"/>
                </a:cubicBezTo>
                <a:cubicBezTo>
                  <a:pt x="798854" y="4953678"/>
                  <a:pt x="995704" y="4716611"/>
                  <a:pt x="1103654" y="4551511"/>
                </a:cubicBezTo>
                <a:cubicBezTo>
                  <a:pt x="1211604" y="4386411"/>
                  <a:pt x="1353421" y="4227661"/>
                  <a:pt x="1421154" y="4119711"/>
                </a:cubicBezTo>
                <a:cubicBezTo>
                  <a:pt x="1488887" y="4011761"/>
                  <a:pt x="1529104" y="3982128"/>
                  <a:pt x="1510054" y="3903811"/>
                </a:cubicBezTo>
                <a:cubicBezTo>
                  <a:pt x="1491004" y="3825494"/>
                  <a:pt x="1321671" y="3702728"/>
                  <a:pt x="1306854" y="3649811"/>
                </a:cubicBezTo>
                <a:cubicBezTo>
                  <a:pt x="1292037" y="3596894"/>
                  <a:pt x="1389404" y="3658278"/>
                  <a:pt x="1421154" y="3586311"/>
                </a:cubicBezTo>
                <a:cubicBezTo>
                  <a:pt x="1452904" y="3514344"/>
                  <a:pt x="1476187" y="3332311"/>
                  <a:pt x="1497354" y="3218011"/>
                </a:cubicBezTo>
                <a:cubicBezTo>
                  <a:pt x="1518521" y="3103711"/>
                  <a:pt x="1471954" y="3008461"/>
                  <a:pt x="1548154" y="2900511"/>
                </a:cubicBezTo>
                <a:cubicBezTo>
                  <a:pt x="1624354" y="2792561"/>
                  <a:pt x="1903754" y="2661328"/>
                  <a:pt x="1954554" y="2570311"/>
                </a:cubicBezTo>
                <a:cubicBezTo>
                  <a:pt x="2005354" y="2479294"/>
                  <a:pt x="1846604" y="2434844"/>
                  <a:pt x="1852954" y="2354411"/>
                </a:cubicBezTo>
                <a:cubicBezTo>
                  <a:pt x="1859304" y="2273978"/>
                  <a:pt x="1924921" y="2161794"/>
                  <a:pt x="1992654" y="2087711"/>
                </a:cubicBezTo>
                <a:cubicBezTo>
                  <a:pt x="2060387" y="2013628"/>
                  <a:pt x="2187387" y="1983994"/>
                  <a:pt x="2259354" y="1909911"/>
                </a:cubicBezTo>
                <a:cubicBezTo>
                  <a:pt x="2331321" y="1835828"/>
                  <a:pt x="2380004" y="1782911"/>
                  <a:pt x="2424454" y="1643211"/>
                </a:cubicBezTo>
                <a:cubicBezTo>
                  <a:pt x="2468904" y="1503511"/>
                  <a:pt x="2509121" y="1336294"/>
                  <a:pt x="2526054" y="1071711"/>
                </a:cubicBezTo>
                <a:cubicBezTo>
                  <a:pt x="2542987" y="807128"/>
                  <a:pt x="2581087" y="203878"/>
                  <a:pt x="2538754" y="55711"/>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1121205-8F0A-D8BB-2579-C941A68D5457}"/>
              </a:ext>
            </a:extLst>
          </p:cNvPr>
          <p:cNvGrpSpPr/>
          <p:nvPr/>
        </p:nvGrpSpPr>
        <p:grpSpPr>
          <a:xfrm>
            <a:off x="1173753" y="76888"/>
            <a:ext cx="6579841" cy="3164036"/>
            <a:chOff x="1173753" y="76888"/>
            <a:chExt cx="6579841" cy="3164036"/>
          </a:xfrm>
        </p:grpSpPr>
        <p:grpSp>
          <p:nvGrpSpPr>
            <p:cNvPr id="33" name="Group 32">
              <a:extLst>
                <a:ext uri="{FF2B5EF4-FFF2-40B4-BE49-F238E27FC236}">
                  <a16:creationId xmlns:a16="http://schemas.microsoft.com/office/drawing/2014/main" id="{71CEB326-5218-5835-F279-8CEEB5AF2406}"/>
                </a:ext>
              </a:extLst>
            </p:cNvPr>
            <p:cNvGrpSpPr/>
            <p:nvPr/>
          </p:nvGrpSpPr>
          <p:grpSpPr>
            <a:xfrm>
              <a:off x="1173753" y="76888"/>
              <a:ext cx="6579841" cy="3164036"/>
              <a:chOff x="1173753" y="76888"/>
              <a:chExt cx="6579841" cy="3164036"/>
            </a:xfrm>
          </p:grpSpPr>
          <p:sp>
            <p:nvSpPr>
              <p:cNvPr id="21" name="Oval 20">
                <a:extLst>
                  <a:ext uri="{FF2B5EF4-FFF2-40B4-BE49-F238E27FC236}">
                    <a16:creationId xmlns:a16="http://schemas.microsoft.com/office/drawing/2014/main" id="{61E291E2-C66D-6222-2CF8-E80C88164C5D}"/>
                  </a:ext>
                </a:extLst>
              </p:cNvPr>
              <p:cNvSpPr/>
              <p:nvPr/>
            </p:nvSpPr>
            <p:spPr>
              <a:xfrm rot="20844488">
                <a:off x="5964034" y="1067197"/>
                <a:ext cx="1789560" cy="58118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897F6F-B8B5-E3B5-9DF1-744822D16EF8}"/>
                  </a:ext>
                </a:extLst>
              </p:cNvPr>
              <p:cNvSpPr/>
              <p:nvPr/>
            </p:nvSpPr>
            <p:spPr>
              <a:xfrm rot="20844488">
                <a:off x="4036011" y="2659740"/>
                <a:ext cx="1789560" cy="58118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A3665F4-6FF0-8AA0-C492-9A0FE3538860}"/>
                  </a:ext>
                </a:extLst>
              </p:cNvPr>
              <p:cNvCxnSpPr>
                <a:cxnSpLocks/>
                <a:stCxn id="26" idx="5"/>
                <a:endCxn id="23" idx="0"/>
              </p:cNvCxnSpPr>
              <p:nvPr/>
            </p:nvCxnSpPr>
            <p:spPr>
              <a:xfrm>
                <a:off x="3423931" y="726708"/>
                <a:ext cx="1443510" cy="194002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234576A-88E6-11CB-A199-7C9527338632}"/>
                  </a:ext>
                </a:extLst>
              </p:cNvPr>
              <p:cNvSpPr/>
              <p:nvPr/>
            </p:nvSpPr>
            <p:spPr>
              <a:xfrm>
                <a:off x="1173753" y="76888"/>
                <a:ext cx="2636247" cy="76131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3AF853D3-C3A2-EF01-A566-2780BDF9D2CF}"/>
                </a:ext>
              </a:extLst>
            </p:cNvPr>
            <p:cNvCxnSpPr>
              <a:cxnSpLocks/>
              <a:endCxn id="26" idx="5"/>
            </p:cNvCxnSpPr>
            <p:nvPr/>
          </p:nvCxnSpPr>
          <p:spPr>
            <a:xfrm flipH="1" flipV="1">
              <a:off x="3423931" y="726708"/>
              <a:ext cx="2555042" cy="7328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75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1000"/>
                                        <p:tgtEl>
                                          <p:spTgt spid="27"/>
                                        </p:tgtEl>
                                      </p:cBhvr>
                                    </p:animEffect>
                                  </p:childTnLst>
                                </p:cTn>
                              </p:par>
                              <p:par>
                                <p:cTn id="18" presetID="10" presetClass="exit" presetSubtype="0" fill="hold" nodeType="with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1449E44-8A11-8A1F-4F4D-DA891807C97D}"/>
              </a:ext>
            </a:extLst>
          </p:cNvPr>
          <p:cNvGrpSpPr/>
          <p:nvPr/>
        </p:nvGrpSpPr>
        <p:grpSpPr>
          <a:xfrm>
            <a:off x="0" y="841248"/>
            <a:ext cx="9144000" cy="5980764"/>
            <a:chOff x="0" y="872018"/>
            <a:chExt cx="9144000" cy="5980764"/>
          </a:xfrm>
        </p:grpSpPr>
        <p:grpSp>
          <p:nvGrpSpPr>
            <p:cNvPr id="4" name="Group 3">
              <a:extLst>
                <a:ext uri="{FF2B5EF4-FFF2-40B4-BE49-F238E27FC236}">
                  <a16:creationId xmlns:a16="http://schemas.microsoft.com/office/drawing/2014/main" id="{08789A0A-6747-B11E-B274-2E4276E4B67B}"/>
                </a:ext>
              </a:extLst>
            </p:cNvPr>
            <p:cNvGrpSpPr/>
            <p:nvPr/>
          </p:nvGrpSpPr>
          <p:grpSpPr>
            <a:xfrm>
              <a:off x="0" y="872018"/>
              <a:ext cx="9144000" cy="5980764"/>
              <a:chOff x="0" y="872018"/>
              <a:chExt cx="9144000" cy="5980764"/>
            </a:xfrm>
          </p:grpSpPr>
          <p:pic>
            <p:nvPicPr>
              <p:cNvPr id="3" name="Picture 2">
                <a:extLst>
                  <a:ext uri="{FF2B5EF4-FFF2-40B4-BE49-F238E27FC236}">
                    <a16:creationId xmlns:a16="http://schemas.microsoft.com/office/drawing/2014/main" id="{38ED3B5D-502B-B958-6A44-FDF034A0223E}"/>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2" name="Picture 1">
                <a:extLst>
                  <a:ext uri="{FF2B5EF4-FFF2-40B4-BE49-F238E27FC236}">
                    <a16:creationId xmlns:a16="http://schemas.microsoft.com/office/drawing/2014/main" id="{C4B46B7B-8E25-4B5A-07E3-82768FE79BC3}"/>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46" name="Freeform: Shape 45">
              <a:extLst>
                <a:ext uri="{FF2B5EF4-FFF2-40B4-BE49-F238E27FC236}">
                  <a16:creationId xmlns:a16="http://schemas.microsoft.com/office/drawing/2014/main" id="{E51095AC-D947-8E89-BB2F-E6409C902CC2}"/>
                </a:ext>
              </a:extLst>
            </p:cNvPr>
            <p:cNvSpPr/>
            <p:nvPr/>
          </p:nvSpPr>
          <p:spPr>
            <a:xfrm rot="562109">
              <a:off x="6303993" y="2985327"/>
              <a:ext cx="2447868" cy="3692235"/>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 name="connsiteX0" fmla="*/ 2772694 w 2777842"/>
                <a:gd name="connsiteY0" fmla="*/ 431334 h 6311911"/>
                <a:gd name="connsiteX1" fmla="*/ 2272054 w 2777842"/>
                <a:gd name="connsiteY1" fmla="*/ 11 h 6311911"/>
                <a:gd name="connsiteX2" fmla="*/ 2068854 w 2777842"/>
                <a:gd name="connsiteY2" fmla="*/ 419111 h 6311911"/>
                <a:gd name="connsiteX3" fmla="*/ 1878354 w 2777842"/>
                <a:gd name="connsiteY3" fmla="*/ 749311 h 6311911"/>
                <a:gd name="connsiteX4" fmla="*/ 1637054 w 2777842"/>
                <a:gd name="connsiteY4" fmla="*/ 1295411 h 6311911"/>
                <a:gd name="connsiteX5" fmla="*/ 1408454 w 2777842"/>
                <a:gd name="connsiteY5" fmla="*/ 1651011 h 6311911"/>
                <a:gd name="connsiteX6" fmla="*/ 1167154 w 2777842"/>
                <a:gd name="connsiteY6" fmla="*/ 1930411 h 6311911"/>
                <a:gd name="connsiteX7" fmla="*/ 824254 w 2777842"/>
                <a:gd name="connsiteY7" fmla="*/ 2260611 h 6311911"/>
                <a:gd name="connsiteX8" fmla="*/ 671854 w 2777842"/>
                <a:gd name="connsiteY8" fmla="*/ 2463811 h 6311911"/>
                <a:gd name="connsiteX9" fmla="*/ 506754 w 2777842"/>
                <a:gd name="connsiteY9" fmla="*/ 2921011 h 6311911"/>
                <a:gd name="connsiteX10" fmla="*/ 392454 w 2777842"/>
                <a:gd name="connsiteY10" fmla="*/ 3251211 h 6311911"/>
                <a:gd name="connsiteX11" fmla="*/ 303554 w 2777842"/>
                <a:gd name="connsiteY11" fmla="*/ 3416311 h 6311911"/>
                <a:gd name="connsiteX12" fmla="*/ 62254 w 2777842"/>
                <a:gd name="connsiteY12" fmla="*/ 3886211 h 6311911"/>
                <a:gd name="connsiteX13" fmla="*/ 11454 w 2777842"/>
                <a:gd name="connsiteY13" fmla="*/ 4483111 h 6311911"/>
                <a:gd name="connsiteX14" fmla="*/ 240054 w 2777842"/>
                <a:gd name="connsiteY14" fmla="*/ 5067311 h 6311911"/>
                <a:gd name="connsiteX15" fmla="*/ 608354 w 2777842"/>
                <a:gd name="connsiteY15" fmla="*/ 5651511 h 6311911"/>
                <a:gd name="connsiteX16" fmla="*/ 798854 w 2777842"/>
                <a:gd name="connsiteY16" fmla="*/ 5994411 h 6311911"/>
                <a:gd name="connsiteX17" fmla="*/ 875054 w 2777842"/>
                <a:gd name="connsiteY17" fmla="*/ 6210311 h 6311911"/>
                <a:gd name="connsiteX18" fmla="*/ 1040154 w 2777842"/>
                <a:gd name="connsiteY18" fmla="*/ 6311911 h 6311911"/>
                <a:gd name="connsiteX19" fmla="*/ 1192554 w 2777842"/>
                <a:gd name="connsiteY19" fmla="*/ 6210311 h 6311911"/>
                <a:gd name="connsiteX20" fmla="*/ 1192554 w 2777842"/>
                <a:gd name="connsiteY20" fmla="*/ 5854711 h 6311911"/>
                <a:gd name="connsiteX21" fmla="*/ 951254 w 2777842"/>
                <a:gd name="connsiteY21" fmla="*/ 5308611 h 6311911"/>
                <a:gd name="connsiteX22" fmla="*/ 773454 w 2777842"/>
                <a:gd name="connsiteY22" fmla="*/ 4927611 h 6311911"/>
                <a:gd name="connsiteX23" fmla="*/ 1103654 w 2777842"/>
                <a:gd name="connsiteY23" fmla="*/ 4368811 h 6311911"/>
                <a:gd name="connsiteX24" fmla="*/ 1421154 w 2777842"/>
                <a:gd name="connsiteY24" fmla="*/ 3937011 h 6311911"/>
                <a:gd name="connsiteX25" fmla="*/ 1510054 w 2777842"/>
                <a:gd name="connsiteY25" fmla="*/ 3721111 h 6311911"/>
                <a:gd name="connsiteX26" fmla="*/ 1306854 w 2777842"/>
                <a:gd name="connsiteY26" fmla="*/ 3467111 h 6311911"/>
                <a:gd name="connsiteX27" fmla="*/ 1421154 w 2777842"/>
                <a:gd name="connsiteY27" fmla="*/ 3403611 h 6311911"/>
                <a:gd name="connsiteX28" fmla="*/ 1497354 w 2777842"/>
                <a:gd name="connsiteY28" fmla="*/ 3035311 h 6311911"/>
                <a:gd name="connsiteX29" fmla="*/ 1548154 w 2777842"/>
                <a:gd name="connsiteY29" fmla="*/ 2717811 h 6311911"/>
                <a:gd name="connsiteX30" fmla="*/ 1954554 w 2777842"/>
                <a:gd name="connsiteY30" fmla="*/ 2387611 h 6311911"/>
                <a:gd name="connsiteX31" fmla="*/ 1852954 w 2777842"/>
                <a:gd name="connsiteY31" fmla="*/ 2171711 h 6311911"/>
                <a:gd name="connsiteX32" fmla="*/ 1992654 w 2777842"/>
                <a:gd name="connsiteY32" fmla="*/ 1905011 h 6311911"/>
                <a:gd name="connsiteX33" fmla="*/ 2259354 w 2777842"/>
                <a:gd name="connsiteY33" fmla="*/ 1727211 h 6311911"/>
                <a:gd name="connsiteX34" fmla="*/ 2424454 w 2777842"/>
                <a:gd name="connsiteY34" fmla="*/ 1460511 h 6311911"/>
                <a:gd name="connsiteX35" fmla="*/ 2526054 w 2777842"/>
                <a:gd name="connsiteY35" fmla="*/ 889011 h 6311911"/>
                <a:gd name="connsiteX36" fmla="*/ 2772694 w 2777842"/>
                <a:gd name="connsiteY36" fmla="*/ 431334 h 6311911"/>
                <a:gd name="connsiteX0" fmla="*/ 2772694 w 3107347"/>
                <a:gd name="connsiteY0" fmla="*/ 431334 h 6311911"/>
                <a:gd name="connsiteX1" fmla="*/ 2272054 w 3107347"/>
                <a:gd name="connsiteY1" fmla="*/ 11 h 6311911"/>
                <a:gd name="connsiteX2" fmla="*/ 2068854 w 3107347"/>
                <a:gd name="connsiteY2" fmla="*/ 419111 h 6311911"/>
                <a:gd name="connsiteX3" fmla="*/ 1878354 w 3107347"/>
                <a:gd name="connsiteY3" fmla="*/ 749311 h 6311911"/>
                <a:gd name="connsiteX4" fmla="*/ 1637054 w 3107347"/>
                <a:gd name="connsiteY4" fmla="*/ 1295411 h 6311911"/>
                <a:gd name="connsiteX5" fmla="*/ 1408454 w 3107347"/>
                <a:gd name="connsiteY5" fmla="*/ 1651011 h 6311911"/>
                <a:gd name="connsiteX6" fmla="*/ 1167154 w 3107347"/>
                <a:gd name="connsiteY6" fmla="*/ 1930411 h 6311911"/>
                <a:gd name="connsiteX7" fmla="*/ 824254 w 3107347"/>
                <a:gd name="connsiteY7" fmla="*/ 2260611 h 6311911"/>
                <a:gd name="connsiteX8" fmla="*/ 671854 w 3107347"/>
                <a:gd name="connsiteY8" fmla="*/ 2463811 h 6311911"/>
                <a:gd name="connsiteX9" fmla="*/ 506754 w 3107347"/>
                <a:gd name="connsiteY9" fmla="*/ 2921011 h 6311911"/>
                <a:gd name="connsiteX10" fmla="*/ 392454 w 3107347"/>
                <a:gd name="connsiteY10" fmla="*/ 3251211 h 6311911"/>
                <a:gd name="connsiteX11" fmla="*/ 303554 w 3107347"/>
                <a:gd name="connsiteY11" fmla="*/ 3416311 h 6311911"/>
                <a:gd name="connsiteX12" fmla="*/ 62254 w 3107347"/>
                <a:gd name="connsiteY12" fmla="*/ 3886211 h 6311911"/>
                <a:gd name="connsiteX13" fmla="*/ 11454 w 3107347"/>
                <a:gd name="connsiteY13" fmla="*/ 4483111 h 6311911"/>
                <a:gd name="connsiteX14" fmla="*/ 240054 w 3107347"/>
                <a:gd name="connsiteY14" fmla="*/ 5067311 h 6311911"/>
                <a:gd name="connsiteX15" fmla="*/ 608354 w 3107347"/>
                <a:gd name="connsiteY15" fmla="*/ 5651511 h 6311911"/>
                <a:gd name="connsiteX16" fmla="*/ 798854 w 3107347"/>
                <a:gd name="connsiteY16" fmla="*/ 5994411 h 6311911"/>
                <a:gd name="connsiteX17" fmla="*/ 875054 w 3107347"/>
                <a:gd name="connsiteY17" fmla="*/ 6210311 h 6311911"/>
                <a:gd name="connsiteX18" fmla="*/ 1040154 w 3107347"/>
                <a:gd name="connsiteY18" fmla="*/ 6311911 h 6311911"/>
                <a:gd name="connsiteX19" fmla="*/ 1192554 w 3107347"/>
                <a:gd name="connsiteY19" fmla="*/ 6210311 h 6311911"/>
                <a:gd name="connsiteX20" fmla="*/ 1192554 w 3107347"/>
                <a:gd name="connsiteY20" fmla="*/ 5854711 h 6311911"/>
                <a:gd name="connsiteX21" fmla="*/ 951254 w 3107347"/>
                <a:gd name="connsiteY21" fmla="*/ 5308611 h 6311911"/>
                <a:gd name="connsiteX22" fmla="*/ 773454 w 3107347"/>
                <a:gd name="connsiteY22" fmla="*/ 4927611 h 6311911"/>
                <a:gd name="connsiteX23" fmla="*/ 1103654 w 3107347"/>
                <a:gd name="connsiteY23" fmla="*/ 4368811 h 6311911"/>
                <a:gd name="connsiteX24" fmla="*/ 1421154 w 3107347"/>
                <a:gd name="connsiteY24" fmla="*/ 3937011 h 6311911"/>
                <a:gd name="connsiteX25" fmla="*/ 1510054 w 3107347"/>
                <a:gd name="connsiteY25" fmla="*/ 3721111 h 6311911"/>
                <a:gd name="connsiteX26" fmla="*/ 1306854 w 3107347"/>
                <a:gd name="connsiteY26" fmla="*/ 3467111 h 6311911"/>
                <a:gd name="connsiteX27" fmla="*/ 1421154 w 3107347"/>
                <a:gd name="connsiteY27" fmla="*/ 3403611 h 6311911"/>
                <a:gd name="connsiteX28" fmla="*/ 1497354 w 3107347"/>
                <a:gd name="connsiteY28" fmla="*/ 3035311 h 6311911"/>
                <a:gd name="connsiteX29" fmla="*/ 1548154 w 3107347"/>
                <a:gd name="connsiteY29" fmla="*/ 2717811 h 6311911"/>
                <a:gd name="connsiteX30" fmla="*/ 1954554 w 3107347"/>
                <a:gd name="connsiteY30" fmla="*/ 2387611 h 6311911"/>
                <a:gd name="connsiteX31" fmla="*/ 1852954 w 3107347"/>
                <a:gd name="connsiteY31" fmla="*/ 2171711 h 6311911"/>
                <a:gd name="connsiteX32" fmla="*/ 1992654 w 3107347"/>
                <a:gd name="connsiteY32" fmla="*/ 1905011 h 6311911"/>
                <a:gd name="connsiteX33" fmla="*/ 2259354 w 3107347"/>
                <a:gd name="connsiteY33" fmla="*/ 1727211 h 6311911"/>
                <a:gd name="connsiteX34" fmla="*/ 2424454 w 3107347"/>
                <a:gd name="connsiteY34" fmla="*/ 1460511 h 6311911"/>
                <a:gd name="connsiteX35" fmla="*/ 3098646 w 3107347"/>
                <a:gd name="connsiteY35" fmla="*/ 1041039 h 6311911"/>
                <a:gd name="connsiteX36" fmla="*/ 2772694 w 3107347"/>
                <a:gd name="connsiteY36" fmla="*/ 431334 h 6311911"/>
                <a:gd name="connsiteX0" fmla="*/ 2772694 w 3106432"/>
                <a:gd name="connsiteY0" fmla="*/ 50875 h 5931452"/>
                <a:gd name="connsiteX1" fmla="*/ 2487674 w 3106432"/>
                <a:gd name="connsiteY1" fmla="*/ 33546 h 5931452"/>
                <a:gd name="connsiteX2" fmla="*/ 2068854 w 3106432"/>
                <a:gd name="connsiteY2" fmla="*/ 38652 h 5931452"/>
                <a:gd name="connsiteX3" fmla="*/ 1878354 w 3106432"/>
                <a:gd name="connsiteY3" fmla="*/ 368852 h 5931452"/>
                <a:gd name="connsiteX4" fmla="*/ 1637054 w 3106432"/>
                <a:gd name="connsiteY4" fmla="*/ 914952 h 5931452"/>
                <a:gd name="connsiteX5" fmla="*/ 1408454 w 3106432"/>
                <a:gd name="connsiteY5" fmla="*/ 1270552 h 5931452"/>
                <a:gd name="connsiteX6" fmla="*/ 1167154 w 3106432"/>
                <a:gd name="connsiteY6" fmla="*/ 1549952 h 5931452"/>
                <a:gd name="connsiteX7" fmla="*/ 824254 w 3106432"/>
                <a:gd name="connsiteY7" fmla="*/ 1880152 h 5931452"/>
                <a:gd name="connsiteX8" fmla="*/ 671854 w 3106432"/>
                <a:gd name="connsiteY8" fmla="*/ 2083352 h 5931452"/>
                <a:gd name="connsiteX9" fmla="*/ 506754 w 3106432"/>
                <a:gd name="connsiteY9" fmla="*/ 2540552 h 5931452"/>
                <a:gd name="connsiteX10" fmla="*/ 392454 w 3106432"/>
                <a:gd name="connsiteY10" fmla="*/ 2870752 h 5931452"/>
                <a:gd name="connsiteX11" fmla="*/ 303554 w 3106432"/>
                <a:gd name="connsiteY11" fmla="*/ 3035852 h 5931452"/>
                <a:gd name="connsiteX12" fmla="*/ 62254 w 3106432"/>
                <a:gd name="connsiteY12" fmla="*/ 3505752 h 5931452"/>
                <a:gd name="connsiteX13" fmla="*/ 11454 w 3106432"/>
                <a:gd name="connsiteY13" fmla="*/ 4102652 h 5931452"/>
                <a:gd name="connsiteX14" fmla="*/ 240054 w 3106432"/>
                <a:gd name="connsiteY14" fmla="*/ 4686852 h 5931452"/>
                <a:gd name="connsiteX15" fmla="*/ 608354 w 3106432"/>
                <a:gd name="connsiteY15" fmla="*/ 5271052 h 5931452"/>
                <a:gd name="connsiteX16" fmla="*/ 798854 w 3106432"/>
                <a:gd name="connsiteY16" fmla="*/ 5613952 h 5931452"/>
                <a:gd name="connsiteX17" fmla="*/ 875054 w 3106432"/>
                <a:gd name="connsiteY17" fmla="*/ 5829852 h 5931452"/>
                <a:gd name="connsiteX18" fmla="*/ 1040154 w 3106432"/>
                <a:gd name="connsiteY18" fmla="*/ 5931452 h 5931452"/>
                <a:gd name="connsiteX19" fmla="*/ 1192554 w 3106432"/>
                <a:gd name="connsiteY19" fmla="*/ 5829852 h 5931452"/>
                <a:gd name="connsiteX20" fmla="*/ 1192554 w 3106432"/>
                <a:gd name="connsiteY20" fmla="*/ 5474252 h 5931452"/>
                <a:gd name="connsiteX21" fmla="*/ 951254 w 3106432"/>
                <a:gd name="connsiteY21" fmla="*/ 4928152 h 5931452"/>
                <a:gd name="connsiteX22" fmla="*/ 773454 w 3106432"/>
                <a:gd name="connsiteY22" fmla="*/ 4547152 h 5931452"/>
                <a:gd name="connsiteX23" fmla="*/ 1103654 w 3106432"/>
                <a:gd name="connsiteY23" fmla="*/ 3988352 h 5931452"/>
                <a:gd name="connsiteX24" fmla="*/ 1421154 w 3106432"/>
                <a:gd name="connsiteY24" fmla="*/ 3556552 h 5931452"/>
                <a:gd name="connsiteX25" fmla="*/ 1510054 w 3106432"/>
                <a:gd name="connsiteY25" fmla="*/ 3340652 h 5931452"/>
                <a:gd name="connsiteX26" fmla="*/ 1306854 w 3106432"/>
                <a:gd name="connsiteY26" fmla="*/ 3086652 h 5931452"/>
                <a:gd name="connsiteX27" fmla="*/ 1421154 w 3106432"/>
                <a:gd name="connsiteY27" fmla="*/ 3023152 h 5931452"/>
                <a:gd name="connsiteX28" fmla="*/ 1497354 w 3106432"/>
                <a:gd name="connsiteY28" fmla="*/ 2654852 h 5931452"/>
                <a:gd name="connsiteX29" fmla="*/ 1548154 w 3106432"/>
                <a:gd name="connsiteY29" fmla="*/ 2337352 h 5931452"/>
                <a:gd name="connsiteX30" fmla="*/ 1954554 w 3106432"/>
                <a:gd name="connsiteY30" fmla="*/ 2007152 h 5931452"/>
                <a:gd name="connsiteX31" fmla="*/ 1852954 w 3106432"/>
                <a:gd name="connsiteY31" fmla="*/ 1791252 h 5931452"/>
                <a:gd name="connsiteX32" fmla="*/ 1992654 w 3106432"/>
                <a:gd name="connsiteY32" fmla="*/ 1524552 h 5931452"/>
                <a:gd name="connsiteX33" fmla="*/ 2259354 w 3106432"/>
                <a:gd name="connsiteY33" fmla="*/ 1346752 h 5931452"/>
                <a:gd name="connsiteX34" fmla="*/ 2424454 w 3106432"/>
                <a:gd name="connsiteY34" fmla="*/ 1080052 h 5931452"/>
                <a:gd name="connsiteX35" fmla="*/ 3098646 w 3106432"/>
                <a:gd name="connsiteY35" fmla="*/ 660580 h 5931452"/>
                <a:gd name="connsiteX36" fmla="*/ 2772694 w 3106432"/>
                <a:gd name="connsiteY36" fmla="*/ 50875 h 5931452"/>
                <a:gd name="connsiteX0" fmla="*/ 2772694 w 3106432"/>
                <a:gd name="connsiteY0" fmla="*/ 67894 h 5948471"/>
                <a:gd name="connsiteX1" fmla="*/ 2487674 w 3106432"/>
                <a:gd name="connsiteY1" fmla="*/ 50565 h 5948471"/>
                <a:gd name="connsiteX2" fmla="*/ 1878354 w 3106432"/>
                <a:gd name="connsiteY2" fmla="*/ 385871 h 5948471"/>
                <a:gd name="connsiteX3" fmla="*/ 1637054 w 3106432"/>
                <a:gd name="connsiteY3" fmla="*/ 931971 h 5948471"/>
                <a:gd name="connsiteX4" fmla="*/ 1408454 w 3106432"/>
                <a:gd name="connsiteY4" fmla="*/ 1287571 h 5948471"/>
                <a:gd name="connsiteX5" fmla="*/ 1167154 w 3106432"/>
                <a:gd name="connsiteY5" fmla="*/ 1566971 h 5948471"/>
                <a:gd name="connsiteX6" fmla="*/ 824254 w 3106432"/>
                <a:gd name="connsiteY6" fmla="*/ 1897171 h 5948471"/>
                <a:gd name="connsiteX7" fmla="*/ 671854 w 3106432"/>
                <a:gd name="connsiteY7" fmla="*/ 2100371 h 5948471"/>
                <a:gd name="connsiteX8" fmla="*/ 506754 w 3106432"/>
                <a:gd name="connsiteY8" fmla="*/ 2557571 h 5948471"/>
                <a:gd name="connsiteX9" fmla="*/ 392454 w 3106432"/>
                <a:gd name="connsiteY9" fmla="*/ 2887771 h 5948471"/>
                <a:gd name="connsiteX10" fmla="*/ 303554 w 3106432"/>
                <a:gd name="connsiteY10" fmla="*/ 3052871 h 5948471"/>
                <a:gd name="connsiteX11" fmla="*/ 62254 w 3106432"/>
                <a:gd name="connsiteY11" fmla="*/ 3522771 h 5948471"/>
                <a:gd name="connsiteX12" fmla="*/ 11454 w 3106432"/>
                <a:gd name="connsiteY12" fmla="*/ 4119671 h 5948471"/>
                <a:gd name="connsiteX13" fmla="*/ 240054 w 3106432"/>
                <a:gd name="connsiteY13" fmla="*/ 4703871 h 5948471"/>
                <a:gd name="connsiteX14" fmla="*/ 608354 w 3106432"/>
                <a:gd name="connsiteY14" fmla="*/ 5288071 h 5948471"/>
                <a:gd name="connsiteX15" fmla="*/ 798854 w 3106432"/>
                <a:gd name="connsiteY15" fmla="*/ 5630971 h 5948471"/>
                <a:gd name="connsiteX16" fmla="*/ 875054 w 3106432"/>
                <a:gd name="connsiteY16" fmla="*/ 5846871 h 5948471"/>
                <a:gd name="connsiteX17" fmla="*/ 1040154 w 3106432"/>
                <a:gd name="connsiteY17" fmla="*/ 5948471 h 5948471"/>
                <a:gd name="connsiteX18" fmla="*/ 1192554 w 3106432"/>
                <a:gd name="connsiteY18" fmla="*/ 5846871 h 5948471"/>
                <a:gd name="connsiteX19" fmla="*/ 1192554 w 3106432"/>
                <a:gd name="connsiteY19" fmla="*/ 5491271 h 5948471"/>
                <a:gd name="connsiteX20" fmla="*/ 951254 w 3106432"/>
                <a:gd name="connsiteY20" fmla="*/ 4945171 h 5948471"/>
                <a:gd name="connsiteX21" fmla="*/ 773454 w 3106432"/>
                <a:gd name="connsiteY21" fmla="*/ 4564171 h 5948471"/>
                <a:gd name="connsiteX22" fmla="*/ 1103654 w 3106432"/>
                <a:gd name="connsiteY22" fmla="*/ 4005371 h 5948471"/>
                <a:gd name="connsiteX23" fmla="*/ 1421154 w 3106432"/>
                <a:gd name="connsiteY23" fmla="*/ 3573571 h 5948471"/>
                <a:gd name="connsiteX24" fmla="*/ 1510054 w 3106432"/>
                <a:gd name="connsiteY24" fmla="*/ 3357671 h 5948471"/>
                <a:gd name="connsiteX25" fmla="*/ 1306854 w 3106432"/>
                <a:gd name="connsiteY25" fmla="*/ 3103671 h 5948471"/>
                <a:gd name="connsiteX26" fmla="*/ 1421154 w 3106432"/>
                <a:gd name="connsiteY26" fmla="*/ 3040171 h 5948471"/>
                <a:gd name="connsiteX27" fmla="*/ 1497354 w 3106432"/>
                <a:gd name="connsiteY27" fmla="*/ 2671871 h 5948471"/>
                <a:gd name="connsiteX28" fmla="*/ 1548154 w 3106432"/>
                <a:gd name="connsiteY28" fmla="*/ 2354371 h 5948471"/>
                <a:gd name="connsiteX29" fmla="*/ 1954554 w 3106432"/>
                <a:gd name="connsiteY29" fmla="*/ 2024171 h 5948471"/>
                <a:gd name="connsiteX30" fmla="*/ 1852954 w 3106432"/>
                <a:gd name="connsiteY30" fmla="*/ 1808271 h 5948471"/>
                <a:gd name="connsiteX31" fmla="*/ 1992654 w 3106432"/>
                <a:gd name="connsiteY31" fmla="*/ 1541571 h 5948471"/>
                <a:gd name="connsiteX32" fmla="*/ 2259354 w 3106432"/>
                <a:gd name="connsiteY32" fmla="*/ 1363771 h 5948471"/>
                <a:gd name="connsiteX33" fmla="*/ 2424454 w 3106432"/>
                <a:gd name="connsiteY33" fmla="*/ 1097071 h 5948471"/>
                <a:gd name="connsiteX34" fmla="*/ 3098646 w 3106432"/>
                <a:gd name="connsiteY34" fmla="*/ 677599 h 5948471"/>
                <a:gd name="connsiteX35" fmla="*/ 2772694 w 3106432"/>
                <a:gd name="connsiteY35" fmla="*/ 67894 h 5948471"/>
                <a:gd name="connsiteX0" fmla="*/ 2772694 w 3106432"/>
                <a:gd name="connsiteY0" fmla="*/ 103875 h 5984452"/>
                <a:gd name="connsiteX1" fmla="*/ 2487674 w 3106432"/>
                <a:gd name="connsiteY1" fmla="*/ 86546 h 5984452"/>
                <a:gd name="connsiteX2" fmla="*/ 1637054 w 3106432"/>
                <a:gd name="connsiteY2" fmla="*/ 967952 h 5984452"/>
                <a:gd name="connsiteX3" fmla="*/ 1408454 w 3106432"/>
                <a:gd name="connsiteY3" fmla="*/ 1323552 h 5984452"/>
                <a:gd name="connsiteX4" fmla="*/ 1167154 w 3106432"/>
                <a:gd name="connsiteY4" fmla="*/ 1602952 h 5984452"/>
                <a:gd name="connsiteX5" fmla="*/ 824254 w 3106432"/>
                <a:gd name="connsiteY5" fmla="*/ 1933152 h 5984452"/>
                <a:gd name="connsiteX6" fmla="*/ 671854 w 3106432"/>
                <a:gd name="connsiteY6" fmla="*/ 2136352 h 5984452"/>
                <a:gd name="connsiteX7" fmla="*/ 506754 w 3106432"/>
                <a:gd name="connsiteY7" fmla="*/ 2593552 h 5984452"/>
                <a:gd name="connsiteX8" fmla="*/ 392454 w 3106432"/>
                <a:gd name="connsiteY8" fmla="*/ 2923752 h 5984452"/>
                <a:gd name="connsiteX9" fmla="*/ 303554 w 3106432"/>
                <a:gd name="connsiteY9" fmla="*/ 3088852 h 5984452"/>
                <a:gd name="connsiteX10" fmla="*/ 62254 w 3106432"/>
                <a:gd name="connsiteY10" fmla="*/ 3558752 h 5984452"/>
                <a:gd name="connsiteX11" fmla="*/ 11454 w 3106432"/>
                <a:gd name="connsiteY11" fmla="*/ 4155652 h 5984452"/>
                <a:gd name="connsiteX12" fmla="*/ 240054 w 3106432"/>
                <a:gd name="connsiteY12" fmla="*/ 4739852 h 5984452"/>
                <a:gd name="connsiteX13" fmla="*/ 608354 w 3106432"/>
                <a:gd name="connsiteY13" fmla="*/ 5324052 h 5984452"/>
                <a:gd name="connsiteX14" fmla="*/ 798854 w 3106432"/>
                <a:gd name="connsiteY14" fmla="*/ 5666952 h 5984452"/>
                <a:gd name="connsiteX15" fmla="*/ 875054 w 3106432"/>
                <a:gd name="connsiteY15" fmla="*/ 5882852 h 5984452"/>
                <a:gd name="connsiteX16" fmla="*/ 1040154 w 3106432"/>
                <a:gd name="connsiteY16" fmla="*/ 5984452 h 5984452"/>
                <a:gd name="connsiteX17" fmla="*/ 1192554 w 3106432"/>
                <a:gd name="connsiteY17" fmla="*/ 5882852 h 5984452"/>
                <a:gd name="connsiteX18" fmla="*/ 1192554 w 3106432"/>
                <a:gd name="connsiteY18" fmla="*/ 5527252 h 5984452"/>
                <a:gd name="connsiteX19" fmla="*/ 951254 w 3106432"/>
                <a:gd name="connsiteY19" fmla="*/ 4981152 h 5984452"/>
                <a:gd name="connsiteX20" fmla="*/ 773454 w 3106432"/>
                <a:gd name="connsiteY20" fmla="*/ 4600152 h 5984452"/>
                <a:gd name="connsiteX21" fmla="*/ 1103654 w 3106432"/>
                <a:gd name="connsiteY21" fmla="*/ 4041352 h 5984452"/>
                <a:gd name="connsiteX22" fmla="*/ 1421154 w 3106432"/>
                <a:gd name="connsiteY22" fmla="*/ 3609552 h 5984452"/>
                <a:gd name="connsiteX23" fmla="*/ 1510054 w 3106432"/>
                <a:gd name="connsiteY23" fmla="*/ 3393652 h 5984452"/>
                <a:gd name="connsiteX24" fmla="*/ 1306854 w 3106432"/>
                <a:gd name="connsiteY24" fmla="*/ 3139652 h 5984452"/>
                <a:gd name="connsiteX25" fmla="*/ 1421154 w 3106432"/>
                <a:gd name="connsiteY25" fmla="*/ 3076152 h 5984452"/>
                <a:gd name="connsiteX26" fmla="*/ 1497354 w 3106432"/>
                <a:gd name="connsiteY26" fmla="*/ 2707852 h 5984452"/>
                <a:gd name="connsiteX27" fmla="*/ 1548154 w 3106432"/>
                <a:gd name="connsiteY27" fmla="*/ 2390352 h 5984452"/>
                <a:gd name="connsiteX28" fmla="*/ 1954554 w 3106432"/>
                <a:gd name="connsiteY28" fmla="*/ 2060152 h 5984452"/>
                <a:gd name="connsiteX29" fmla="*/ 1852954 w 3106432"/>
                <a:gd name="connsiteY29" fmla="*/ 1844252 h 5984452"/>
                <a:gd name="connsiteX30" fmla="*/ 1992654 w 3106432"/>
                <a:gd name="connsiteY30" fmla="*/ 1577552 h 5984452"/>
                <a:gd name="connsiteX31" fmla="*/ 2259354 w 3106432"/>
                <a:gd name="connsiteY31" fmla="*/ 1399752 h 5984452"/>
                <a:gd name="connsiteX32" fmla="*/ 2424454 w 3106432"/>
                <a:gd name="connsiteY32" fmla="*/ 1133052 h 5984452"/>
                <a:gd name="connsiteX33" fmla="*/ 3098646 w 3106432"/>
                <a:gd name="connsiteY33" fmla="*/ 713580 h 5984452"/>
                <a:gd name="connsiteX34" fmla="*/ 2772694 w 3106432"/>
                <a:gd name="connsiteY34" fmla="*/ 103875 h 5984452"/>
                <a:gd name="connsiteX0" fmla="*/ 2772694 w 3107322"/>
                <a:gd name="connsiteY0" fmla="*/ 24261 h 5904838"/>
                <a:gd name="connsiteX1" fmla="*/ 2277324 w 3107322"/>
                <a:gd name="connsiteY1" fmla="*/ 196619 h 5904838"/>
                <a:gd name="connsiteX2" fmla="*/ 1637054 w 3107322"/>
                <a:gd name="connsiteY2" fmla="*/ 888338 h 5904838"/>
                <a:gd name="connsiteX3" fmla="*/ 1408454 w 3107322"/>
                <a:gd name="connsiteY3" fmla="*/ 1243938 h 5904838"/>
                <a:gd name="connsiteX4" fmla="*/ 1167154 w 3107322"/>
                <a:gd name="connsiteY4" fmla="*/ 1523338 h 5904838"/>
                <a:gd name="connsiteX5" fmla="*/ 824254 w 3107322"/>
                <a:gd name="connsiteY5" fmla="*/ 1853538 h 5904838"/>
                <a:gd name="connsiteX6" fmla="*/ 671854 w 3107322"/>
                <a:gd name="connsiteY6" fmla="*/ 2056738 h 5904838"/>
                <a:gd name="connsiteX7" fmla="*/ 506754 w 3107322"/>
                <a:gd name="connsiteY7" fmla="*/ 2513938 h 5904838"/>
                <a:gd name="connsiteX8" fmla="*/ 392454 w 3107322"/>
                <a:gd name="connsiteY8" fmla="*/ 2844138 h 5904838"/>
                <a:gd name="connsiteX9" fmla="*/ 303554 w 3107322"/>
                <a:gd name="connsiteY9" fmla="*/ 3009238 h 5904838"/>
                <a:gd name="connsiteX10" fmla="*/ 62254 w 3107322"/>
                <a:gd name="connsiteY10" fmla="*/ 3479138 h 5904838"/>
                <a:gd name="connsiteX11" fmla="*/ 11454 w 3107322"/>
                <a:gd name="connsiteY11" fmla="*/ 4076038 h 5904838"/>
                <a:gd name="connsiteX12" fmla="*/ 240054 w 3107322"/>
                <a:gd name="connsiteY12" fmla="*/ 4660238 h 5904838"/>
                <a:gd name="connsiteX13" fmla="*/ 608354 w 3107322"/>
                <a:gd name="connsiteY13" fmla="*/ 5244438 h 5904838"/>
                <a:gd name="connsiteX14" fmla="*/ 798854 w 3107322"/>
                <a:gd name="connsiteY14" fmla="*/ 5587338 h 5904838"/>
                <a:gd name="connsiteX15" fmla="*/ 875054 w 3107322"/>
                <a:gd name="connsiteY15" fmla="*/ 5803238 h 5904838"/>
                <a:gd name="connsiteX16" fmla="*/ 1040154 w 3107322"/>
                <a:gd name="connsiteY16" fmla="*/ 5904838 h 5904838"/>
                <a:gd name="connsiteX17" fmla="*/ 1192554 w 3107322"/>
                <a:gd name="connsiteY17" fmla="*/ 5803238 h 5904838"/>
                <a:gd name="connsiteX18" fmla="*/ 1192554 w 3107322"/>
                <a:gd name="connsiteY18" fmla="*/ 5447638 h 5904838"/>
                <a:gd name="connsiteX19" fmla="*/ 951254 w 3107322"/>
                <a:gd name="connsiteY19" fmla="*/ 4901538 h 5904838"/>
                <a:gd name="connsiteX20" fmla="*/ 773454 w 3107322"/>
                <a:gd name="connsiteY20" fmla="*/ 4520538 h 5904838"/>
                <a:gd name="connsiteX21" fmla="*/ 1103654 w 3107322"/>
                <a:gd name="connsiteY21" fmla="*/ 3961738 h 5904838"/>
                <a:gd name="connsiteX22" fmla="*/ 1421154 w 3107322"/>
                <a:gd name="connsiteY22" fmla="*/ 3529938 h 5904838"/>
                <a:gd name="connsiteX23" fmla="*/ 1510054 w 3107322"/>
                <a:gd name="connsiteY23" fmla="*/ 3314038 h 5904838"/>
                <a:gd name="connsiteX24" fmla="*/ 1306854 w 3107322"/>
                <a:gd name="connsiteY24" fmla="*/ 3060038 h 5904838"/>
                <a:gd name="connsiteX25" fmla="*/ 1421154 w 3107322"/>
                <a:gd name="connsiteY25" fmla="*/ 2996538 h 5904838"/>
                <a:gd name="connsiteX26" fmla="*/ 1497354 w 3107322"/>
                <a:gd name="connsiteY26" fmla="*/ 2628238 h 5904838"/>
                <a:gd name="connsiteX27" fmla="*/ 1548154 w 3107322"/>
                <a:gd name="connsiteY27" fmla="*/ 2310738 h 5904838"/>
                <a:gd name="connsiteX28" fmla="*/ 1954554 w 3107322"/>
                <a:gd name="connsiteY28" fmla="*/ 1980538 h 5904838"/>
                <a:gd name="connsiteX29" fmla="*/ 1852954 w 3107322"/>
                <a:gd name="connsiteY29" fmla="*/ 1764638 h 5904838"/>
                <a:gd name="connsiteX30" fmla="*/ 1992654 w 3107322"/>
                <a:gd name="connsiteY30" fmla="*/ 1497938 h 5904838"/>
                <a:gd name="connsiteX31" fmla="*/ 2259354 w 3107322"/>
                <a:gd name="connsiteY31" fmla="*/ 1320138 h 5904838"/>
                <a:gd name="connsiteX32" fmla="*/ 2424454 w 3107322"/>
                <a:gd name="connsiteY32" fmla="*/ 1053438 h 5904838"/>
                <a:gd name="connsiteX33" fmla="*/ 3098646 w 3107322"/>
                <a:gd name="connsiteY33" fmla="*/ 633966 h 5904838"/>
                <a:gd name="connsiteX34" fmla="*/ 2772694 w 3107322"/>
                <a:gd name="connsiteY34" fmla="*/ 24261 h 5904838"/>
                <a:gd name="connsiteX0" fmla="*/ 2772694 w 3107322"/>
                <a:gd name="connsiteY0" fmla="*/ 24259 h 5904836"/>
                <a:gd name="connsiteX1" fmla="*/ 2277324 w 3107322"/>
                <a:gd name="connsiteY1" fmla="*/ 196617 h 5904836"/>
                <a:gd name="connsiteX2" fmla="*/ 1637054 w 3107322"/>
                <a:gd name="connsiteY2" fmla="*/ 888336 h 5904836"/>
                <a:gd name="connsiteX3" fmla="*/ 1408454 w 3107322"/>
                <a:gd name="connsiteY3" fmla="*/ 1243936 h 5904836"/>
                <a:gd name="connsiteX4" fmla="*/ 1167154 w 3107322"/>
                <a:gd name="connsiteY4" fmla="*/ 1523336 h 5904836"/>
                <a:gd name="connsiteX5" fmla="*/ 824254 w 3107322"/>
                <a:gd name="connsiteY5" fmla="*/ 1853536 h 5904836"/>
                <a:gd name="connsiteX6" fmla="*/ 671854 w 3107322"/>
                <a:gd name="connsiteY6" fmla="*/ 2056736 h 5904836"/>
                <a:gd name="connsiteX7" fmla="*/ 506754 w 3107322"/>
                <a:gd name="connsiteY7" fmla="*/ 2513936 h 5904836"/>
                <a:gd name="connsiteX8" fmla="*/ 392454 w 3107322"/>
                <a:gd name="connsiteY8" fmla="*/ 2844136 h 5904836"/>
                <a:gd name="connsiteX9" fmla="*/ 303554 w 3107322"/>
                <a:gd name="connsiteY9" fmla="*/ 3009236 h 5904836"/>
                <a:gd name="connsiteX10" fmla="*/ 62254 w 3107322"/>
                <a:gd name="connsiteY10" fmla="*/ 3479136 h 5904836"/>
                <a:gd name="connsiteX11" fmla="*/ 11454 w 3107322"/>
                <a:gd name="connsiteY11" fmla="*/ 4076036 h 5904836"/>
                <a:gd name="connsiteX12" fmla="*/ 240054 w 3107322"/>
                <a:gd name="connsiteY12" fmla="*/ 4660236 h 5904836"/>
                <a:gd name="connsiteX13" fmla="*/ 608354 w 3107322"/>
                <a:gd name="connsiteY13" fmla="*/ 5244436 h 5904836"/>
                <a:gd name="connsiteX14" fmla="*/ 798854 w 3107322"/>
                <a:gd name="connsiteY14" fmla="*/ 5587336 h 5904836"/>
                <a:gd name="connsiteX15" fmla="*/ 875054 w 3107322"/>
                <a:gd name="connsiteY15" fmla="*/ 5803236 h 5904836"/>
                <a:gd name="connsiteX16" fmla="*/ 1040154 w 3107322"/>
                <a:gd name="connsiteY16" fmla="*/ 5904836 h 5904836"/>
                <a:gd name="connsiteX17" fmla="*/ 1192554 w 3107322"/>
                <a:gd name="connsiteY17" fmla="*/ 5803236 h 5904836"/>
                <a:gd name="connsiteX18" fmla="*/ 1192554 w 3107322"/>
                <a:gd name="connsiteY18" fmla="*/ 5447636 h 5904836"/>
                <a:gd name="connsiteX19" fmla="*/ 951254 w 3107322"/>
                <a:gd name="connsiteY19" fmla="*/ 4901536 h 5904836"/>
                <a:gd name="connsiteX20" fmla="*/ 773454 w 3107322"/>
                <a:gd name="connsiteY20" fmla="*/ 4520536 h 5904836"/>
                <a:gd name="connsiteX21" fmla="*/ 1103654 w 3107322"/>
                <a:gd name="connsiteY21" fmla="*/ 3961736 h 5904836"/>
                <a:gd name="connsiteX22" fmla="*/ 1421154 w 3107322"/>
                <a:gd name="connsiteY22" fmla="*/ 3529936 h 5904836"/>
                <a:gd name="connsiteX23" fmla="*/ 1510054 w 3107322"/>
                <a:gd name="connsiteY23" fmla="*/ 3314036 h 5904836"/>
                <a:gd name="connsiteX24" fmla="*/ 1306854 w 3107322"/>
                <a:gd name="connsiteY24" fmla="*/ 3060036 h 5904836"/>
                <a:gd name="connsiteX25" fmla="*/ 1421154 w 3107322"/>
                <a:gd name="connsiteY25" fmla="*/ 2996536 h 5904836"/>
                <a:gd name="connsiteX26" fmla="*/ 1497354 w 3107322"/>
                <a:gd name="connsiteY26" fmla="*/ 2628236 h 5904836"/>
                <a:gd name="connsiteX27" fmla="*/ 1548154 w 3107322"/>
                <a:gd name="connsiteY27" fmla="*/ 2310736 h 5904836"/>
                <a:gd name="connsiteX28" fmla="*/ 1954554 w 3107322"/>
                <a:gd name="connsiteY28" fmla="*/ 1980536 h 5904836"/>
                <a:gd name="connsiteX29" fmla="*/ 1992654 w 3107322"/>
                <a:gd name="connsiteY29" fmla="*/ 1497936 h 5904836"/>
                <a:gd name="connsiteX30" fmla="*/ 2259354 w 3107322"/>
                <a:gd name="connsiteY30" fmla="*/ 1320136 h 5904836"/>
                <a:gd name="connsiteX31" fmla="*/ 2424454 w 3107322"/>
                <a:gd name="connsiteY31" fmla="*/ 1053436 h 5904836"/>
                <a:gd name="connsiteX32" fmla="*/ 3098646 w 3107322"/>
                <a:gd name="connsiteY32" fmla="*/ 633964 h 5904836"/>
                <a:gd name="connsiteX33" fmla="*/ 2772694 w 3107322"/>
                <a:gd name="connsiteY33" fmla="*/ 24259 h 5904836"/>
                <a:gd name="connsiteX0" fmla="*/ 2772694 w 3107322"/>
                <a:gd name="connsiteY0" fmla="*/ 24259 h 5917523"/>
                <a:gd name="connsiteX1" fmla="*/ 2277324 w 3107322"/>
                <a:gd name="connsiteY1" fmla="*/ 196617 h 5917523"/>
                <a:gd name="connsiteX2" fmla="*/ 1637054 w 3107322"/>
                <a:gd name="connsiteY2" fmla="*/ 888336 h 5917523"/>
                <a:gd name="connsiteX3" fmla="*/ 1408454 w 3107322"/>
                <a:gd name="connsiteY3" fmla="*/ 1243936 h 5917523"/>
                <a:gd name="connsiteX4" fmla="*/ 1167154 w 3107322"/>
                <a:gd name="connsiteY4" fmla="*/ 1523336 h 5917523"/>
                <a:gd name="connsiteX5" fmla="*/ 824254 w 3107322"/>
                <a:gd name="connsiteY5" fmla="*/ 1853536 h 5917523"/>
                <a:gd name="connsiteX6" fmla="*/ 671854 w 3107322"/>
                <a:gd name="connsiteY6" fmla="*/ 2056736 h 5917523"/>
                <a:gd name="connsiteX7" fmla="*/ 506754 w 3107322"/>
                <a:gd name="connsiteY7" fmla="*/ 2513936 h 5917523"/>
                <a:gd name="connsiteX8" fmla="*/ 392454 w 3107322"/>
                <a:gd name="connsiteY8" fmla="*/ 2844136 h 5917523"/>
                <a:gd name="connsiteX9" fmla="*/ 303554 w 3107322"/>
                <a:gd name="connsiteY9" fmla="*/ 3009236 h 5917523"/>
                <a:gd name="connsiteX10" fmla="*/ 62254 w 3107322"/>
                <a:gd name="connsiteY10" fmla="*/ 3479136 h 5917523"/>
                <a:gd name="connsiteX11" fmla="*/ 11454 w 3107322"/>
                <a:gd name="connsiteY11" fmla="*/ 4076036 h 5917523"/>
                <a:gd name="connsiteX12" fmla="*/ 240054 w 3107322"/>
                <a:gd name="connsiteY12" fmla="*/ 4660236 h 5917523"/>
                <a:gd name="connsiteX13" fmla="*/ 608354 w 3107322"/>
                <a:gd name="connsiteY13" fmla="*/ 5244436 h 5917523"/>
                <a:gd name="connsiteX14" fmla="*/ 798854 w 3107322"/>
                <a:gd name="connsiteY14" fmla="*/ 5587336 h 5917523"/>
                <a:gd name="connsiteX15" fmla="*/ 875054 w 3107322"/>
                <a:gd name="connsiteY15" fmla="*/ 5803236 h 5917523"/>
                <a:gd name="connsiteX16" fmla="*/ 1040154 w 3107322"/>
                <a:gd name="connsiteY16" fmla="*/ 5904836 h 5917523"/>
                <a:gd name="connsiteX17" fmla="*/ 1192554 w 3107322"/>
                <a:gd name="connsiteY17" fmla="*/ 5803236 h 5917523"/>
                <a:gd name="connsiteX18" fmla="*/ 951254 w 3107322"/>
                <a:gd name="connsiteY18" fmla="*/ 4901536 h 5917523"/>
                <a:gd name="connsiteX19" fmla="*/ 773454 w 3107322"/>
                <a:gd name="connsiteY19" fmla="*/ 4520536 h 5917523"/>
                <a:gd name="connsiteX20" fmla="*/ 1103654 w 3107322"/>
                <a:gd name="connsiteY20" fmla="*/ 3961736 h 5917523"/>
                <a:gd name="connsiteX21" fmla="*/ 1421154 w 3107322"/>
                <a:gd name="connsiteY21" fmla="*/ 3529936 h 5917523"/>
                <a:gd name="connsiteX22" fmla="*/ 1510054 w 3107322"/>
                <a:gd name="connsiteY22" fmla="*/ 3314036 h 5917523"/>
                <a:gd name="connsiteX23" fmla="*/ 1306854 w 3107322"/>
                <a:gd name="connsiteY23" fmla="*/ 3060036 h 5917523"/>
                <a:gd name="connsiteX24" fmla="*/ 1421154 w 3107322"/>
                <a:gd name="connsiteY24" fmla="*/ 2996536 h 5917523"/>
                <a:gd name="connsiteX25" fmla="*/ 1497354 w 3107322"/>
                <a:gd name="connsiteY25" fmla="*/ 2628236 h 5917523"/>
                <a:gd name="connsiteX26" fmla="*/ 1548154 w 3107322"/>
                <a:gd name="connsiteY26" fmla="*/ 2310736 h 5917523"/>
                <a:gd name="connsiteX27" fmla="*/ 1954554 w 3107322"/>
                <a:gd name="connsiteY27" fmla="*/ 1980536 h 5917523"/>
                <a:gd name="connsiteX28" fmla="*/ 1992654 w 3107322"/>
                <a:gd name="connsiteY28" fmla="*/ 1497936 h 5917523"/>
                <a:gd name="connsiteX29" fmla="*/ 2259354 w 3107322"/>
                <a:gd name="connsiteY29" fmla="*/ 1320136 h 5917523"/>
                <a:gd name="connsiteX30" fmla="*/ 2424454 w 3107322"/>
                <a:gd name="connsiteY30" fmla="*/ 1053436 h 5917523"/>
                <a:gd name="connsiteX31" fmla="*/ 3098646 w 3107322"/>
                <a:gd name="connsiteY31" fmla="*/ 633964 h 5917523"/>
                <a:gd name="connsiteX32" fmla="*/ 2772694 w 3107322"/>
                <a:gd name="connsiteY32" fmla="*/ 24259 h 5917523"/>
                <a:gd name="connsiteX0" fmla="*/ 3369328 w 3408863"/>
                <a:gd name="connsiteY0" fmla="*/ 11918 h 6117299"/>
                <a:gd name="connsiteX1" fmla="*/ 2277324 w 3408863"/>
                <a:gd name="connsiteY1" fmla="*/ 396393 h 6117299"/>
                <a:gd name="connsiteX2" fmla="*/ 1637054 w 3408863"/>
                <a:gd name="connsiteY2" fmla="*/ 1088112 h 6117299"/>
                <a:gd name="connsiteX3" fmla="*/ 1408454 w 3408863"/>
                <a:gd name="connsiteY3" fmla="*/ 1443712 h 6117299"/>
                <a:gd name="connsiteX4" fmla="*/ 1167154 w 3408863"/>
                <a:gd name="connsiteY4" fmla="*/ 1723112 h 6117299"/>
                <a:gd name="connsiteX5" fmla="*/ 824254 w 3408863"/>
                <a:gd name="connsiteY5" fmla="*/ 2053312 h 6117299"/>
                <a:gd name="connsiteX6" fmla="*/ 671854 w 3408863"/>
                <a:gd name="connsiteY6" fmla="*/ 2256512 h 6117299"/>
                <a:gd name="connsiteX7" fmla="*/ 506754 w 3408863"/>
                <a:gd name="connsiteY7" fmla="*/ 2713712 h 6117299"/>
                <a:gd name="connsiteX8" fmla="*/ 392454 w 3408863"/>
                <a:gd name="connsiteY8" fmla="*/ 3043912 h 6117299"/>
                <a:gd name="connsiteX9" fmla="*/ 303554 w 3408863"/>
                <a:gd name="connsiteY9" fmla="*/ 3209012 h 6117299"/>
                <a:gd name="connsiteX10" fmla="*/ 62254 w 3408863"/>
                <a:gd name="connsiteY10" fmla="*/ 3678912 h 6117299"/>
                <a:gd name="connsiteX11" fmla="*/ 11454 w 3408863"/>
                <a:gd name="connsiteY11" fmla="*/ 4275812 h 6117299"/>
                <a:gd name="connsiteX12" fmla="*/ 240054 w 3408863"/>
                <a:gd name="connsiteY12" fmla="*/ 4860012 h 6117299"/>
                <a:gd name="connsiteX13" fmla="*/ 608354 w 3408863"/>
                <a:gd name="connsiteY13" fmla="*/ 5444212 h 6117299"/>
                <a:gd name="connsiteX14" fmla="*/ 798854 w 3408863"/>
                <a:gd name="connsiteY14" fmla="*/ 5787112 h 6117299"/>
                <a:gd name="connsiteX15" fmla="*/ 875054 w 3408863"/>
                <a:gd name="connsiteY15" fmla="*/ 6003012 h 6117299"/>
                <a:gd name="connsiteX16" fmla="*/ 1040154 w 3408863"/>
                <a:gd name="connsiteY16" fmla="*/ 6104612 h 6117299"/>
                <a:gd name="connsiteX17" fmla="*/ 1192554 w 3408863"/>
                <a:gd name="connsiteY17" fmla="*/ 6003012 h 6117299"/>
                <a:gd name="connsiteX18" fmla="*/ 951254 w 3408863"/>
                <a:gd name="connsiteY18" fmla="*/ 5101312 h 6117299"/>
                <a:gd name="connsiteX19" fmla="*/ 773454 w 3408863"/>
                <a:gd name="connsiteY19" fmla="*/ 4720312 h 6117299"/>
                <a:gd name="connsiteX20" fmla="*/ 1103654 w 3408863"/>
                <a:gd name="connsiteY20" fmla="*/ 4161512 h 6117299"/>
                <a:gd name="connsiteX21" fmla="*/ 1421154 w 3408863"/>
                <a:gd name="connsiteY21" fmla="*/ 3729712 h 6117299"/>
                <a:gd name="connsiteX22" fmla="*/ 1510054 w 3408863"/>
                <a:gd name="connsiteY22" fmla="*/ 3513812 h 6117299"/>
                <a:gd name="connsiteX23" fmla="*/ 1306854 w 3408863"/>
                <a:gd name="connsiteY23" fmla="*/ 3259812 h 6117299"/>
                <a:gd name="connsiteX24" fmla="*/ 1421154 w 3408863"/>
                <a:gd name="connsiteY24" fmla="*/ 3196312 h 6117299"/>
                <a:gd name="connsiteX25" fmla="*/ 1497354 w 3408863"/>
                <a:gd name="connsiteY25" fmla="*/ 2828012 h 6117299"/>
                <a:gd name="connsiteX26" fmla="*/ 1548154 w 3408863"/>
                <a:gd name="connsiteY26" fmla="*/ 2510512 h 6117299"/>
                <a:gd name="connsiteX27" fmla="*/ 1954554 w 3408863"/>
                <a:gd name="connsiteY27" fmla="*/ 2180312 h 6117299"/>
                <a:gd name="connsiteX28" fmla="*/ 1992654 w 3408863"/>
                <a:gd name="connsiteY28" fmla="*/ 1697712 h 6117299"/>
                <a:gd name="connsiteX29" fmla="*/ 2259354 w 3408863"/>
                <a:gd name="connsiteY29" fmla="*/ 1519912 h 6117299"/>
                <a:gd name="connsiteX30" fmla="*/ 2424454 w 3408863"/>
                <a:gd name="connsiteY30" fmla="*/ 1253212 h 6117299"/>
                <a:gd name="connsiteX31" fmla="*/ 3098646 w 3408863"/>
                <a:gd name="connsiteY31" fmla="*/ 833740 h 6117299"/>
                <a:gd name="connsiteX32" fmla="*/ 3369328 w 3408863"/>
                <a:gd name="connsiteY32" fmla="*/ 11918 h 6117299"/>
                <a:gd name="connsiteX0" fmla="*/ 3369328 w 3897084"/>
                <a:gd name="connsiteY0" fmla="*/ 521 h 6105902"/>
                <a:gd name="connsiteX1" fmla="*/ 2277324 w 3897084"/>
                <a:gd name="connsiteY1" fmla="*/ 384996 h 6105902"/>
                <a:gd name="connsiteX2" fmla="*/ 1637054 w 3897084"/>
                <a:gd name="connsiteY2" fmla="*/ 1076715 h 6105902"/>
                <a:gd name="connsiteX3" fmla="*/ 1408454 w 3897084"/>
                <a:gd name="connsiteY3" fmla="*/ 1432315 h 6105902"/>
                <a:gd name="connsiteX4" fmla="*/ 1167154 w 3897084"/>
                <a:gd name="connsiteY4" fmla="*/ 1711715 h 6105902"/>
                <a:gd name="connsiteX5" fmla="*/ 824254 w 3897084"/>
                <a:gd name="connsiteY5" fmla="*/ 2041915 h 6105902"/>
                <a:gd name="connsiteX6" fmla="*/ 671854 w 3897084"/>
                <a:gd name="connsiteY6" fmla="*/ 2245115 h 6105902"/>
                <a:gd name="connsiteX7" fmla="*/ 506754 w 3897084"/>
                <a:gd name="connsiteY7" fmla="*/ 2702315 h 6105902"/>
                <a:gd name="connsiteX8" fmla="*/ 392454 w 3897084"/>
                <a:gd name="connsiteY8" fmla="*/ 3032515 h 6105902"/>
                <a:gd name="connsiteX9" fmla="*/ 303554 w 3897084"/>
                <a:gd name="connsiteY9" fmla="*/ 3197615 h 6105902"/>
                <a:gd name="connsiteX10" fmla="*/ 62254 w 3897084"/>
                <a:gd name="connsiteY10" fmla="*/ 3667515 h 6105902"/>
                <a:gd name="connsiteX11" fmla="*/ 11454 w 3897084"/>
                <a:gd name="connsiteY11" fmla="*/ 4264415 h 6105902"/>
                <a:gd name="connsiteX12" fmla="*/ 240054 w 3897084"/>
                <a:gd name="connsiteY12" fmla="*/ 4848615 h 6105902"/>
                <a:gd name="connsiteX13" fmla="*/ 608354 w 3897084"/>
                <a:gd name="connsiteY13" fmla="*/ 5432815 h 6105902"/>
                <a:gd name="connsiteX14" fmla="*/ 798854 w 3897084"/>
                <a:gd name="connsiteY14" fmla="*/ 5775715 h 6105902"/>
                <a:gd name="connsiteX15" fmla="*/ 875054 w 3897084"/>
                <a:gd name="connsiteY15" fmla="*/ 5991615 h 6105902"/>
                <a:gd name="connsiteX16" fmla="*/ 1040154 w 3897084"/>
                <a:gd name="connsiteY16" fmla="*/ 6093215 h 6105902"/>
                <a:gd name="connsiteX17" fmla="*/ 1192554 w 3897084"/>
                <a:gd name="connsiteY17" fmla="*/ 5991615 h 6105902"/>
                <a:gd name="connsiteX18" fmla="*/ 951254 w 3897084"/>
                <a:gd name="connsiteY18" fmla="*/ 5089915 h 6105902"/>
                <a:gd name="connsiteX19" fmla="*/ 773454 w 3897084"/>
                <a:gd name="connsiteY19" fmla="*/ 4708915 h 6105902"/>
                <a:gd name="connsiteX20" fmla="*/ 1103654 w 3897084"/>
                <a:gd name="connsiteY20" fmla="*/ 4150115 h 6105902"/>
                <a:gd name="connsiteX21" fmla="*/ 1421154 w 3897084"/>
                <a:gd name="connsiteY21" fmla="*/ 3718315 h 6105902"/>
                <a:gd name="connsiteX22" fmla="*/ 1510054 w 3897084"/>
                <a:gd name="connsiteY22" fmla="*/ 3502415 h 6105902"/>
                <a:gd name="connsiteX23" fmla="*/ 1306854 w 3897084"/>
                <a:gd name="connsiteY23" fmla="*/ 3248415 h 6105902"/>
                <a:gd name="connsiteX24" fmla="*/ 1421154 w 3897084"/>
                <a:gd name="connsiteY24" fmla="*/ 3184915 h 6105902"/>
                <a:gd name="connsiteX25" fmla="*/ 1497354 w 3897084"/>
                <a:gd name="connsiteY25" fmla="*/ 2816615 h 6105902"/>
                <a:gd name="connsiteX26" fmla="*/ 1548154 w 3897084"/>
                <a:gd name="connsiteY26" fmla="*/ 2499115 h 6105902"/>
                <a:gd name="connsiteX27" fmla="*/ 1954554 w 3897084"/>
                <a:gd name="connsiteY27" fmla="*/ 2168915 h 6105902"/>
                <a:gd name="connsiteX28" fmla="*/ 1992654 w 3897084"/>
                <a:gd name="connsiteY28" fmla="*/ 1686315 h 6105902"/>
                <a:gd name="connsiteX29" fmla="*/ 2259354 w 3897084"/>
                <a:gd name="connsiteY29" fmla="*/ 1508515 h 6105902"/>
                <a:gd name="connsiteX30" fmla="*/ 2424454 w 3897084"/>
                <a:gd name="connsiteY30" fmla="*/ 1241815 h 6105902"/>
                <a:gd name="connsiteX31" fmla="*/ 3860418 w 3897084"/>
                <a:gd name="connsiteY31" fmla="*/ 326326 h 6105902"/>
                <a:gd name="connsiteX32" fmla="*/ 3369328 w 3897084"/>
                <a:gd name="connsiteY32" fmla="*/ 521 h 6105902"/>
                <a:gd name="connsiteX0" fmla="*/ 3369328 w 3876851"/>
                <a:gd name="connsiteY0" fmla="*/ 318 h 6105699"/>
                <a:gd name="connsiteX1" fmla="*/ 2277324 w 3876851"/>
                <a:gd name="connsiteY1" fmla="*/ 384793 h 6105699"/>
                <a:gd name="connsiteX2" fmla="*/ 1637054 w 3876851"/>
                <a:gd name="connsiteY2" fmla="*/ 1076512 h 6105699"/>
                <a:gd name="connsiteX3" fmla="*/ 1408454 w 3876851"/>
                <a:gd name="connsiteY3" fmla="*/ 1432112 h 6105699"/>
                <a:gd name="connsiteX4" fmla="*/ 1167154 w 3876851"/>
                <a:gd name="connsiteY4" fmla="*/ 1711512 h 6105699"/>
                <a:gd name="connsiteX5" fmla="*/ 824254 w 3876851"/>
                <a:gd name="connsiteY5" fmla="*/ 2041712 h 6105699"/>
                <a:gd name="connsiteX6" fmla="*/ 671854 w 3876851"/>
                <a:gd name="connsiteY6" fmla="*/ 2244912 h 6105699"/>
                <a:gd name="connsiteX7" fmla="*/ 506754 w 3876851"/>
                <a:gd name="connsiteY7" fmla="*/ 2702112 h 6105699"/>
                <a:gd name="connsiteX8" fmla="*/ 392454 w 3876851"/>
                <a:gd name="connsiteY8" fmla="*/ 3032312 h 6105699"/>
                <a:gd name="connsiteX9" fmla="*/ 303554 w 3876851"/>
                <a:gd name="connsiteY9" fmla="*/ 3197412 h 6105699"/>
                <a:gd name="connsiteX10" fmla="*/ 62254 w 3876851"/>
                <a:gd name="connsiteY10" fmla="*/ 3667312 h 6105699"/>
                <a:gd name="connsiteX11" fmla="*/ 11454 w 3876851"/>
                <a:gd name="connsiteY11" fmla="*/ 4264212 h 6105699"/>
                <a:gd name="connsiteX12" fmla="*/ 240054 w 3876851"/>
                <a:gd name="connsiteY12" fmla="*/ 4848412 h 6105699"/>
                <a:gd name="connsiteX13" fmla="*/ 608354 w 3876851"/>
                <a:gd name="connsiteY13" fmla="*/ 5432612 h 6105699"/>
                <a:gd name="connsiteX14" fmla="*/ 798854 w 3876851"/>
                <a:gd name="connsiteY14" fmla="*/ 5775512 h 6105699"/>
                <a:gd name="connsiteX15" fmla="*/ 875054 w 3876851"/>
                <a:gd name="connsiteY15" fmla="*/ 5991412 h 6105699"/>
                <a:gd name="connsiteX16" fmla="*/ 1040154 w 3876851"/>
                <a:gd name="connsiteY16" fmla="*/ 6093012 h 6105699"/>
                <a:gd name="connsiteX17" fmla="*/ 1192554 w 3876851"/>
                <a:gd name="connsiteY17" fmla="*/ 5991412 h 6105699"/>
                <a:gd name="connsiteX18" fmla="*/ 951254 w 3876851"/>
                <a:gd name="connsiteY18" fmla="*/ 5089712 h 6105699"/>
                <a:gd name="connsiteX19" fmla="*/ 773454 w 3876851"/>
                <a:gd name="connsiteY19" fmla="*/ 4708712 h 6105699"/>
                <a:gd name="connsiteX20" fmla="*/ 1103654 w 3876851"/>
                <a:gd name="connsiteY20" fmla="*/ 4149912 h 6105699"/>
                <a:gd name="connsiteX21" fmla="*/ 1421154 w 3876851"/>
                <a:gd name="connsiteY21" fmla="*/ 3718112 h 6105699"/>
                <a:gd name="connsiteX22" fmla="*/ 1510054 w 3876851"/>
                <a:gd name="connsiteY22" fmla="*/ 3502212 h 6105699"/>
                <a:gd name="connsiteX23" fmla="*/ 1306854 w 3876851"/>
                <a:gd name="connsiteY23" fmla="*/ 3248212 h 6105699"/>
                <a:gd name="connsiteX24" fmla="*/ 1421154 w 3876851"/>
                <a:gd name="connsiteY24" fmla="*/ 3184712 h 6105699"/>
                <a:gd name="connsiteX25" fmla="*/ 1497354 w 3876851"/>
                <a:gd name="connsiteY25" fmla="*/ 2816412 h 6105699"/>
                <a:gd name="connsiteX26" fmla="*/ 1548154 w 3876851"/>
                <a:gd name="connsiteY26" fmla="*/ 2498912 h 6105699"/>
                <a:gd name="connsiteX27" fmla="*/ 1954554 w 3876851"/>
                <a:gd name="connsiteY27" fmla="*/ 2168712 h 6105699"/>
                <a:gd name="connsiteX28" fmla="*/ 1992654 w 3876851"/>
                <a:gd name="connsiteY28" fmla="*/ 1686112 h 6105699"/>
                <a:gd name="connsiteX29" fmla="*/ 2259354 w 3876851"/>
                <a:gd name="connsiteY29" fmla="*/ 1508312 h 6105699"/>
                <a:gd name="connsiteX30" fmla="*/ 2811480 w 3876851"/>
                <a:gd name="connsiteY30" fmla="*/ 700550 h 6105699"/>
                <a:gd name="connsiteX31" fmla="*/ 3860418 w 3876851"/>
                <a:gd name="connsiteY31" fmla="*/ 326123 h 6105699"/>
                <a:gd name="connsiteX32" fmla="*/ 3369328 w 3876851"/>
                <a:gd name="connsiteY32" fmla="*/ 318 h 6105699"/>
                <a:gd name="connsiteX0" fmla="*/ 3369328 w 3876851"/>
                <a:gd name="connsiteY0" fmla="*/ 316 h 6105697"/>
                <a:gd name="connsiteX1" fmla="*/ 2277324 w 3876851"/>
                <a:gd name="connsiteY1" fmla="*/ 384791 h 6105697"/>
                <a:gd name="connsiteX2" fmla="*/ 1637054 w 3876851"/>
                <a:gd name="connsiteY2" fmla="*/ 1076510 h 6105697"/>
                <a:gd name="connsiteX3" fmla="*/ 1408454 w 3876851"/>
                <a:gd name="connsiteY3" fmla="*/ 1432110 h 6105697"/>
                <a:gd name="connsiteX4" fmla="*/ 1167154 w 3876851"/>
                <a:gd name="connsiteY4" fmla="*/ 1711510 h 6105697"/>
                <a:gd name="connsiteX5" fmla="*/ 824254 w 3876851"/>
                <a:gd name="connsiteY5" fmla="*/ 2041710 h 6105697"/>
                <a:gd name="connsiteX6" fmla="*/ 671854 w 3876851"/>
                <a:gd name="connsiteY6" fmla="*/ 2244910 h 6105697"/>
                <a:gd name="connsiteX7" fmla="*/ 506754 w 3876851"/>
                <a:gd name="connsiteY7" fmla="*/ 2702110 h 6105697"/>
                <a:gd name="connsiteX8" fmla="*/ 392454 w 3876851"/>
                <a:gd name="connsiteY8" fmla="*/ 3032310 h 6105697"/>
                <a:gd name="connsiteX9" fmla="*/ 303554 w 3876851"/>
                <a:gd name="connsiteY9" fmla="*/ 3197410 h 6105697"/>
                <a:gd name="connsiteX10" fmla="*/ 62254 w 3876851"/>
                <a:gd name="connsiteY10" fmla="*/ 3667310 h 6105697"/>
                <a:gd name="connsiteX11" fmla="*/ 11454 w 3876851"/>
                <a:gd name="connsiteY11" fmla="*/ 4264210 h 6105697"/>
                <a:gd name="connsiteX12" fmla="*/ 240054 w 3876851"/>
                <a:gd name="connsiteY12" fmla="*/ 4848410 h 6105697"/>
                <a:gd name="connsiteX13" fmla="*/ 608354 w 3876851"/>
                <a:gd name="connsiteY13" fmla="*/ 5432610 h 6105697"/>
                <a:gd name="connsiteX14" fmla="*/ 798854 w 3876851"/>
                <a:gd name="connsiteY14" fmla="*/ 5775510 h 6105697"/>
                <a:gd name="connsiteX15" fmla="*/ 875054 w 3876851"/>
                <a:gd name="connsiteY15" fmla="*/ 5991410 h 6105697"/>
                <a:gd name="connsiteX16" fmla="*/ 1040154 w 3876851"/>
                <a:gd name="connsiteY16" fmla="*/ 6093010 h 6105697"/>
                <a:gd name="connsiteX17" fmla="*/ 1192554 w 3876851"/>
                <a:gd name="connsiteY17" fmla="*/ 5991410 h 6105697"/>
                <a:gd name="connsiteX18" fmla="*/ 951254 w 3876851"/>
                <a:gd name="connsiteY18" fmla="*/ 5089710 h 6105697"/>
                <a:gd name="connsiteX19" fmla="*/ 773454 w 3876851"/>
                <a:gd name="connsiteY19" fmla="*/ 4708710 h 6105697"/>
                <a:gd name="connsiteX20" fmla="*/ 1103654 w 3876851"/>
                <a:gd name="connsiteY20" fmla="*/ 4149910 h 6105697"/>
                <a:gd name="connsiteX21" fmla="*/ 1421154 w 3876851"/>
                <a:gd name="connsiteY21" fmla="*/ 3718110 h 6105697"/>
                <a:gd name="connsiteX22" fmla="*/ 1510054 w 3876851"/>
                <a:gd name="connsiteY22" fmla="*/ 3502210 h 6105697"/>
                <a:gd name="connsiteX23" fmla="*/ 1306854 w 3876851"/>
                <a:gd name="connsiteY23" fmla="*/ 3248210 h 6105697"/>
                <a:gd name="connsiteX24" fmla="*/ 1421154 w 3876851"/>
                <a:gd name="connsiteY24" fmla="*/ 3184710 h 6105697"/>
                <a:gd name="connsiteX25" fmla="*/ 1497354 w 3876851"/>
                <a:gd name="connsiteY25" fmla="*/ 2816410 h 6105697"/>
                <a:gd name="connsiteX26" fmla="*/ 1548154 w 3876851"/>
                <a:gd name="connsiteY26" fmla="*/ 2498910 h 6105697"/>
                <a:gd name="connsiteX27" fmla="*/ 1954554 w 3876851"/>
                <a:gd name="connsiteY27" fmla="*/ 2168710 h 6105697"/>
                <a:gd name="connsiteX28" fmla="*/ 1992654 w 3876851"/>
                <a:gd name="connsiteY28" fmla="*/ 1686110 h 6105697"/>
                <a:gd name="connsiteX29" fmla="*/ 2518310 w 3876851"/>
                <a:gd name="connsiteY29" fmla="*/ 1153523 h 6105697"/>
                <a:gd name="connsiteX30" fmla="*/ 2811480 w 3876851"/>
                <a:gd name="connsiteY30" fmla="*/ 700548 h 6105697"/>
                <a:gd name="connsiteX31" fmla="*/ 3860418 w 3876851"/>
                <a:gd name="connsiteY31" fmla="*/ 326121 h 6105697"/>
                <a:gd name="connsiteX32" fmla="*/ 3369328 w 3876851"/>
                <a:gd name="connsiteY32" fmla="*/ 316 h 6105697"/>
                <a:gd name="connsiteX0" fmla="*/ 3369328 w 3867578"/>
                <a:gd name="connsiteY0" fmla="*/ 309 h 6105690"/>
                <a:gd name="connsiteX1" fmla="*/ 2277324 w 3867578"/>
                <a:gd name="connsiteY1" fmla="*/ 384784 h 6105690"/>
                <a:gd name="connsiteX2" fmla="*/ 1637054 w 3867578"/>
                <a:gd name="connsiteY2" fmla="*/ 1076503 h 6105690"/>
                <a:gd name="connsiteX3" fmla="*/ 1408454 w 3867578"/>
                <a:gd name="connsiteY3" fmla="*/ 1432103 h 6105690"/>
                <a:gd name="connsiteX4" fmla="*/ 1167154 w 3867578"/>
                <a:gd name="connsiteY4" fmla="*/ 1711503 h 6105690"/>
                <a:gd name="connsiteX5" fmla="*/ 824254 w 3867578"/>
                <a:gd name="connsiteY5" fmla="*/ 2041703 h 6105690"/>
                <a:gd name="connsiteX6" fmla="*/ 671854 w 3867578"/>
                <a:gd name="connsiteY6" fmla="*/ 2244903 h 6105690"/>
                <a:gd name="connsiteX7" fmla="*/ 506754 w 3867578"/>
                <a:gd name="connsiteY7" fmla="*/ 2702103 h 6105690"/>
                <a:gd name="connsiteX8" fmla="*/ 392454 w 3867578"/>
                <a:gd name="connsiteY8" fmla="*/ 3032303 h 6105690"/>
                <a:gd name="connsiteX9" fmla="*/ 303554 w 3867578"/>
                <a:gd name="connsiteY9" fmla="*/ 3197403 h 6105690"/>
                <a:gd name="connsiteX10" fmla="*/ 62254 w 3867578"/>
                <a:gd name="connsiteY10" fmla="*/ 3667303 h 6105690"/>
                <a:gd name="connsiteX11" fmla="*/ 11454 w 3867578"/>
                <a:gd name="connsiteY11" fmla="*/ 4264203 h 6105690"/>
                <a:gd name="connsiteX12" fmla="*/ 240054 w 3867578"/>
                <a:gd name="connsiteY12" fmla="*/ 4848403 h 6105690"/>
                <a:gd name="connsiteX13" fmla="*/ 608354 w 3867578"/>
                <a:gd name="connsiteY13" fmla="*/ 5432603 h 6105690"/>
                <a:gd name="connsiteX14" fmla="*/ 798854 w 3867578"/>
                <a:gd name="connsiteY14" fmla="*/ 5775503 h 6105690"/>
                <a:gd name="connsiteX15" fmla="*/ 875054 w 3867578"/>
                <a:gd name="connsiteY15" fmla="*/ 5991403 h 6105690"/>
                <a:gd name="connsiteX16" fmla="*/ 1040154 w 3867578"/>
                <a:gd name="connsiteY16" fmla="*/ 6093003 h 6105690"/>
                <a:gd name="connsiteX17" fmla="*/ 1192554 w 3867578"/>
                <a:gd name="connsiteY17" fmla="*/ 5991403 h 6105690"/>
                <a:gd name="connsiteX18" fmla="*/ 951254 w 3867578"/>
                <a:gd name="connsiteY18" fmla="*/ 5089703 h 6105690"/>
                <a:gd name="connsiteX19" fmla="*/ 773454 w 3867578"/>
                <a:gd name="connsiteY19" fmla="*/ 4708703 h 6105690"/>
                <a:gd name="connsiteX20" fmla="*/ 1103654 w 3867578"/>
                <a:gd name="connsiteY20" fmla="*/ 4149903 h 6105690"/>
                <a:gd name="connsiteX21" fmla="*/ 1421154 w 3867578"/>
                <a:gd name="connsiteY21" fmla="*/ 3718103 h 6105690"/>
                <a:gd name="connsiteX22" fmla="*/ 1510054 w 3867578"/>
                <a:gd name="connsiteY22" fmla="*/ 3502203 h 6105690"/>
                <a:gd name="connsiteX23" fmla="*/ 1306854 w 3867578"/>
                <a:gd name="connsiteY23" fmla="*/ 3248203 h 6105690"/>
                <a:gd name="connsiteX24" fmla="*/ 1421154 w 3867578"/>
                <a:gd name="connsiteY24" fmla="*/ 3184703 h 6105690"/>
                <a:gd name="connsiteX25" fmla="*/ 1497354 w 3867578"/>
                <a:gd name="connsiteY25" fmla="*/ 2816403 h 6105690"/>
                <a:gd name="connsiteX26" fmla="*/ 1548154 w 3867578"/>
                <a:gd name="connsiteY26" fmla="*/ 2498903 h 6105690"/>
                <a:gd name="connsiteX27" fmla="*/ 1954554 w 3867578"/>
                <a:gd name="connsiteY27" fmla="*/ 2168703 h 6105690"/>
                <a:gd name="connsiteX28" fmla="*/ 1992654 w 3867578"/>
                <a:gd name="connsiteY28" fmla="*/ 1686103 h 6105690"/>
                <a:gd name="connsiteX29" fmla="*/ 2518310 w 3867578"/>
                <a:gd name="connsiteY29" fmla="*/ 1153516 h 6105690"/>
                <a:gd name="connsiteX30" fmla="*/ 3033023 w 3867578"/>
                <a:gd name="connsiteY30" fmla="*/ 662437 h 6105690"/>
                <a:gd name="connsiteX31" fmla="*/ 3860418 w 3867578"/>
                <a:gd name="connsiteY31" fmla="*/ 326114 h 6105690"/>
                <a:gd name="connsiteX32" fmla="*/ 3369328 w 3867578"/>
                <a:gd name="connsiteY32" fmla="*/ 309 h 6105690"/>
                <a:gd name="connsiteX0" fmla="*/ 3369328 w 3883991"/>
                <a:gd name="connsiteY0" fmla="*/ 2047 h 6107428"/>
                <a:gd name="connsiteX1" fmla="*/ 2277324 w 3883991"/>
                <a:gd name="connsiteY1" fmla="*/ 386522 h 6107428"/>
                <a:gd name="connsiteX2" fmla="*/ 1637054 w 3883991"/>
                <a:gd name="connsiteY2" fmla="*/ 1078241 h 6107428"/>
                <a:gd name="connsiteX3" fmla="*/ 1408454 w 3883991"/>
                <a:gd name="connsiteY3" fmla="*/ 1433841 h 6107428"/>
                <a:gd name="connsiteX4" fmla="*/ 1167154 w 3883991"/>
                <a:gd name="connsiteY4" fmla="*/ 1713241 h 6107428"/>
                <a:gd name="connsiteX5" fmla="*/ 824254 w 3883991"/>
                <a:gd name="connsiteY5" fmla="*/ 2043441 h 6107428"/>
                <a:gd name="connsiteX6" fmla="*/ 671854 w 3883991"/>
                <a:gd name="connsiteY6" fmla="*/ 2246641 h 6107428"/>
                <a:gd name="connsiteX7" fmla="*/ 506754 w 3883991"/>
                <a:gd name="connsiteY7" fmla="*/ 2703841 h 6107428"/>
                <a:gd name="connsiteX8" fmla="*/ 392454 w 3883991"/>
                <a:gd name="connsiteY8" fmla="*/ 3034041 h 6107428"/>
                <a:gd name="connsiteX9" fmla="*/ 303554 w 3883991"/>
                <a:gd name="connsiteY9" fmla="*/ 3199141 h 6107428"/>
                <a:gd name="connsiteX10" fmla="*/ 62254 w 3883991"/>
                <a:gd name="connsiteY10" fmla="*/ 3669041 h 6107428"/>
                <a:gd name="connsiteX11" fmla="*/ 11454 w 3883991"/>
                <a:gd name="connsiteY11" fmla="*/ 4265941 h 6107428"/>
                <a:gd name="connsiteX12" fmla="*/ 240054 w 3883991"/>
                <a:gd name="connsiteY12" fmla="*/ 4850141 h 6107428"/>
                <a:gd name="connsiteX13" fmla="*/ 608354 w 3883991"/>
                <a:gd name="connsiteY13" fmla="*/ 5434341 h 6107428"/>
                <a:gd name="connsiteX14" fmla="*/ 798854 w 3883991"/>
                <a:gd name="connsiteY14" fmla="*/ 5777241 h 6107428"/>
                <a:gd name="connsiteX15" fmla="*/ 875054 w 3883991"/>
                <a:gd name="connsiteY15" fmla="*/ 5993141 h 6107428"/>
                <a:gd name="connsiteX16" fmla="*/ 1040154 w 3883991"/>
                <a:gd name="connsiteY16" fmla="*/ 6094741 h 6107428"/>
                <a:gd name="connsiteX17" fmla="*/ 1192554 w 3883991"/>
                <a:gd name="connsiteY17" fmla="*/ 5993141 h 6107428"/>
                <a:gd name="connsiteX18" fmla="*/ 951254 w 3883991"/>
                <a:gd name="connsiteY18" fmla="*/ 5091441 h 6107428"/>
                <a:gd name="connsiteX19" fmla="*/ 773454 w 3883991"/>
                <a:gd name="connsiteY19" fmla="*/ 4710441 h 6107428"/>
                <a:gd name="connsiteX20" fmla="*/ 1103654 w 3883991"/>
                <a:gd name="connsiteY20" fmla="*/ 4151641 h 6107428"/>
                <a:gd name="connsiteX21" fmla="*/ 1421154 w 3883991"/>
                <a:gd name="connsiteY21" fmla="*/ 3719841 h 6107428"/>
                <a:gd name="connsiteX22" fmla="*/ 1510054 w 3883991"/>
                <a:gd name="connsiteY22" fmla="*/ 3503941 h 6107428"/>
                <a:gd name="connsiteX23" fmla="*/ 1306854 w 3883991"/>
                <a:gd name="connsiteY23" fmla="*/ 3249941 h 6107428"/>
                <a:gd name="connsiteX24" fmla="*/ 1421154 w 3883991"/>
                <a:gd name="connsiteY24" fmla="*/ 3186441 h 6107428"/>
                <a:gd name="connsiteX25" fmla="*/ 1497354 w 3883991"/>
                <a:gd name="connsiteY25" fmla="*/ 2818141 h 6107428"/>
                <a:gd name="connsiteX26" fmla="*/ 1548154 w 3883991"/>
                <a:gd name="connsiteY26" fmla="*/ 2500641 h 6107428"/>
                <a:gd name="connsiteX27" fmla="*/ 1954554 w 3883991"/>
                <a:gd name="connsiteY27" fmla="*/ 2170441 h 6107428"/>
                <a:gd name="connsiteX28" fmla="*/ 1992654 w 3883991"/>
                <a:gd name="connsiteY28" fmla="*/ 1687841 h 6107428"/>
                <a:gd name="connsiteX29" fmla="*/ 2518310 w 3883991"/>
                <a:gd name="connsiteY29" fmla="*/ 1155254 h 6107428"/>
                <a:gd name="connsiteX30" fmla="*/ 3033023 w 3883991"/>
                <a:gd name="connsiteY30" fmla="*/ 664175 h 6107428"/>
                <a:gd name="connsiteX31" fmla="*/ 3877116 w 3883991"/>
                <a:gd name="connsiteY31" fmla="*/ 543976 h 6107428"/>
                <a:gd name="connsiteX32" fmla="*/ 3369328 w 3883991"/>
                <a:gd name="connsiteY32" fmla="*/ 2047 h 61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3991" h="6107428">
                  <a:moveTo>
                    <a:pt x="3369328" y="2047"/>
                  </a:moveTo>
                  <a:cubicBezTo>
                    <a:pt x="3102696" y="-24195"/>
                    <a:pt x="2566036" y="207156"/>
                    <a:pt x="2277324" y="386522"/>
                  </a:cubicBezTo>
                  <a:cubicBezTo>
                    <a:pt x="1988612" y="565888"/>
                    <a:pt x="1781866" y="903688"/>
                    <a:pt x="1637054" y="1078241"/>
                  </a:cubicBezTo>
                  <a:cubicBezTo>
                    <a:pt x="1492242" y="1252794"/>
                    <a:pt x="1486771" y="1328008"/>
                    <a:pt x="1408454" y="1433841"/>
                  </a:cubicBezTo>
                  <a:cubicBezTo>
                    <a:pt x="1330137" y="1539674"/>
                    <a:pt x="1264521" y="1611641"/>
                    <a:pt x="1167154" y="1713241"/>
                  </a:cubicBezTo>
                  <a:cubicBezTo>
                    <a:pt x="1069787" y="1814841"/>
                    <a:pt x="906804" y="1954541"/>
                    <a:pt x="824254" y="2043441"/>
                  </a:cubicBezTo>
                  <a:cubicBezTo>
                    <a:pt x="741704" y="2132341"/>
                    <a:pt x="724771" y="2136574"/>
                    <a:pt x="671854" y="2246641"/>
                  </a:cubicBezTo>
                  <a:cubicBezTo>
                    <a:pt x="618937" y="2356708"/>
                    <a:pt x="553321" y="2572608"/>
                    <a:pt x="506754" y="2703841"/>
                  </a:cubicBezTo>
                  <a:cubicBezTo>
                    <a:pt x="460187" y="2835074"/>
                    <a:pt x="426321" y="2951491"/>
                    <a:pt x="392454" y="3034041"/>
                  </a:cubicBezTo>
                  <a:cubicBezTo>
                    <a:pt x="358587" y="3116591"/>
                    <a:pt x="358587" y="3093308"/>
                    <a:pt x="303554" y="3199141"/>
                  </a:cubicBezTo>
                  <a:cubicBezTo>
                    <a:pt x="248521" y="3304974"/>
                    <a:pt x="110937" y="3491241"/>
                    <a:pt x="62254" y="3669041"/>
                  </a:cubicBezTo>
                  <a:cubicBezTo>
                    <a:pt x="13571" y="3846841"/>
                    <a:pt x="-18179" y="4069091"/>
                    <a:pt x="11454" y="4265941"/>
                  </a:cubicBezTo>
                  <a:cubicBezTo>
                    <a:pt x="41087" y="4462791"/>
                    <a:pt x="140571" y="4655408"/>
                    <a:pt x="240054" y="4850141"/>
                  </a:cubicBezTo>
                  <a:cubicBezTo>
                    <a:pt x="339537" y="5044874"/>
                    <a:pt x="515221" y="5279824"/>
                    <a:pt x="608354" y="5434341"/>
                  </a:cubicBezTo>
                  <a:cubicBezTo>
                    <a:pt x="701487" y="5588858"/>
                    <a:pt x="754404" y="5684108"/>
                    <a:pt x="798854" y="5777241"/>
                  </a:cubicBezTo>
                  <a:cubicBezTo>
                    <a:pt x="843304" y="5870374"/>
                    <a:pt x="834837" y="5940224"/>
                    <a:pt x="875054" y="5993141"/>
                  </a:cubicBezTo>
                  <a:cubicBezTo>
                    <a:pt x="915271" y="6046058"/>
                    <a:pt x="987237" y="6094741"/>
                    <a:pt x="1040154" y="6094741"/>
                  </a:cubicBezTo>
                  <a:cubicBezTo>
                    <a:pt x="1093071" y="6094741"/>
                    <a:pt x="1207371" y="6160358"/>
                    <a:pt x="1192554" y="5993141"/>
                  </a:cubicBezTo>
                  <a:cubicBezTo>
                    <a:pt x="1177737" y="5825924"/>
                    <a:pt x="1021104" y="5305224"/>
                    <a:pt x="951254" y="5091441"/>
                  </a:cubicBezTo>
                  <a:cubicBezTo>
                    <a:pt x="881404" y="4877658"/>
                    <a:pt x="748054" y="4867074"/>
                    <a:pt x="773454" y="4710441"/>
                  </a:cubicBezTo>
                  <a:cubicBezTo>
                    <a:pt x="798854" y="4553808"/>
                    <a:pt x="995704" y="4316741"/>
                    <a:pt x="1103654" y="4151641"/>
                  </a:cubicBezTo>
                  <a:cubicBezTo>
                    <a:pt x="1211604" y="3986541"/>
                    <a:pt x="1353421" y="3827791"/>
                    <a:pt x="1421154" y="3719841"/>
                  </a:cubicBezTo>
                  <a:cubicBezTo>
                    <a:pt x="1488887" y="3611891"/>
                    <a:pt x="1529104" y="3582258"/>
                    <a:pt x="1510054" y="3503941"/>
                  </a:cubicBezTo>
                  <a:cubicBezTo>
                    <a:pt x="1491004" y="3425624"/>
                    <a:pt x="1321671" y="3302858"/>
                    <a:pt x="1306854" y="3249941"/>
                  </a:cubicBezTo>
                  <a:cubicBezTo>
                    <a:pt x="1292037" y="3197024"/>
                    <a:pt x="1389404" y="3258408"/>
                    <a:pt x="1421154" y="3186441"/>
                  </a:cubicBezTo>
                  <a:cubicBezTo>
                    <a:pt x="1452904" y="3114474"/>
                    <a:pt x="1476187" y="2932441"/>
                    <a:pt x="1497354" y="2818141"/>
                  </a:cubicBezTo>
                  <a:cubicBezTo>
                    <a:pt x="1518521" y="2703841"/>
                    <a:pt x="1471954" y="2608591"/>
                    <a:pt x="1548154" y="2500641"/>
                  </a:cubicBezTo>
                  <a:cubicBezTo>
                    <a:pt x="1624354" y="2392691"/>
                    <a:pt x="1880471" y="2305908"/>
                    <a:pt x="1954554" y="2170441"/>
                  </a:cubicBezTo>
                  <a:cubicBezTo>
                    <a:pt x="2028637" y="2034974"/>
                    <a:pt x="1898695" y="1857039"/>
                    <a:pt x="1992654" y="1687841"/>
                  </a:cubicBezTo>
                  <a:cubicBezTo>
                    <a:pt x="2086613" y="1518643"/>
                    <a:pt x="2344915" y="1325865"/>
                    <a:pt x="2518310" y="1155254"/>
                  </a:cubicBezTo>
                  <a:cubicBezTo>
                    <a:pt x="2691705" y="984643"/>
                    <a:pt x="2988573" y="803875"/>
                    <a:pt x="3033023" y="664175"/>
                  </a:cubicBezTo>
                  <a:cubicBezTo>
                    <a:pt x="3077473" y="524475"/>
                    <a:pt x="3821065" y="654331"/>
                    <a:pt x="3877116" y="543976"/>
                  </a:cubicBezTo>
                  <a:cubicBezTo>
                    <a:pt x="3933167" y="433621"/>
                    <a:pt x="3635960" y="28289"/>
                    <a:pt x="3369328" y="2047"/>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A65B69CB-E65F-5618-6535-BED9CEF29F51}"/>
              </a:ext>
            </a:extLst>
          </p:cNvPr>
          <p:cNvGrpSpPr/>
          <p:nvPr/>
        </p:nvGrpSpPr>
        <p:grpSpPr>
          <a:xfrm>
            <a:off x="0" y="160189"/>
            <a:ext cx="9144000" cy="6828166"/>
            <a:chOff x="0" y="160189"/>
            <a:chExt cx="9144000" cy="6828166"/>
          </a:xfrm>
        </p:grpSpPr>
        <p:grpSp>
          <p:nvGrpSpPr>
            <p:cNvPr id="27" name="Group 26">
              <a:extLst>
                <a:ext uri="{FF2B5EF4-FFF2-40B4-BE49-F238E27FC236}">
                  <a16:creationId xmlns:a16="http://schemas.microsoft.com/office/drawing/2014/main" id="{64DE9FF0-F3B5-7A33-BC95-CF6669021277}"/>
                </a:ext>
              </a:extLst>
            </p:cNvPr>
            <p:cNvGrpSpPr/>
            <p:nvPr/>
          </p:nvGrpSpPr>
          <p:grpSpPr>
            <a:xfrm>
              <a:off x="0" y="980536"/>
              <a:ext cx="9144000" cy="6007819"/>
              <a:chOff x="0" y="980536"/>
              <a:chExt cx="9144000" cy="6007819"/>
            </a:xfrm>
          </p:grpSpPr>
          <p:grpSp>
            <p:nvGrpSpPr>
              <p:cNvPr id="28" name="Group 27">
                <a:extLst>
                  <a:ext uri="{FF2B5EF4-FFF2-40B4-BE49-F238E27FC236}">
                    <a16:creationId xmlns:a16="http://schemas.microsoft.com/office/drawing/2014/main" id="{E1E38B54-2333-944A-4326-454816C4C9AF}"/>
                  </a:ext>
                </a:extLst>
              </p:cNvPr>
              <p:cNvGrpSpPr/>
              <p:nvPr/>
            </p:nvGrpSpPr>
            <p:grpSpPr>
              <a:xfrm>
                <a:off x="0" y="980536"/>
                <a:ext cx="9144000" cy="6007819"/>
                <a:chOff x="0" y="980536"/>
                <a:chExt cx="9144000" cy="6007819"/>
              </a:xfrm>
            </p:grpSpPr>
            <p:grpSp>
              <p:nvGrpSpPr>
                <p:cNvPr id="31" name="Group 30">
                  <a:extLst>
                    <a:ext uri="{FF2B5EF4-FFF2-40B4-BE49-F238E27FC236}">
                      <a16:creationId xmlns:a16="http://schemas.microsoft.com/office/drawing/2014/main" id="{66EF5077-536D-9C77-BBAA-4F96673E93BE}"/>
                    </a:ext>
                  </a:extLst>
                </p:cNvPr>
                <p:cNvGrpSpPr/>
                <p:nvPr/>
              </p:nvGrpSpPr>
              <p:grpSpPr>
                <a:xfrm>
                  <a:off x="0" y="980536"/>
                  <a:ext cx="9144000" cy="6007819"/>
                  <a:chOff x="0" y="980536"/>
                  <a:chExt cx="9144000" cy="6007819"/>
                </a:xfrm>
              </p:grpSpPr>
              <p:grpSp>
                <p:nvGrpSpPr>
                  <p:cNvPr id="35" name="Group 15">
                    <a:extLst>
                      <a:ext uri="{FF2B5EF4-FFF2-40B4-BE49-F238E27FC236}">
                        <a16:creationId xmlns:a16="http://schemas.microsoft.com/office/drawing/2014/main" id="{D89A2B80-44A1-E75A-F216-B9CD68884178}"/>
                      </a:ext>
                    </a:extLst>
                  </p:cNvPr>
                  <p:cNvGrpSpPr/>
                  <p:nvPr/>
                </p:nvGrpSpPr>
                <p:grpSpPr>
                  <a:xfrm>
                    <a:off x="4763" y="1004887"/>
                    <a:ext cx="9139237" cy="5853113"/>
                    <a:chOff x="0" y="1004887"/>
                    <a:chExt cx="9139237" cy="5853113"/>
                  </a:xfrm>
                </p:grpSpPr>
                <p:grpSp>
                  <p:nvGrpSpPr>
                    <p:cNvPr id="37" name="Group 1">
                      <a:extLst>
                        <a:ext uri="{FF2B5EF4-FFF2-40B4-BE49-F238E27FC236}">
                          <a16:creationId xmlns:a16="http://schemas.microsoft.com/office/drawing/2014/main" id="{E6D7FD92-DF52-47CC-50F1-70B08C14A085}"/>
                        </a:ext>
                      </a:extLst>
                    </p:cNvPr>
                    <p:cNvGrpSpPr/>
                    <p:nvPr/>
                  </p:nvGrpSpPr>
                  <p:grpSpPr>
                    <a:xfrm>
                      <a:off x="0" y="1004887"/>
                      <a:ext cx="9139237" cy="5853113"/>
                      <a:chOff x="0" y="1004887"/>
                      <a:chExt cx="9139237" cy="5853113"/>
                    </a:xfrm>
                  </p:grpSpPr>
                  <p:pic>
                    <p:nvPicPr>
                      <p:cNvPr id="40" name="Picture 3">
                        <a:extLst>
                          <a:ext uri="{FF2B5EF4-FFF2-40B4-BE49-F238E27FC236}">
                            <a16:creationId xmlns:a16="http://schemas.microsoft.com/office/drawing/2014/main" id="{4F088A81-097C-4B80-C95A-A59A0D7735A1}"/>
                          </a:ext>
                        </a:extLst>
                      </p:cNvPr>
                      <p:cNvPicPr>
                        <a:picLocks noChangeAspect="1" noChangeArrowheads="1"/>
                      </p:cNvPicPr>
                      <p:nvPr/>
                    </p:nvPicPr>
                    <p:blipFill>
                      <a:blip r:embed="rId4"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1" name="Group 9">
                        <a:extLst>
                          <a:ext uri="{FF2B5EF4-FFF2-40B4-BE49-F238E27FC236}">
                            <a16:creationId xmlns:a16="http://schemas.microsoft.com/office/drawing/2014/main" id="{240F6BDA-4481-77C8-97FC-F9D9143B3C0C}"/>
                          </a:ext>
                        </a:extLst>
                      </p:cNvPr>
                      <p:cNvGrpSpPr/>
                      <p:nvPr/>
                    </p:nvGrpSpPr>
                    <p:grpSpPr>
                      <a:xfrm>
                        <a:off x="3048000" y="4736592"/>
                        <a:ext cx="1135655" cy="368808"/>
                        <a:chOff x="3048000" y="4736592"/>
                        <a:chExt cx="1135655" cy="368808"/>
                      </a:xfrm>
                    </p:grpSpPr>
                    <p:pic>
                      <p:nvPicPr>
                        <p:cNvPr id="42" name="Picture 3">
                          <a:extLst>
                            <a:ext uri="{FF2B5EF4-FFF2-40B4-BE49-F238E27FC236}">
                              <a16:creationId xmlns:a16="http://schemas.microsoft.com/office/drawing/2014/main" id="{BA2051F5-4C22-51D8-9609-39E3B7238C7D}"/>
                            </a:ext>
                          </a:extLst>
                        </p:cNvPr>
                        <p:cNvPicPr>
                          <a:picLocks noChangeAspect="1" noChangeArrowheads="1"/>
                        </p:cNvPicPr>
                        <p:nvPr/>
                      </p:nvPicPr>
                      <p:blipFill>
                        <a:blip r:embed="rId4"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43" name="TextBox 42">
                          <a:extLst>
                            <a:ext uri="{FF2B5EF4-FFF2-40B4-BE49-F238E27FC236}">
                              <a16:creationId xmlns:a16="http://schemas.microsoft.com/office/drawing/2014/main" id="{DD1F16F3-F4C6-8953-7FB9-E5BD4533865B}"/>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38" name="Picture 3">
                      <a:extLst>
                        <a:ext uri="{FF2B5EF4-FFF2-40B4-BE49-F238E27FC236}">
                          <a16:creationId xmlns:a16="http://schemas.microsoft.com/office/drawing/2014/main" id="{14F296F6-4CB7-8A79-30B0-B622E19D99CC}"/>
                        </a:ext>
                      </a:extLst>
                    </p:cNvPr>
                    <p:cNvPicPr>
                      <a:picLocks noChangeAspect="1" noChangeArrowheads="1"/>
                    </p:cNvPicPr>
                    <p:nvPr/>
                  </p:nvPicPr>
                  <p:blipFill>
                    <a:blip r:embed="rId5" cstate="print"/>
                    <a:srcRect/>
                    <a:stretch>
                      <a:fillRect/>
                    </a:stretch>
                  </p:blipFill>
                  <p:spPr bwMode="auto">
                    <a:xfrm>
                      <a:off x="6984054" y="3816350"/>
                      <a:ext cx="145409" cy="222250"/>
                    </a:xfrm>
                    <a:prstGeom prst="rect">
                      <a:avLst/>
                    </a:prstGeom>
                    <a:noFill/>
                    <a:ln w="9525">
                      <a:noFill/>
                      <a:miter lim="800000"/>
                      <a:headEnd/>
                      <a:tailEnd/>
                    </a:ln>
                    <a:effectLst/>
                  </p:spPr>
                </p:pic>
                <p:sp>
                  <p:nvSpPr>
                    <p:cNvPr id="39" name="TextBox 38">
                      <a:extLst>
                        <a:ext uri="{FF2B5EF4-FFF2-40B4-BE49-F238E27FC236}">
                          <a16:creationId xmlns:a16="http://schemas.microsoft.com/office/drawing/2014/main" id="{6703F84B-9B6B-86C1-B039-C2E1CC7F9073}"/>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36" name="Freeform 32">
                    <a:extLst>
                      <a:ext uri="{FF2B5EF4-FFF2-40B4-BE49-F238E27FC236}">
                        <a16:creationId xmlns:a16="http://schemas.microsoft.com/office/drawing/2014/main" id="{18F081D6-4925-44E6-F7ED-1301D7F3328E}"/>
                      </a:ext>
                    </a:extLst>
                  </p:cNvPr>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A86735C5-40FC-A694-24C5-60BA26CF9E12}"/>
                    </a:ext>
                  </a:extLst>
                </p:cNvPr>
                <p:cNvSpPr/>
                <p:nvPr/>
              </p:nvSpPr>
              <p:spPr>
                <a:xfrm>
                  <a:off x="1618488" y="1051560"/>
                  <a:ext cx="10668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CECB33-E4B6-76FD-13B7-3DDDD1D48BD1}"/>
                    </a:ext>
                  </a:extLst>
                </p:cNvPr>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F991AA7-0497-3CEA-D7F7-760498EC1FBD}"/>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301C10D7-7D14-8CC4-73BC-8D732E4DA1E2}"/>
                  </a:ext>
                </a:extLst>
              </p:cNvPr>
              <p:cNvSpPr txBox="1"/>
              <p:nvPr/>
            </p:nvSpPr>
            <p:spPr>
              <a:xfrm rot="20762401">
                <a:off x="6065199" y="1030581"/>
                <a:ext cx="1608133"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Canada</a:t>
                </a:r>
              </a:p>
            </p:txBody>
          </p:sp>
          <p:sp>
            <p:nvSpPr>
              <p:cNvPr id="30" name="TextBox 29">
                <a:extLst>
                  <a:ext uri="{FF2B5EF4-FFF2-40B4-BE49-F238E27FC236}">
                    <a16:creationId xmlns:a16="http://schemas.microsoft.com/office/drawing/2014/main" id="{90D3CEE6-C836-0CB9-97D1-A2431930077D}"/>
                  </a:ext>
                </a:extLst>
              </p:cNvPr>
              <p:cNvSpPr txBox="1"/>
              <p:nvPr/>
            </p:nvSpPr>
            <p:spPr>
              <a:xfrm rot="20762401">
                <a:off x="4433727" y="2593465"/>
                <a:ext cx="978922" cy="646331"/>
              </a:xfrm>
              <a:prstGeom prst="rect">
                <a:avLst/>
              </a:prstGeom>
              <a:noFill/>
            </p:spPr>
            <p:txBody>
              <a:bodyPr wrap="none" rtlCol="0">
                <a:spAutoFit/>
              </a:bodyPr>
              <a:lstStyle/>
              <a:p>
                <a:r>
                  <a:rPr lang="en-US" sz="3600" b="1" dirty="0">
                    <a:solidFill>
                      <a:srgbClr val="C00000"/>
                    </a:solidFill>
                    <a:effectLst>
                      <a:outerShdw dist="38100" dir="6600000" algn="ctr" rotWithShape="0">
                        <a:schemeClr val="tx1"/>
                      </a:outerShdw>
                    </a:effectLst>
                  </a:rPr>
                  <a:t>USA</a:t>
                </a:r>
              </a:p>
            </p:txBody>
          </p:sp>
        </p:grpSp>
        <p:sp>
          <p:nvSpPr>
            <p:cNvPr id="44" name="Freeform: Shape 43">
              <a:extLst>
                <a:ext uri="{FF2B5EF4-FFF2-40B4-BE49-F238E27FC236}">
                  <a16:creationId xmlns:a16="http://schemas.microsoft.com/office/drawing/2014/main" id="{0BD53520-E7D5-5C0E-143F-05CBE1614450}"/>
                </a:ext>
              </a:extLst>
            </p:cNvPr>
            <p:cNvSpPr/>
            <p:nvPr/>
          </p:nvSpPr>
          <p:spPr>
            <a:xfrm>
              <a:off x="6579846" y="160189"/>
              <a:ext cx="2558038" cy="6494611"/>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58038" h="6494611">
                  <a:moveTo>
                    <a:pt x="2538754" y="55711"/>
                  </a:moveTo>
                  <a:cubicBezTo>
                    <a:pt x="2496421" y="-92456"/>
                    <a:pt x="2350371" y="91694"/>
                    <a:pt x="2272054" y="182711"/>
                  </a:cubicBezTo>
                  <a:cubicBezTo>
                    <a:pt x="2193737" y="273728"/>
                    <a:pt x="2134471" y="476928"/>
                    <a:pt x="2068854" y="601811"/>
                  </a:cubicBezTo>
                  <a:cubicBezTo>
                    <a:pt x="2003237" y="726694"/>
                    <a:pt x="1950321" y="785961"/>
                    <a:pt x="1878354" y="932011"/>
                  </a:cubicBezTo>
                  <a:cubicBezTo>
                    <a:pt x="1806387" y="1078061"/>
                    <a:pt x="1715371" y="1327828"/>
                    <a:pt x="1637054" y="1478111"/>
                  </a:cubicBezTo>
                  <a:cubicBezTo>
                    <a:pt x="1558737" y="1628394"/>
                    <a:pt x="1486771" y="1727878"/>
                    <a:pt x="1408454" y="1833711"/>
                  </a:cubicBezTo>
                  <a:cubicBezTo>
                    <a:pt x="1330137" y="1939544"/>
                    <a:pt x="1264521" y="2011511"/>
                    <a:pt x="1167154" y="2113111"/>
                  </a:cubicBezTo>
                  <a:cubicBezTo>
                    <a:pt x="1069787" y="2214711"/>
                    <a:pt x="906804" y="2354411"/>
                    <a:pt x="824254" y="2443311"/>
                  </a:cubicBezTo>
                  <a:cubicBezTo>
                    <a:pt x="741704" y="2532211"/>
                    <a:pt x="724771" y="2536444"/>
                    <a:pt x="671854" y="2646511"/>
                  </a:cubicBezTo>
                  <a:cubicBezTo>
                    <a:pt x="618937" y="2756578"/>
                    <a:pt x="553321" y="2972478"/>
                    <a:pt x="506754" y="3103711"/>
                  </a:cubicBezTo>
                  <a:cubicBezTo>
                    <a:pt x="460187" y="3234944"/>
                    <a:pt x="426321" y="3351361"/>
                    <a:pt x="392454" y="3433911"/>
                  </a:cubicBezTo>
                  <a:cubicBezTo>
                    <a:pt x="358587" y="3516461"/>
                    <a:pt x="358587" y="3493178"/>
                    <a:pt x="303554" y="3599011"/>
                  </a:cubicBezTo>
                  <a:cubicBezTo>
                    <a:pt x="248521" y="3704844"/>
                    <a:pt x="110937" y="3891111"/>
                    <a:pt x="62254" y="4068911"/>
                  </a:cubicBezTo>
                  <a:cubicBezTo>
                    <a:pt x="13571" y="4246711"/>
                    <a:pt x="-18179" y="4468961"/>
                    <a:pt x="11454" y="4665811"/>
                  </a:cubicBezTo>
                  <a:cubicBezTo>
                    <a:pt x="41087" y="4862661"/>
                    <a:pt x="140571" y="5055278"/>
                    <a:pt x="240054" y="5250011"/>
                  </a:cubicBezTo>
                  <a:cubicBezTo>
                    <a:pt x="339537" y="5444744"/>
                    <a:pt x="515221" y="5679694"/>
                    <a:pt x="608354" y="5834211"/>
                  </a:cubicBezTo>
                  <a:cubicBezTo>
                    <a:pt x="701487" y="5988728"/>
                    <a:pt x="754404" y="6083978"/>
                    <a:pt x="798854" y="6177111"/>
                  </a:cubicBezTo>
                  <a:cubicBezTo>
                    <a:pt x="843304" y="6270244"/>
                    <a:pt x="834837" y="6340094"/>
                    <a:pt x="875054" y="6393011"/>
                  </a:cubicBezTo>
                  <a:cubicBezTo>
                    <a:pt x="915271" y="6445928"/>
                    <a:pt x="987237" y="6494611"/>
                    <a:pt x="1040154" y="6494611"/>
                  </a:cubicBezTo>
                  <a:cubicBezTo>
                    <a:pt x="1093071" y="6494611"/>
                    <a:pt x="1167154" y="6469211"/>
                    <a:pt x="1192554" y="6393011"/>
                  </a:cubicBezTo>
                  <a:cubicBezTo>
                    <a:pt x="1217954" y="6316811"/>
                    <a:pt x="1232771" y="6187694"/>
                    <a:pt x="1192554" y="6037411"/>
                  </a:cubicBezTo>
                  <a:cubicBezTo>
                    <a:pt x="1152337" y="5887128"/>
                    <a:pt x="1021104" y="5645828"/>
                    <a:pt x="951254" y="5491311"/>
                  </a:cubicBezTo>
                  <a:cubicBezTo>
                    <a:pt x="881404" y="5336794"/>
                    <a:pt x="748054" y="5266944"/>
                    <a:pt x="773454" y="5110311"/>
                  </a:cubicBezTo>
                  <a:cubicBezTo>
                    <a:pt x="798854" y="4953678"/>
                    <a:pt x="995704" y="4716611"/>
                    <a:pt x="1103654" y="4551511"/>
                  </a:cubicBezTo>
                  <a:cubicBezTo>
                    <a:pt x="1211604" y="4386411"/>
                    <a:pt x="1353421" y="4227661"/>
                    <a:pt x="1421154" y="4119711"/>
                  </a:cubicBezTo>
                  <a:cubicBezTo>
                    <a:pt x="1488887" y="4011761"/>
                    <a:pt x="1529104" y="3982128"/>
                    <a:pt x="1510054" y="3903811"/>
                  </a:cubicBezTo>
                  <a:cubicBezTo>
                    <a:pt x="1491004" y="3825494"/>
                    <a:pt x="1321671" y="3702728"/>
                    <a:pt x="1306854" y="3649811"/>
                  </a:cubicBezTo>
                  <a:cubicBezTo>
                    <a:pt x="1292037" y="3596894"/>
                    <a:pt x="1389404" y="3658278"/>
                    <a:pt x="1421154" y="3586311"/>
                  </a:cubicBezTo>
                  <a:cubicBezTo>
                    <a:pt x="1452904" y="3514344"/>
                    <a:pt x="1476187" y="3332311"/>
                    <a:pt x="1497354" y="3218011"/>
                  </a:cubicBezTo>
                  <a:cubicBezTo>
                    <a:pt x="1518521" y="3103711"/>
                    <a:pt x="1471954" y="3008461"/>
                    <a:pt x="1548154" y="2900511"/>
                  </a:cubicBezTo>
                  <a:cubicBezTo>
                    <a:pt x="1624354" y="2792561"/>
                    <a:pt x="1903754" y="2661328"/>
                    <a:pt x="1954554" y="2570311"/>
                  </a:cubicBezTo>
                  <a:cubicBezTo>
                    <a:pt x="2005354" y="2479294"/>
                    <a:pt x="1846604" y="2434844"/>
                    <a:pt x="1852954" y="2354411"/>
                  </a:cubicBezTo>
                  <a:cubicBezTo>
                    <a:pt x="1859304" y="2273978"/>
                    <a:pt x="1924921" y="2161794"/>
                    <a:pt x="1992654" y="2087711"/>
                  </a:cubicBezTo>
                  <a:cubicBezTo>
                    <a:pt x="2060387" y="2013628"/>
                    <a:pt x="2187387" y="1983994"/>
                    <a:pt x="2259354" y="1909911"/>
                  </a:cubicBezTo>
                  <a:cubicBezTo>
                    <a:pt x="2331321" y="1835828"/>
                    <a:pt x="2380004" y="1782911"/>
                    <a:pt x="2424454" y="1643211"/>
                  </a:cubicBezTo>
                  <a:cubicBezTo>
                    <a:pt x="2468904" y="1503511"/>
                    <a:pt x="2509121" y="1336294"/>
                    <a:pt x="2526054" y="1071711"/>
                  </a:cubicBezTo>
                  <a:cubicBezTo>
                    <a:pt x="2542987" y="807128"/>
                    <a:pt x="2581087" y="203878"/>
                    <a:pt x="2538754" y="55711"/>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F6B269F-40DD-3E5B-81B6-7C17FD15F58F}"/>
              </a:ext>
            </a:extLst>
          </p:cNvPr>
          <p:cNvSpPr txBox="1"/>
          <p:nvPr/>
        </p:nvSpPr>
        <p:spPr>
          <a:xfrm>
            <a:off x="-16592" y="7203"/>
            <a:ext cx="9139236"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International Treasures: Parks</a:t>
            </a:r>
          </a:p>
        </p:txBody>
      </p:sp>
    </p:spTree>
    <p:extLst>
      <p:ext uri="{BB962C8B-B14F-4D97-AF65-F5344CB8AC3E}">
        <p14:creationId xmlns:p14="http://schemas.microsoft.com/office/powerpoint/2010/main" val="11776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45"/>
                                        </p:tgtEl>
                                      </p:cBhvr>
                                      <p:by x="80000" y="80000"/>
                                    </p:animScale>
                                  </p:childTnLst>
                                </p:cTn>
                              </p:par>
                              <p:par>
                                <p:cTn id="7" presetID="42" presetClass="exit" presetSubtype="0" fill="hold" nodeType="withEffect">
                                  <p:stCondLst>
                                    <p:cond delay="0"/>
                                  </p:stCondLst>
                                  <p:childTnLst>
                                    <p:animEffect transition="out" filter="fade">
                                      <p:cBhvr>
                                        <p:cTn id="8" dur="1000"/>
                                        <p:tgtEl>
                                          <p:spTgt spid="45"/>
                                        </p:tgtEl>
                                      </p:cBhvr>
                                    </p:animEffect>
                                    <p:anim calcmode="lin" valueType="num">
                                      <p:cBhvr>
                                        <p:cTn id="9" dur="1000"/>
                                        <p:tgtEl>
                                          <p:spTgt spid="45"/>
                                        </p:tgtEl>
                                        <p:attrNameLst>
                                          <p:attrName>ppt_x</p:attrName>
                                        </p:attrNameLst>
                                      </p:cBhvr>
                                      <p:tavLst>
                                        <p:tav tm="0">
                                          <p:val>
                                            <p:strVal val="ppt_x"/>
                                          </p:val>
                                        </p:tav>
                                        <p:tav tm="100000">
                                          <p:val>
                                            <p:strVal val="ppt_x"/>
                                          </p:val>
                                        </p:tav>
                                      </p:tavLst>
                                    </p:anim>
                                    <p:anim calcmode="lin" valueType="num">
                                      <p:cBhvr>
                                        <p:cTn id="10" dur="1000"/>
                                        <p:tgtEl>
                                          <p:spTgt spid="45"/>
                                        </p:tgtEl>
                                        <p:attrNameLst>
                                          <p:attrName>ppt_y</p:attrName>
                                        </p:attrNameLst>
                                      </p:cBhvr>
                                      <p:tavLst>
                                        <p:tav tm="0">
                                          <p:val>
                                            <p:strVal val="ppt_y"/>
                                          </p:val>
                                        </p:tav>
                                        <p:tav tm="100000">
                                          <p:val>
                                            <p:strVal val="ppt_y+.1"/>
                                          </p:val>
                                        </p:tav>
                                      </p:tavLst>
                                    </p:anim>
                                    <p:set>
                                      <p:cBhvr>
                                        <p:cTn id="11" dur="1" fill="hold">
                                          <p:stCondLst>
                                            <p:cond delay="999"/>
                                          </p:stCondLst>
                                        </p:cTn>
                                        <p:tgtEl>
                                          <p:spTgt spid="45"/>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789A0A-6747-B11E-B274-2E4276E4B67B}"/>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38ED3B5D-502B-B958-6A44-FDF034A0223E}"/>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2" name="Picture 1">
              <a:extLst>
                <a:ext uri="{FF2B5EF4-FFF2-40B4-BE49-F238E27FC236}">
                  <a16:creationId xmlns:a16="http://schemas.microsoft.com/office/drawing/2014/main" id="{C4B46B7B-8E25-4B5A-07E3-82768FE79BC3}"/>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7" name="TextBox 6">
            <a:extLst>
              <a:ext uri="{FF2B5EF4-FFF2-40B4-BE49-F238E27FC236}">
                <a16:creationId xmlns:a16="http://schemas.microsoft.com/office/drawing/2014/main" id="{CF6B269F-40DD-3E5B-81B6-7C17FD15F58F}"/>
              </a:ext>
            </a:extLst>
          </p:cNvPr>
          <p:cNvSpPr txBox="1"/>
          <p:nvPr/>
        </p:nvSpPr>
        <p:spPr>
          <a:xfrm>
            <a:off x="-16592" y="7203"/>
            <a:ext cx="9139236"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International Treasures: Parks</a:t>
            </a:r>
          </a:p>
        </p:txBody>
      </p:sp>
      <p:sp>
        <p:nvSpPr>
          <p:cNvPr id="9" name="Freeform 45">
            <a:extLst>
              <a:ext uri="{FF2B5EF4-FFF2-40B4-BE49-F238E27FC236}">
                <a16:creationId xmlns:a16="http://schemas.microsoft.com/office/drawing/2014/main" id="{24F8EEBF-4696-1A62-0F57-48B7F2744066}"/>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254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5E33FCE5-C16D-E085-DF11-1F8B480AA0C1}"/>
              </a:ext>
            </a:extLst>
          </p:cNvPr>
          <p:cNvSpPr/>
          <p:nvPr/>
        </p:nvSpPr>
        <p:spPr>
          <a:xfrm rot="562109">
            <a:off x="6303993" y="2985327"/>
            <a:ext cx="2447868" cy="3692235"/>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 name="connsiteX0" fmla="*/ 2772694 w 2777842"/>
              <a:gd name="connsiteY0" fmla="*/ 431334 h 6311911"/>
              <a:gd name="connsiteX1" fmla="*/ 2272054 w 2777842"/>
              <a:gd name="connsiteY1" fmla="*/ 11 h 6311911"/>
              <a:gd name="connsiteX2" fmla="*/ 2068854 w 2777842"/>
              <a:gd name="connsiteY2" fmla="*/ 419111 h 6311911"/>
              <a:gd name="connsiteX3" fmla="*/ 1878354 w 2777842"/>
              <a:gd name="connsiteY3" fmla="*/ 749311 h 6311911"/>
              <a:gd name="connsiteX4" fmla="*/ 1637054 w 2777842"/>
              <a:gd name="connsiteY4" fmla="*/ 1295411 h 6311911"/>
              <a:gd name="connsiteX5" fmla="*/ 1408454 w 2777842"/>
              <a:gd name="connsiteY5" fmla="*/ 1651011 h 6311911"/>
              <a:gd name="connsiteX6" fmla="*/ 1167154 w 2777842"/>
              <a:gd name="connsiteY6" fmla="*/ 1930411 h 6311911"/>
              <a:gd name="connsiteX7" fmla="*/ 824254 w 2777842"/>
              <a:gd name="connsiteY7" fmla="*/ 2260611 h 6311911"/>
              <a:gd name="connsiteX8" fmla="*/ 671854 w 2777842"/>
              <a:gd name="connsiteY8" fmla="*/ 2463811 h 6311911"/>
              <a:gd name="connsiteX9" fmla="*/ 506754 w 2777842"/>
              <a:gd name="connsiteY9" fmla="*/ 2921011 h 6311911"/>
              <a:gd name="connsiteX10" fmla="*/ 392454 w 2777842"/>
              <a:gd name="connsiteY10" fmla="*/ 3251211 h 6311911"/>
              <a:gd name="connsiteX11" fmla="*/ 303554 w 2777842"/>
              <a:gd name="connsiteY11" fmla="*/ 3416311 h 6311911"/>
              <a:gd name="connsiteX12" fmla="*/ 62254 w 2777842"/>
              <a:gd name="connsiteY12" fmla="*/ 3886211 h 6311911"/>
              <a:gd name="connsiteX13" fmla="*/ 11454 w 2777842"/>
              <a:gd name="connsiteY13" fmla="*/ 4483111 h 6311911"/>
              <a:gd name="connsiteX14" fmla="*/ 240054 w 2777842"/>
              <a:gd name="connsiteY14" fmla="*/ 5067311 h 6311911"/>
              <a:gd name="connsiteX15" fmla="*/ 608354 w 2777842"/>
              <a:gd name="connsiteY15" fmla="*/ 5651511 h 6311911"/>
              <a:gd name="connsiteX16" fmla="*/ 798854 w 2777842"/>
              <a:gd name="connsiteY16" fmla="*/ 5994411 h 6311911"/>
              <a:gd name="connsiteX17" fmla="*/ 875054 w 2777842"/>
              <a:gd name="connsiteY17" fmla="*/ 6210311 h 6311911"/>
              <a:gd name="connsiteX18" fmla="*/ 1040154 w 2777842"/>
              <a:gd name="connsiteY18" fmla="*/ 6311911 h 6311911"/>
              <a:gd name="connsiteX19" fmla="*/ 1192554 w 2777842"/>
              <a:gd name="connsiteY19" fmla="*/ 6210311 h 6311911"/>
              <a:gd name="connsiteX20" fmla="*/ 1192554 w 2777842"/>
              <a:gd name="connsiteY20" fmla="*/ 5854711 h 6311911"/>
              <a:gd name="connsiteX21" fmla="*/ 951254 w 2777842"/>
              <a:gd name="connsiteY21" fmla="*/ 5308611 h 6311911"/>
              <a:gd name="connsiteX22" fmla="*/ 773454 w 2777842"/>
              <a:gd name="connsiteY22" fmla="*/ 4927611 h 6311911"/>
              <a:gd name="connsiteX23" fmla="*/ 1103654 w 2777842"/>
              <a:gd name="connsiteY23" fmla="*/ 4368811 h 6311911"/>
              <a:gd name="connsiteX24" fmla="*/ 1421154 w 2777842"/>
              <a:gd name="connsiteY24" fmla="*/ 3937011 h 6311911"/>
              <a:gd name="connsiteX25" fmla="*/ 1510054 w 2777842"/>
              <a:gd name="connsiteY25" fmla="*/ 3721111 h 6311911"/>
              <a:gd name="connsiteX26" fmla="*/ 1306854 w 2777842"/>
              <a:gd name="connsiteY26" fmla="*/ 3467111 h 6311911"/>
              <a:gd name="connsiteX27" fmla="*/ 1421154 w 2777842"/>
              <a:gd name="connsiteY27" fmla="*/ 3403611 h 6311911"/>
              <a:gd name="connsiteX28" fmla="*/ 1497354 w 2777842"/>
              <a:gd name="connsiteY28" fmla="*/ 3035311 h 6311911"/>
              <a:gd name="connsiteX29" fmla="*/ 1548154 w 2777842"/>
              <a:gd name="connsiteY29" fmla="*/ 2717811 h 6311911"/>
              <a:gd name="connsiteX30" fmla="*/ 1954554 w 2777842"/>
              <a:gd name="connsiteY30" fmla="*/ 2387611 h 6311911"/>
              <a:gd name="connsiteX31" fmla="*/ 1852954 w 2777842"/>
              <a:gd name="connsiteY31" fmla="*/ 2171711 h 6311911"/>
              <a:gd name="connsiteX32" fmla="*/ 1992654 w 2777842"/>
              <a:gd name="connsiteY32" fmla="*/ 1905011 h 6311911"/>
              <a:gd name="connsiteX33" fmla="*/ 2259354 w 2777842"/>
              <a:gd name="connsiteY33" fmla="*/ 1727211 h 6311911"/>
              <a:gd name="connsiteX34" fmla="*/ 2424454 w 2777842"/>
              <a:gd name="connsiteY34" fmla="*/ 1460511 h 6311911"/>
              <a:gd name="connsiteX35" fmla="*/ 2526054 w 2777842"/>
              <a:gd name="connsiteY35" fmla="*/ 889011 h 6311911"/>
              <a:gd name="connsiteX36" fmla="*/ 2772694 w 2777842"/>
              <a:gd name="connsiteY36" fmla="*/ 431334 h 6311911"/>
              <a:gd name="connsiteX0" fmla="*/ 2772694 w 3107347"/>
              <a:gd name="connsiteY0" fmla="*/ 431334 h 6311911"/>
              <a:gd name="connsiteX1" fmla="*/ 2272054 w 3107347"/>
              <a:gd name="connsiteY1" fmla="*/ 11 h 6311911"/>
              <a:gd name="connsiteX2" fmla="*/ 2068854 w 3107347"/>
              <a:gd name="connsiteY2" fmla="*/ 419111 h 6311911"/>
              <a:gd name="connsiteX3" fmla="*/ 1878354 w 3107347"/>
              <a:gd name="connsiteY3" fmla="*/ 749311 h 6311911"/>
              <a:gd name="connsiteX4" fmla="*/ 1637054 w 3107347"/>
              <a:gd name="connsiteY4" fmla="*/ 1295411 h 6311911"/>
              <a:gd name="connsiteX5" fmla="*/ 1408454 w 3107347"/>
              <a:gd name="connsiteY5" fmla="*/ 1651011 h 6311911"/>
              <a:gd name="connsiteX6" fmla="*/ 1167154 w 3107347"/>
              <a:gd name="connsiteY6" fmla="*/ 1930411 h 6311911"/>
              <a:gd name="connsiteX7" fmla="*/ 824254 w 3107347"/>
              <a:gd name="connsiteY7" fmla="*/ 2260611 h 6311911"/>
              <a:gd name="connsiteX8" fmla="*/ 671854 w 3107347"/>
              <a:gd name="connsiteY8" fmla="*/ 2463811 h 6311911"/>
              <a:gd name="connsiteX9" fmla="*/ 506754 w 3107347"/>
              <a:gd name="connsiteY9" fmla="*/ 2921011 h 6311911"/>
              <a:gd name="connsiteX10" fmla="*/ 392454 w 3107347"/>
              <a:gd name="connsiteY10" fmla="*/ 3251211 h 6311911"/>
              <a:gd name="connsiteX11" fmla="*/ 303554 w 3107347"/>
              <a:gd name="connsiteY11" fmla="*/ 3416311 h 6311911"/>
              <a:gd name="connsiteX12" fmla="*/ 62254 w 3107347"/>
              <a:gd name="connsiteY12" fmla="*/ 3886211 h 6311911"/>
              <a:gd name="connsiteX13" fmla="*/ 11454 w 3107347"/>
              <a:gd name="connsiteY13" fmla="*/ 4483111 h 6311911"/>
              <a:gd name="connsiteX14" fmla="*/ 240054 w 3107347"/>
              <a:gd name="connsiteY14" fmla="*/ 5067311 h 6311911"/>
              <a:gd name="connsiteX15" fmla="*/ 608354 w 3107347"/>
              <a:gd name="connsiteY15" fmla="*/ 5651511 h 6311911"/>
              <a:gd name="connsiteX16" fmla="*/ 798854 w 3107347"/>
              <a:gd name="connsiteY16" fmla="*/ 5994411 h 6311911"/>
              <a:gd name="connsiteX17" fmla="*/ 875054 w 3107347"/>
              <a:gd name="connsiteY17" fmla="*/ 6210311 h 6311911"/>
              <a:gd name="connsiteX18" fmla="*/ 1040154 w 3107347"/>
              <a:gd name="connsiteY18" fmla="*/ 6311911 h 6311911"/>
              <a:gd name="connsiteX19" fmla="*/ 1192554 w 3107347"/>
              <a:gd name="connsiteY19" fmla="*/ 6210311 h 6311911"/>
              <a:gd name="connsiteX20" fmla="*/ 1192554 w 3107347"/>
              <a:gd name="connsiteY20" fmla="*/ 5854711 h 6311911"/>
              <a:gd name="connsiteX21" fmla="*/ 951254 w 3107347"/>
              <a:gd name="connsiteY21" fmla="*/ 5308611 h 6311911"/>
              <a:gd name="connsiteX22" fmla="*/ 773454 w 3107347"/>
              <a:gd name="connsiteY22" fmla="*/ 4927611 h 6311911"/>
              <a:gd name="connsiteX23" fmla="*/ 1103654 w 3107347"/>
              <a:gd name="connsiteY23" fmla="*/ 4368811 h 6311911"/>
              <a:gd name="connsiteX24" fmla="*/ 1421154 w 3107347"/>
              <a:gd name="connsiteY24" fmla="*/ 3937011 h 6311911"/>
              <a:gd name="connsiteX25" fmla="*/ 1510054 w 3107347"/>
              <a:gd name="connsiteY25" fmla="*/ 3721111 h 6311911"/>
              <a:gd name="connsiteX26" fmla="*/ 1306854 w 3107347"/>
              <a:gd name="connsiteY26" fmla="*/ 3467111 h 6311911"/>
              <a:gd name="connsiteX27" fmla="*/ 1421154 w 3107347"/>
              <a:gd name="connsiteY27" fmla="*/ 3403611 h 6311911"/>
              <a:gd name="connsiteX28" fmla="*/ 1497354 w 3107347"/>
              <a:gd name="connsiteY28" fmla="*/ 3035311 h 6311911"/>
              <a:gd name="connsiteX29" fmla="*/ 1548154 w 3107347"/>
              <a:gd name="connsiteY29" fmla="*/ 2717811 h 6311911"/>
              <a:gd name="connsiteX30" fmla="*/ 1954554 w 3107347"/>
              <a:gd name="connsiteY30" fmla="*/ 2387611 h 6311911"/>
              <a:gd name="connsiteX31" fmla="*/ 1852954 w 3107347"/>
              <a:gd name="connsiteY31" fmla="*/ 2171711 h 6311911"/>
              <a:gd name="connsiteX32" fmla="*/ 1992654 w 3107347"/>
              <a:gd name="connsiteY32" fmla="*/ 1905011 h 6311911"/>
              <a:gd name="connsiteX33" fmla="*/ 2259354 w 3107347"/>
              <a:gd name="connsiteY33" fmla="*/ 1727211 h 6311911"/>
              <a:gd name="connsiteX34" fmla="*/ 2424454 w 3107347"/>
              <a:gd name="connsiteY34" fmla="*/ 1460511 h 6311911"/>
              <a:gd name="connsiteX35" fmla="*/ 3098646 w 3107347"/>
              <a:gd name="connsiteY35" fmla="*/ 1041039 h 6311911"/>
              <a:gd name="connsiteX36" fmla="*/ 2772694 w 3107347"/>
              <a:gd name="connsiteY36" fmla="*/ 431334 h 6311911"/>
              <a:gd name="connsiteX0" fmla="*/ 2772694 w 3106432"/>
              <a:gd name="connsiteY0" fmla="*/ 50875 h 5931452"/>
              <a:gd name="connsiteX1" fmla="*/ 2487674 w 3106432"/>
              <a:gd name="connsiteY1" fmla="*/ 33546 h 5931452"/>
              <a:gd name="connsiteX2" fmla="*/ 2068854 w 3106432"/>
              <a:gd name="connsiteY2" fmla="*/ 38652 h 5931452"/>
              <a:gd name="connsiteX3" fmla="*/ 1878354 w 3106432"/>
              <a:gd name="connsiteY3" fmla="*/ 368852 h 5931452"/>
              <a:gd name="connsiteX4" fmla="*/ 1637054 w 3106432"/>
              <a:gd name="connsiteY4" fmla="*/ 914952 h 5931452"/>
              <a:gd name="connsiteX5" fmla="*/ 1408454 w 3106432"/>
              <a:gd name="connsiteY5" fmla="*/ 1270552 h 5931452"/>
              <a:gd name="connsiteX6" fmla="*/ 1167154 w 3106432"/>
              <a:gd name="connsiteY6" fmla="*/ 1549952 h 5931452"/>
              <a:gd name="connsiteX7" fmla="*/ 824254 w 3106432"/>
              <a:gd name="connsiteY7" fmla="*/ 1880152 h 5931452"/>
              <a:gd name="connsiteX8" fmla="*/ 671854 w 3106432"/>
              <a:gd name="connsiteY8" fmla="*/ 2083352 h 5931452"/>
              <a:gd name="connsiteX9" fmla="*/ 506754 w 3106432"/>
              <a:gd name="connsiteY9" fmla="*/ 2540552 h 5931452"/>
              <a:gd name="connsiteX10" fmla="*/ 392454 w 3106432"/>
              <a:gd name="connsiteY10" fmla="*/ 2870752 h 5931452"/>
              <a:gd name="connsiteX11" fmla="*/ 303554 w 3106432"/>
              <a:gd name="connsiteY11" fmla="*/ 3035852 h 5931452"/>
              <a:gd name="connsiteX12" fmla="*/ 62254 w 3106432"/>
              <a:gd name="connsiteY12" fmla="*/ 3505752 h 5931452"/>
              <a:gd name="connsiteX13" fmla="*/ 11454 w 3106432"/>
              <a:gd name="connsiteY13" fmla="*/ 4102652 h 5931452"/>
              <a:gd name="connsiteX14" fmla="*/ 240054 w 3106432"/>
              <a:gd name="connsiteY14" fmla="*/ 4686852 h 5931452"/>
              <a:gd name="connsiteX15" fmla="*/ 608354 w 3106432"/>
              <a:gd name="connsiteY15" fmla="*/ 5271052 h 5931452"/>
              <a:gd name="connsiteX16" fmla="*/ 798854 w 3106432"/>
              <a:gd name="connsiteY16" fmla="*/ 5613952 h 5931452"/>
              <a:gd name="connsiteX17" fmla="*/ 875054 w 3106432"/>
              <a:gd name="connsiteY17" fmla="*/ 5829852 h 5931452"/>
              <a:gd name="connsiteX18" fmla="*/ 1040154 w 3106432"/>
              <a:gd name="connsiteY18" fmla="*/ 5931452 h 5931452"/>
              <a:gd name="connsiteX19" fmla="*/ 1192554 w 3106432"/>
              <a:gd name="connsiteY19" fmla="*/ 5829852 h 5931452"/>
              <a:gd name="connsiteX20" fmla="*/ 1192554 w 3106432"/>
              <a:gd name="connsiteY20" fmla="*/ 5474252 h 5931452"/>
              <a:gd name="connsiteX21" fmla="*/ 951254 w 3106432"/>
              <a:gd name="connsiteY21" fmla="*/ 4928152 h 5931452"/>
              <a:gd name="connsiteX22" fmla="*/ 773454 w 3106432"/>
              <a:gd name="connsiteY22" fmla="*/ 4547152 h 5931452"/>
              <a:gd name="connsiteX23" fmla="*/ 1103654 w 3106432"/>
              <a:gd name="connsiteY23" fmla="*/ 3988352 h 5931452"/>
              <a:gd name="connsiteX24" fmla="*/ 1421154 w 3106432"/>
              <a:gd name="connsiteY24" fmla="*/ 3556552 h 5931452"/>
              <a:gd name="connsiteX25" fmla="*/ 1510054 w 3106432"/>
              <a:gd name="connsiteY25" fmla="*/ 3340652 h 5931452"/>
              <a:gd name="connsiteX26" fmla="*/ 1306854 w 3106432"/>
              <a:gd name="connsiteY26" fmla="*/ 3086652 h 5931452"/>
              <a:gd name="connsiteX27" fmla="*/ 1421154 w 3106432"/>
              <a:gd name="connsiteY27" fmla="*/ 3023152 h 5931452"/>
              <a:gd name="connsiteX28" fmla="*/ 1497354 w 3106432"/>
              <a:gd name="connsiteY28" fmla="*/ 2654852 h 5931452"/>
              <a:gd name="connsiteX29" fmla="*/ 1548154 w 3106432"/>
              <a:gd name="connsiteY29" fmla="*/ 2337352 h 5931452"/>
              <a:gd name="connsiteX30" fmla="*/ 1954554 w 3106432"/>
              <a:gd name="connsiteY30" fmla="*/ 2007152 h 5931452"/>
              <a:gd name="connsiteX31" fmla="*/ 1852954 w 3106432"/>
              <a:gd name="connsiteY31" fmla="*/ 1791252 h 5931452"/>
              <a:gd name="connsiteX32" fmla="*/ 1992654 w 3106432"/>
              <a:gd name="connsiteY32" fmla="*/ 1524552 h 5931452"/>
              <a:gd name="connsiteX33" fmla="*/ 2259354 w 3106432"/>
              <a:gd name="connsiteY33" fmla="*/ 1346752 h 5931452"/>
              <a:gd name="connsiteX34" fmla="*/ 2424454 w 3106432"/>
              <a:gd name="connsiteY34" fmla="*/ 1080052 h 5931452"/>
              <a:gd name="connsiteX35" fmla="*/ 3098646 w 3106432"/>
              <a:gd name="connsiteY35" fmla="*/ 660580 h 5931452"/>
              <a:gd name="connsiteX36" fmla="*/ 2772694 w 3106432"/>
              <a:gd name="connsiteY36" fmla="*/ 50875 h 5931452"/>
              <a:gd name="connsiteX0" fmla="*/ 2772694 w 3106432"/>
              <a:gd name="connsiteY0" fmla="*/ 67894 h 5948471"/>
              <a:gd name="connsiteX1" fmla="*/ 2487674 w 3106432"/>
              <a:gd name="connsiteY1" fmla="*/ 50565 h 5948471"/>
              <a:gd name="connsiteX2" fmla="*/ 1878354 w 3106432"/>
              <a:gd name="connsiteY2" fmla="*/ 385871 h 5948471"/>
              <a:gd name="connsiteX3" fmla="*/ 1637054 w 3106432"/>
              <a:gd name="connsiteY3" fmla="*/ 931971 h 5948471"/>
              <a:gd name="connsiteX4" fmla="*/ 1408454 w 3106432"/>
              <a:gd name="connsiteY4" fmla="*/ 1287571 h 5948471"/>
              <a:gd name="connsiteX5" fmla="*/ 1167154 w 3106432"/>
              <a:gd name="connsiteY5" fmla="*/ 1566971 h 5948471"/>
              <a:gd name="connsiteX6" fmla="*/ 824254 w 3106432"/>
              <a:gd name="connsiteY6" fmla="*/ 1897171 h 5948471"/>
              <a:gd name="connsiteX7" fmla="*/ 671854 w 3106432"/>
              <a:gd name="connsiteY7" fmla="*/ 2100371 h 5948471"/>
              <a:gd name="connsiteX8" fmla="*/ 506754 w 3106432"/>
              <a:gd name="connsiteY8" fmla="*/ 2557571 h 5948471"/>
              <a:gd name="connsiteX9" fmla="*/ 392454 w 3106432"/>
              <a:gd name="connsiteY9" fmla="*/ 2887771 h 5948471"/>
              <a:gd name="connsiteX10" fmla="*/ 303554 w 3106432"/>
              <a:gd name="connsiteY10" fmla="*/ 3052871 h 5948471"/>
              <a:gd name="connsiteX11" fmla="*/ 62254 w 3106432"/>
              <a:gd name="connsiteY11" fmla="*/ 3522771 h 5948471"/>
              <a:gd name="connsiteX12" fmla="*/ 11454 w 3106432"/>
              <a:gd name="connsiteY12" fmla="*/ 4119671 h 5948471"/>
              <a:gd name="connsiteX13" fmla="*/ 240054 w 3106432"/>
              <a:gd name="connsiteY13" fmla="*/ 4703871 h 5948471"/>
              <a:gd name="connsiteX14" fmla="*/ 608354 w 3106432"/>
              <a:gd name="connsiteY14" fmla="*/ 5288071 h 5948471"/>
              <a:gd name="connsiteX15" fmla="*/ 798854 w 3106432"/>
              <a:gd name="connsiteY15" fmla="*/ 5630971 h 5948471"/>
              <a:gd name="connsiteX16" fmla="*/ 875054 w 3106432"/>
              <a:gd name="connsiteY16" fmla="*/ 5846871 h 5948471"/>
              <a:gd name="connsiteX17" fmla="*/ 1040154 w 3106432"/>
              <a:gd name="connsiteY17" fmla="*/ 5948471 h 5948471"/>
              <a:gd name="connsiteX18" fmla="*/ 1192554 w 3106432"/>
              <a:gd name="connsiteY18" fmla="*/ 5846871 h 5948471"/>
              <a:gd name="connsiteX19" fmla="*/ 1192554 w 3106432"/>
              <a:gd name="connsiteY19" fmla="*/ 5491271 h 5948471"/>
              <a:gd name="connsiteX20" fmla="*/ 951254 w 3106432"/>
              <a:gd name="connsiteY20" fmla="*/ 4945171 h 5948471"/>
              <a:gd name="connsiteX21" fmla="*/ 773454 w 3106432"/>
              <a:gd name="connsiteY21" fmla="*/ 4564171 h 5948471"/>
              <a:gd name="connsiteX22" fmla="*/ 1103654 w 3106432"/>
              <a:gd name="connsiteY22" fmla="*/ 4005371 h 5948471"/>
              <a:gd name="connsiteX23" fmla="*/ 1421154 w 3106432"/>
              <a:gd name="connsiteY23" fmla="*/ 3573571 h 5948471"/>
              <a:gd name="connsiteX24" fmla="*/ 1510054 w 3106432"/>
              <a:gd name="connsiteY24" fmla="*/ 3357671 h 5948471"/>
              <a:gd name="connsiteX25" fmla="*/ 1306854 w 3106432"/>
              <a:gd name="connsiteY25" fmla="*/ 3103671 h 5948471"/>
              <a:gd name="connsiteX26" fmla="*/ 1421154 w 3106432"/>
              <a:gd name="connsiteY26" fmla="*/ 3040171 h 5948471"/>
              <a:gd name="connsiteX27" fmla="*/ 1497354 w 3106432"/>
              <a:gd name="connsiteY27" fmla="*/ 2671871 h 5948471"/>
              <a:gd name="connsiteX28" fmla="*/ 1548154 w 3106432"/>
              <a:gd name="connsiteY28" fmla="*/ 2354371 h 5948471"/>
              <a:gd name="connsiteX29" fmla="*/ 1954554 w 3106432"/>
              <a:gd name="connsiteY29" fmla="*/ 2024171 h 5948471"/>
              <a:gd name="connsiteX30" fmla="*/ 1852954 w 3106432"/>
              <a:gd name="connsiteY30" fmla="*/ 1808271 h 5948471"/>
              <a:gd name="connsiteX31" fmla="*/ 1992654 w 3106432"/>
              <a:gd name="connsiteY31" fmla="*/ 1541571 h 5948471"/>
              <a:gd name="connsiteX32" fmla="*/ 2259354 w 3106432"/>
              <a:gd name="connsiteY32" fmla="*/ 1363771 h 5948471"/>
              <a:gd name="connsiteX33" fmla="*/ 2424454 w 3106432"/>
              <a:gd name="connsiteY33" fmla="*/ 1097071 h 5948471"/>
              <a:gd name="connsiteX34" fmla="*/ 3098646 w 3106432"/>
              <a:gd name="connsiteY34" fmla="*/ 677599 h 5948471"/>
              <a:gd name="connsiteX35" fmla="*/ 2772694 w 3106432"/>
              <a:gd name="connsiteY35" fmla="*/ 67894 h 5948471"/>
              <a:gd name="connsiteX0" fmla="*/ 2772694 w 3106432"/>
              <a:gd name="connsiteY0" fmla="*/ 103875 h 5984452"/>
              <a:gd name="connsiteX1" fmla="*/ 2487674 w 3106432"/>
              <a:gd name="connsiteY1" fmla="*/ 86546 h 5984452"/>
              <a:gd name="connsiteX2" fmla="*/ 1637054 w 3106432"/>
              <a:gd name="connsiteY2" fmla="*/ 967952 h 5984452"/>
              <a:gd name="connsiteX3" fmla="*/ 1408454 w 3106432"/>
              <a:gd name="connsiteY3" fmla="*/ 1323552 h 5984452"/>
              <a:gd name="connsiteX4" fmla="*/ 1167154 w 3106432"/>
              <a:gd name="connsiteY4" fmla="*/ 1602952 h 5984452"/>
              <a:gd name="connsiteX5" fmla="*/ 824254 w 3106432"/>
              <a:gd name="connsiteY5" fmla="*/ 1933152 h 5984452"/>
              <a:gd name="connsiteX6" fmla="*/ 671854 w 3106432"/>
              <a:gd name="connsiteY6" fmla="*/ 2136352 h 5984452"/>
              <a:gd name="connsiteX7" fmla="*/ 506754 w 3106432"/>
              <a:gd name="connsiteY7" fmla="*/ 2593552 h 5984452"/>
              <a:gd name="connsiteX8" fmla="*/ 392454 w 3106432"/>
              <a:gd name="connsiteY8" fmla="*/ 2923752 h 5984452"/>
              <a:gd name="connsiteX9" fmla="*/ 303554 w 3106432"/>
              <a:gd name="connsiteY9" fmla="*/ 3088852 h 5984452"/>
              <a:gd name="connsiteX10" fmla="*/ 62254 w 3106432"/>
              <a:gd name="connsiteY10" fmla="*/ 3558752 h 5984452"/>
              <a:gd name="connsiteX11" fmla="*/ 11454 w 3106432"/>
              <a:gd name="connsiteY11" fmla="*/ 4155652 h 5984452"/>
              <a:gd name="connsiteX12" fmla="*/ 240054 w 3106432"/>
              <a:gd name="connsiteY12" fmla="*/ 4739852 h 5984452"/>
              <a:gd name="connsiteX13" fmla="*/ 608354 w 3106432"/>
              <a:gd name="connsiteY13" fmla="*/ 5324052 h 5984452"/>
              <a:gd name="connsiteX14" fmla="*/ 798854 w 3106432"/>
              <a:gd name="connsiteY14" fmla="*/ 5666952 h 5984452"/>
              <a:gd name="connsiteX15" fmla="*/ 875054 w 3106432"/>
              <a:gd name="connsiteY15" fmla="*/ 5882852 h 5984452"/>
              <a:gd name="connsiteX16" fmla="*/ 1040154 w 3106432"/>
              <a:gd name="connsiteY16" fmla="*/ 5984452 h 5984452"/>
              <a:gd name="connsiteX17" fmla="*/ 1192554 w 3106432"/>
              <a:gd name="connsiteY17" fmla="*/ 5882852 h 5984452"/>
              <a:gd name="connsiteX18" fmla="*/ 1192554 w 3106432"/>
              <a:gd name="connsiteY18" fmla="*/ 5527252 h 5984452"/>
              <a:gd name="connsiteX19" fmla="*/ 951254 w 3106432"/>
              <a:gd name="connsiteY19" fmla="*/ 4981152 h 5984452"/>
              <a:gd name="connsiteX20" fmla="*/ 773454 w 3106432"/>
              <a:gd name="connsiteY20" fmla="*/ 4600152 h 5984452"/>
              <a:gd name="connsiteX21" fmla="*/ 1103654 w 3106432"/>
              <a:gd name="connsiteY21" fmla="*/ 4041352 h 5984452"/>
              <a:gd name="connsiteX22" fmla="*/ 1421154 w 3106432"/>
              <a:gd name="connsiteY22" fmla="*/ 3609552 h 5984452"/>
              <a:gd name="connsiteX23" fmla="*/ 1510054 w 3106432"/>
              <a:gd name="connsiteY23" fmla="*/ 3393652 h 5984452"/>
              <a:gd name="connsiteX24" fmla="*/ 1306854 w 3106432"/>
              <a:gd name="connsiteY24" fmla="*/ 3139652 h 5984452"/>
              <a:gd name="connsiteX25" fmla="*/ 1421154 w 3106432"/>
              <a:gd name="connsiteY25" fmla="*/ 3076152 h 5984452"/>
              <a:gd name="connsiteX26" fmla="*/ 1497354 w 3106432"/>
              <a:gd name="connsiteY26" fmla="*/ 2707852 h 5984452"/>
              <a:gd name="connsiteX27" fmla="*/ 1548154 w 3106432"/>
              <a:gd name="connsiteY27" fmla="*/ 2390352 h 5984452"/>
              <a:gd name="connsiteX28" fmla="*/ 1954554 w 3106432"/>
              <a:gd name="connsiteY28" fmla="*/ 2060152 h 5984452"/>
              <a:gd name="connsiteX29" fmla="*/ 1852954 w 3106432"/>
              <a:gd name="connsiteY29" fmla="*/ 1844252 h 5984452"/>
              <a:gd name="connsiteX30" fmla="*/ 1992654 w 3106432"/>
              <a:gd name="connsiteY30" fmla="*/ 1577552 h 5984452"/>
              <a:gd name="connsiteX31" fmla="*/ 2259354 w 3106432"/>
              <a:gd name="connsiteY31" fmla="*/ 1399752 h 5984452"/>
              <a:gd name="connsiteX32" fmla="*/ 2424454 w 3106432"/>
              <a:gd name="connsiteY32" fmla="*/ 1133052 h 5984452"/>
              <a:gd name="connsiteX33" fmla="*/ 3098646 w 3106432"/>
              <a:gd name="connsiteY33" fmla="*/ 713580 h 5984452"/>
              <a:gd name="connsiteX34" fmla="*/ 2772694 w 3106432"/>
              <a:gd name="connsiteY34" fmla="*/ 103875 h 5984452"/>
              <a:gd name="connsiteX0" fmla="*/ 2772694 w 3107322"/>
              <a:gd name="connsiteY0" fmla="*/ 24261 h 5904838"/>
              <a:gd name="connsiteX1" fmla="*/ 2277324 w 3107322"/>
              <a:gd name="connsiteY1" fmla="*/ 196619 h 5904838"/>
              <a:gd name="connsiteX2" fmla="*/ 1637054 w 3107322"/>
              <a:gd name="connsiteY2" fmla="*/ 888338 h 5904838"/>
              <a:gd name="connsiteX3" fmla="*/ 1408454 w 3107322"/>
              <a:gd name="connsiteY3" fmla="*/ 1243938 h 5904838"/>
              <a:gd name="connsiteX4" fmla="*/ 1167154 w 3107322"/>
              <a:gd name="connsiteY4" fmla="*/ 1523338 h 5904838"/>
              <a:gd name="connsiteX5" fmla="*/ 824254 w 3107322"/>
              <a:gd name="connsiteY5" fmla="*/ 1853538 h 5904838"/>
              <a:gd name="connsiteX6" fmla="*/ 671854 w 3107322"/>
              <a:gd name="connsiteY6" fmla="*/ 2056738 h 5904838"/>
              <a:gd name="connsiteX7" fmla="*/ 506754 w 3107322"/>
              <a:gd name="connsiteY7" fmla="*/ 2513938 h 5904838"/>
              <a:gd name="connsiteX8" fmla="*/ 392454 w 3107322"/>
              <a:gd name="connsiteY8" fmla="*/ 2844138 h 5904838"/>
              <a:gd name="connsiteX9" fmla="*/ 303554 w 3107322"/>
              <a:gd name="connsiteY9" fmla="*/ 3009238 h 5904838"/>
              <a:gd name="connsiteX10" fmla="*/ 62254 w 3107322"/>
              <a:gd name="connsiteY10" fmla="*/ 3479138 h 5904838"/>
              <a:gd name="connsiteX11" fmla="*/ 11454 w 3107322"/>
              <a:gd name="connsiteY11" fmla="*/ 4076038 h 5904838"/>
              <a:gd name="connsiteX12" fmla="*/ 240054 w 3107322"/>
              <a:gd name="connsiteY12" fmla="*/ 4660238 h 5904838"/>
              <a:gd name="connsiteX13" fmla="*/ 608354 w 3107322"/>
              <a:gd name="connsiteY13" fmla="*/ 5244438 h 5904838"/>
              <a:gd name="connsiteX14" fmla="*/ 798854 w 3107322"/>
              <a:gd name="connsiteY14" fmla="*/ 5587338 h 5904838"/>
              <a:gd name="connsiteX15" fmla="*/ 875054 w 3107322"/>
              <a:gd name="connsiteY15" fmla="*/ 5803238 h 5904838"/>
              <a:gd name="connsiteX16" fmla="*/ 1040154 w 3107322"/>
              <a:gd name="connsiteY16" fmla="*/ 5904838 h 5904838"/>
              <a:gd name="connsiteX17" fmla="*/ 1192554 w 3107322"/>
              <a:gd name="connsiteY17" fmla="*/ 5803238 h 5904838"/>
              <a:gd name="connsiteX18" fmla="*/ 1192554 w 3107322"/>
              <a:gd name="connsiteY18" fmla="*/ 5447638 h 5904838"/>
              <a:gd name="connsiteX19" fmla="*/ 951254 w 3107322"/>
              <a:gd name="connsiteY19" fmla="*/ 4901538 h 5904838"/>
              <a:gd name="connsiteX20" fmla="*/ 773454 w 3107322"/>
              <a:gd name="connsiteY20" fmla="*/ 4520538 h 5904838"/>
              <a:gd name="connsiteX21" fmla="*/ 1103654 w 3107322"/>
              <a:gd name="connsiteY21" fmla="*/ 3961738 h 5904838"/>
              <a:gd name="connsiteX22" fmla="*/ 1421154 w 3107322"/>
              <a:gd name="connsiteY22" fmla="*/ 3529938 h 5904838"/>
              <a:gd name="connsiteX23" fmla="*/ 1510054 w 3107322"/>
              <a:gd name="connsiteY23" fmla="*/ 3314038 h 5904838"/>
              <a:gd name="connsiteX24" fmla="*/ 1306854 w 3107322"/>
              <a:gd name="connsiteY24" fmla="*/ 3060038 h 5904838"/>
              <a:gd name="connsiteX25" fmla="*/ 1421154 w 3107322"/>
              <a:gd name="connsiteY25" fmla="*/ 2996538 h 5904838"/>
              <a:gd name="connsiteX26" fmla="*/ 1497354 w 3107322"/>
              <a:gd name="connsiteY26" fmla="*/ 2628238 h 5904838"/>
              <a:gd name="connsiteX27" fmla="*/ 1548154 w 3107322"/>
              <a:gd name="connsiteY27" fmla="*/ 2310738 h 5904838"/>
              <a:gd name="connsiteX28" fmla="*/ 1954554 w 3107322"/>
              <a:gd name="connsiteY28" fmla="*/ 1980538 h 5904838"/>
              <a:gd name="connsiteX29" fmla="*/ 1852954 w 3107322"/>
              <a:gd name="connsiteY29" fmla="*/ 1764638 h 5904838"/>
              <a:gd name="connsiteX30" fmla="*/ 1992654 w 3107322"/>
              <a:gd name="connsiteY30" fmla="*/ 1497938 h 5904838"/>
              <a:gd name="connsiteX31" fmla="*/ 2259354 w 3107322"/>
              <a:gd name="connsiteY31" fmla="*/ 1320138 h 5904838"/>
              <a:gd name="connsiteX32" fmla="*/ 2424454 w 3107322"/>
              <a:gd name="connsiteY32" fmla="*/ 1053438 h 5904838"/>
              <a:gd name="connsiteX33" fmla="*/ 3098646 w 3107322"/>
              <a:gd name="connsiteY33" fmla="*/ 633966 h 5904838"/>
              <a:gd name="connsiteX34" fmla="*/ 2772694 w 3107322"/>
              <a:gd name="connsiteY34" fmla="*/ 24261 h 5904838"/>
              <a:gd name="connsiteX0" fmla="*/ 2772694 w 3107322"/>
              <a:gd name="connsiteY0" fmla="*/ 24259 h 5904836"/>
              <a:gd name="connsiteX1" fmla="*/ 2277324 w 3107322"/>
              <a:gd name="connsiteY1" fmla="*/ 196617 h 5904836"/>
              <a:gd name="connsiteX2" fmla="*/ 1637054 w 3107322"/>
              <a:gd name="connsiteY2" fmla="*/ 888336 h 5904836"/>
              <a:gd name="connsiteX3" fmla="*/ 1408454 w 3107322"/>
              <a:gd name="connsiteY3" fmla="*/ 1243936 h 5904836"/>
              <a:gd name="connsiteX4" fmla="*/ 1167154 w 3107322"/>
              <a:gd name="connsiteY4" fmla="*/ 1523336 h 5904836"/>
              <a:gd name="connsiteX5" fmla="*/ 824254 w 3107322"/>
              <a:gd name="connsiteY5" fmla="*/ 1853536 h 5904836"/>
              <a:gd name="connsiteX6" fmla="*/ 671854 w 3107322"/>
              <a:gd name="connsiteY6" fmla="*/ 2056736 h 5904836"/>
              <a:gd name="connsiteX7" fmla="*/ 506754 w 3107322"/>
              <a:gd name="connsiteY7" fmla="*/ 2513936 h 5904836"/>
              <a:gd name="connsiteX8" fmla="*/ 392454 w 3107322"/>
              <a:gd name="connsiteY8" fmla="*/ 2844136 h 5904836"/>
              <a:gd name="connsiteX9" fmla="*/ 303554 w 3107322"/>
              <a:gd name="connsiteY9" fmla="*/ 3009236 h 5904836"/>
              <a:gd name="connsiteX10" fmla="*/ 62254 w 3107322"/>
              <a:gd name="connsiteY10" fmla="*/ 3479136 h 5904836"/>
              <a:gd name="connsiteX11" fmla="*/ 11454 w 3107322"/>
              <a:gd name="connsiteY11" fmla="*/ 4076036 h 5904836"/>
              <a:gd name="connsiteX12" fmla="*/ 240054 w 3107322"/>
              <a:gd name="connsiteY12" fmla="*/ 4660236 h 5904836"/>
              <a:gd name="connsiteX13" fmla="*/ 608354 w 3107322"/>
              <a:gd name="connsiteY13" fmla="*/ 5244436 h 5904836"/>
              <a:gd name="connsiteX14" fmla="*/ 798854 w 3107322"/>
              <a:gd name="connsiteY14" fmla="*/ 5587336 h 5904836"/>
              <a:gd name="connsiteX15" fmla="*/ 875054 w 3107322"/>
              <a:gd name="connsiteY15" fmla="*/ 5803236 h 5904836"/>
              <a:gd name="connsiteX16" fmla="*/ 1040154 w 3107322"/>
              <a:gd name="connsiteY16" fmla="*/ 5904836 h 5904836"/>
              <a:gd name="connsiteX17" fmla="*/ 1192554 w 3107322"/>
              <a:gd name="connsiteY17" fmla="*/ 5803236 h 5904836"/>
              <a:gd name="connsiteX18" fmla="*/ 1192554 w 3107322"/>
              <a:gd name="connsiteY18" fmla="*/ 5447636 h 5904836"/>
              <a:gd name="connsiteX19" fmla="*/ 951254 w 3107322"/>
              <a:gd name="connsiteY19" fmla="*/ 4901536 h 5904836"/>
              <a:gd name="connsiteX20" fmla="*/ 773454 w 3107322"/>
              <a:gd name="connsiteY20" fmla="*/ 4520536 h 5904836"/>
              <a:gd name="connsiteX21" fmla="*/ 1103654 w 3107322"/>
              <a:gd name="connsiteY21" fmla="*/ 3961736 h 5904836"/>
              <a:gd name="connsiteX22" fmla="*/ 1421154 w 3107322"/>
              <a:gd name="connsiteY22" fmla="*/ 3529936 h 5904836"/>
              <a:gd name="connsiteX23" fmla="*/ 1510054 w 3107322"/>
              <a:gd name="connsiteY23" fmla="*/ 3314036 h 5904836"/>
              <a:gd name="connsiteX24" fmla="*/ 1306854 w 3107322"/>
              <a:gd name="connsiteY24" fmla="*/ 3060036 h 5904836"/>
              <a:gd name="connsiteX25" fmla="*/ 1421154 w 3107322"/>
              <a:gd name="connsiteY25" fmla="*/ 2996536 h 5904836"/>
              <a:gd name="connsiteX26" fmla="*/ 1497354 w 3107322"/>
              <a:gd name="connsiteY26" fmla="*/ 2628236 h 5904836"/>
              <a:gd name="connsiteX27" fmla="*/ 1548154 w 3107322"/>
              <a:gd name="connsiteY27" fmla="*/ 2310736 h 5904836"/>
              <a:gd name="connsiteX28" fmla="*/ 1954554 w 3107322"/>
              <a:gd name="connsiteY28" fmla="*/ 1980536 h 5904836"/>
              <a:gd name="connsiteX29" fmla="*/ 1992654 w 3107322"/>
              <a:gd name="connsiteY29" fmla="*/ 1497936 h 5904836"/>
              <a:gd name="connsiteX30" fmla="*/ 2259354 w 3107322"/>
              <a:gd name="connsiteY30" fmla="*/ 1320136 h 5904836"/>
              <a:gd name="connsiteX31" fmla="*/ 2424454 w 3107322"/>
              <a:gd name="connsiteY31" fmla="*/ 1053436 h 5904836"/>
              <a:gd name="connsiteX32" fmla="*/ 3098646 w 3107322"/>
              <a:gd name="connsiteY32" fmla="*/ 633964 h 5904836"/>
              <a:gd name="connsiteX33" fmla="*/ 2772694 w 3107322"/>
              <a:gd name="connsiteY33" fmla="*/ 24259 h 5904836"/>
              <a:gd name="connsiteX0" fmla="*/ 2772694 w 3107322"/>
              <a:gd name="connsiteY0" fmla="*/ 24259 h 5917523"/>
              <a:gd name="connsiteX1" fmla="*/ 2277324 w 3107322"/>
              <a:gd name="connsiteY1" fmla="*/ 196617 h 5917523"/>
              <a:gd name="connsiteX2" fmla="*/ 1637054 w 3107322"/>
              <a:gd name="connsiteY2" fmla="*/ 888336 h 5917523"/>
              <a:gd name="connsiteX3" fmla="*/ 1408454 w 3107322"/>
              <a:gd name="connsiteY3" fmla="*/ 1243936 h 5917523"/>
              <a:gd name="connsiteX4" fmla="*/ 1167154 w 3107322"/>
              <a:gd name="connsiteY4" fmla="*/ 1523336 h 5917523"/>
              <a:gd name="connsiteX5" fmla="*/ 824254 w 3107322"/>
              <a:gd name="connsiteY5" fmla="*/ 1853536 h 5917523"/>
              <a:gd name="connsiteX6" fmla="*/ 671854 w 3107322"/>
              <a:gd name="connsiteY6" fmla="*/ 2056736 h 5917523"/>
              <a:gd name="connsiteX7" fmla="*/ 506754 w 3107322"/>
              <a:gd name="connsiteY7" fmla="*/ 2513936 h 5917523"/>
              <a:gd name="connsiteX8" fmla="*/ 392454 w 3107322"/>
              <a:gd name="connsiteY8" fmla="*/ 2844136 h 5917523"/>
              <a:gd name="connsiteX9" fmla="*/ 303554 w 3107322"/>
              <a:gd name="connsiteY9" fmla="*/ 3009236 h 5917523"/>
              <a:gd name="connsiteX10" fmla="*/ 62254 w 3107322"/>
              <a:gd name="connsiteY10" fmla="*/ 3479136 h 5917523"/>
              <a:gd name="connsiteX11" fmla="*/ 11454 w 3107322"/>
              <a:gd name="connsiteY11" fmla="*/ 4076036 h 5917523"/>
              <a:gd name="connsiteX12" fmla="*/ 240054 w 3107322"/>
              <a:gd name="connsiteY12" fmla="*/ 4660236 h 5917523"/>
              <a:gd name="connsiteX13" fmla="*/ 608354 w 3107322"/>
              <a:gd name="connsiteY13" fmla="*/ 5244436 h 5917523"/>
              <a:gd name="connsiteX14" fmla="*/ 798854 w 3107322"/>
              <a:gd name="connsiteY14" fmla="*/ 5587336 h 5917523"/>
              <a:gd name="connsiteX15" fmla="*/ 875054 w 3107322"/>
              <a:gd name="connsiteY15" fmla="*/ 5803236 h 5917523"/>
              <a:gd name="connsiteX16" fmla="*/ 1040154 w 3107322"/>
              <a:gd name="connsiteY16" fmla="*/ 5904836 h 5917523"/>
              <a:gd name="connsiteX17" fmla="*/ 1192554 w 3107322"/>
              <a:gd name="connsiteY17" fmla="*/ 5803236 h 5917523"/>
              <a:gd name="connsiteX18" fmla="*/ 951254 w 3107322"/>
              <a:gd name="connsiteY18" fmla="*/ 4901536 h 5917523"/>
              <a:gd name="connsiteX19" fmla="*/ 773454 w 3107322"/>
              <a:gd name="connsiteY19" fmla="*/ 4520536 h 5917523"/>
              <a:gd name="connsiteX20" fmla="*/ 1103654 w 3107322"/>
              <a:gd name="connsiteY20" fmla="*/ 3961736 h 5917523"/>
              <a:gd name="connsiteX21" fmla="*/ 1421154 w 3107322"/>
              <a:gd name="connsiteY21" fmla="*/ 3529936 h 5917523"/>
              <a:gd name="connsiteX22" fmla="*/ 1510054 w 3107322"/>
              <a:gd name="connsiteY22" fmla="*/ 3314036 h 5917523"/>
              <a:gd name="connsiteX23" fmla="*/ 1306854 w 3107322"/>
              <a:gd name="connsiteY23" fmla="*/ 3060036 h 5917523"/>
              <a:gd name="connsiteX24" fmla="*/ 1421154 w 3107322"/>
              <a:gd name="connsiteY24" fmla="*/ 2996536 h 5917523"/>
              <a:gd name="connsiteX25" fmla="*/ 1497354 w 3107322"/>
              <a:gd name="connsiteY25" fmla="*/ 2628236 h 5917523"/>
              <a:gd name="connsiteX26" fmla="*/ 1548154 w 3107322"/>
              <a:gd name="connsiteY26" fmla="*/ 2310736 h 5917523"/>
              <a:gd name="connsiteX27" fmla="*/ 1954554 w 3107322"/>
              <a:gd name="connsiteY27" fmla="*/ 1980536 h 5917523"/>
              <a:gd name="connsiteX28" fmla="*/ 1992654 w 3107322"/>
              <a:gd name="connsiteY28" fmla="*/ 1497936 h 5917523"/>
              <a:gd name="connsiteX29" fmla="*/ 2259354 w 3107322"/>
              <a:gd name="connsiteY29" fmla="*/ 1320136 h 5917523"/>
              <a:gd name="connsiteX30" fmla="*/ 2424454 w 3107322"/>
              <a:gd name="connsiteY30" fmla="*/ 1053436 h 5917523"/>
              <a:gd name="connsiteX31" fmla="*/ 3098646 w 3107322"/>
              <a:gd name="connsiteY31" fmla="*/ 633964 h 5917523"/>
              <a:gd name="connsiteX32" fmla="*/ 2772694 w 3107322"/>
              <a:gd name="connsiteY32" fmla="*/ 24259 h 5917523"/>
              <a:gd name="connsiteX0" fmla="*/ 3369328 w 3408863"/>
              <a:gd name="connsiteY0" fmla="*/ 11918 h 6117299"/>
              <a:gd name="connsiteX1" fmla="*/ 2277324 w 3408863"/>
              <a:gd name="connsiteY1" fmla="*/ 396393 h 6117299"/>
              <a:gd name="connsiteX2" fmla="*/ 1637054 w 3408863"/>
              <a:gd name="connsiteY2" fmla="*/ 1088112 h 6117299"/>
              <a:gd name="connsiteX3" fmla="*/ 1408454 w 3408863"/>
              <a:gd name="connsiteY3" fmla="*/ 1443712 h 6117299"/>
              <a:gd name="connsiteX4" fmla="*/ 1167154 w 3408863"/>
              <a:gd name="connsiteY4" fmla="*/ 1723112 h 6117299"/>
              <a:gd name="connsiteX5" fmla="*/ 824254 w 3408863"/>
              <a:gd name="connsiteY5" fmla="*/ 2053312 h 6117299"/>
              <a:gd name="connsiteX6" fmla="*/ 671854 w 3408863"/>
              <a:gd name="connsiteY6" fmla="*/ 2256512 h 6117299"/>
              <a:gd name="connsiteX7" fmla="*/ 506754 w 3408863"/>
              <a:gd name="connsiteY7" fmla="*/ 2713712 h 6117299"/>
              <a:gd name="connsiteX8" fmla="*/ 392454 w 3408863"/>
              <a:gd name="connsiteY8" fmla="*/ 3043912 h 6117299"/>
              <a:gd name="connsiteX9" fmla="*/ 303554 w 3408863"/>
              <a:gd name="connsiteY9" fmla="*/ 3209012 h 6117299"/>
              <a:gd name="connsiteX10" fmla="*/ 62254 w 3408863"/>
              <a:gd name="connsiteY10" fmla="*/ 3678912 h 6117299"/>
              <a:gd name="connsiteX11" fmla="*/ 11454 w 3408863"/>
              <a:gd name="connsiteY11" fmla="*/ 4275812 h 6117299"/>
              <a:gd name="connsiteX12" fmla="*/ 240054 w 3408863"/>
              <a:gd name="connsiteY12" fmla="*/ 4860012 h 6117299"/>
              <a:gd name="connsiteX13" fmla="*/ 608354 w 3408863"/>
              <a:gd name="connsiteY13" fmla="*/ 5444212 h 6117299"/>
              <a:gd name="connsiteX14" fmla="*/ 798854 w 3408863"/>
              <a:gd name="connsiteY14" fmla="*/ 5787112 h 6117299"/>
              <a:gd name="connsiteX15" fmla="*/ 875054 w 3408863"/>
              <a:gd name="connsiteY15" fmla="*/ 6003012 h 6117299"/>
              <a:gd name="connsiteX16" fmla="*/ 1040154 w 3408863"/>
              <a:gd name="connsiteY16" fmla="*/ 6104612 h 6117299"/>
              <a:gd name="connsiteX17" fmla="*/ 1192554 w 3408863"/>
              <a:gd name="connsiteY17" fmla="*/ 6003012 h 6117299"/>
              <a:gd name="connsiteX18" fmla="*/ 951254 w 3408863"/>
              <a:gd name="connsiteY18" fmla="*/ 5101312 h 6117299"/>
              <a:gd name="connsiteX19" fmla="*/ 773454 w 3408863"/>
              <a:gd name="connsiteY19" fmla="*/ 4720312 h 6117299"/>
              <a:gd name="connsiteX20" fmla="*/ 1103654 w 3408863"/>
              <a:gd name="connsiteY20" fmla="*/ 4161512 h 6117299"/>
              <a:gd name="connsiteX21" fmla="*/ 1421154 w 3408863"/>
              <a:gd name="connsiteY21" fmla="*/ 3729712 h 6117299"/>
              <a:gd name="connsiteX22" fmla="*/ 1510054 w 3408863"/>
              <a:gd name="connsiteY22" fmla="*/ 3513812 h 6117299"/>
              <a:gd name="connsiteX23" fmla="*/ 1306854 w 3408863"/>
              <a:gd name="connsiteY23" fmla="*/ 3259812 h 6117299"/>
              <a:gd name="connsiteX24" fmla="*/ 1421154 w 3408863"/>
              <a:gd name="connsiteY24" fmla="*/ 3196312 h 6117299"/>
              <a:gd name="connsiteX25" fmla="*/ 1497354 w 3408863"/>
              <a:gd name="connsiteY25" fmla="*/ 2828012 h 6117299"/>
              <a:gd name="connsiteX26" fmla="*/ 1548154 w 3408863"/>
              <a:gd name="connsiteY26" fmla="*/ 2510512 h 6117299"/>
              <a:gd name="connsiteX27" fmla="*/ 1954554 w 3408863"/>
              <a:gd name="connsiteY27" fmla="*/ 2180312 h 6117299"/>
              <a:gd name="connsiteX28" fmla="*/ 1992654 w 3408863"/>
              <a:gd name="connsiteY28" fmla="*/ 1697712 h 6117299"/>
              <a:gd name="connsiteX29" fmla="*/ 2259354 w 3408863"/>
              <a:gd name="connsiteY29" fmla="*/ 1519912 h 6117299"/>
              <a:gd name="connsiteX30" fmla="*/ 2424454 w 3408863"/>
              <a:gd name="connsiteY30" fmla="*/ 1253212 h 6117299"/>
              <a:gd name="connsiteX31" fmla="*/ 3098646 w 3408863"/>
              <a:gd name="connsiteY31" fmla="*/ 833740 h 6117299"/>
              <a:gd name="connsiteX32" fmla="*/ 3369328 w 3408863"/>
              <a:gd name="connsiteY32" fmla="*/ 11918 h 6117299"/>
              <a:gd name="connsiteX0" fmla="*/ 3369328 w 3897084"/>
              <a:gd name="connsiteY0" fmla="*/ 521 h 6105902"/>
              <a:gd name="connsiteX1" fmla="*/ 2277324 w 3897084"/>
              <a:gd name="connsiteY1" fmla="*/ 384996 h 6105902"/>
              <a:gd name="connsiteX2" fmla="*/ 1637054 w 3897084"/>
              <a:gd name="connsiteY2" fmla="*/ 1076715 h 6105902"/>
              <a:gd name="connsiteX3" fmla="*/ 1408454 w 3897084"/>
              <a:gd name="connsiteY3" fmla="*/ 1432315 h 6105902"/>
              <a:gd name="connsiteX4" fmla="*/ 1167154 w 3897084"/>
              <a:gd name="connsiteY4" fmla="*/ 1711715 h 6105902"/>
              <a:gd name="connsiteX5" fmla="*/ 824254 w 3897084"/>
              <a:gd name="connsiteY5" fmla="*/ 2041915 h 6105902"/>
              <a:gd name="connsiteX6" fmla="*/ 671854 w 3897084"/>
              <a:gd name="connsiteY6" fmla="*/ 2245115 h 6105902"/>
              <a:gd name="connsiteX7" fmla="*/ 506754 w 3897084"/>
              <a:gd name="connsiteY7" fmla="*/ 2702315 h 6105902"/>
              <a:gd name="connsiteX8" fmla="*/ 392454 w 3897084"/>
              <a:gd name="connsiteY8" fmla="*/ 3032515 h 6105902"/>
              <a:gd name="connsiteX9" fmla="*/ 303554 w 3897084"/>
              <a:gd name="connsiteY9" fmla="*/ 3197615 h 6105902"/>
              <a:gd name="connsiteX10" fmla="*/ 62254 w 3897084"/>
              <a:gd name="connsiteY10" fmla="*/ 3667515 h 6105902"/>
              <a:gd name="connsiteX11" fmla="*/ 11454 w 3897084"/>
              <a:gd name="connsiteY11" fmla="*/ 4264415 h 6105902"/>
              <a:gd name="connsiteX12" fmla="*/ 240054 w 3897084"/>
              <a:gd name="connsiteY12" fmla="*/ 4848615 h 6105902"/>
              <a:gd name="connsiteX13" fmla="*/ 608354 w 3897084"/>
              <a:gd name="connsiteY13" fmla="*/ 5432815 h 6105902"/>
              <a:gd name="connsiteX14" fmla="*/ 798854 w 3897084"/>
              <a:gd name="connsiteY14" fmla="*/ 5775715 h 6105902"/>
              <a:gd name="connsiteX15" fmla="*/ 875054 w 3897084"/>
              <a:gd name="connsiteY15" fmla="*/ 5991615 h 6105902"/>
              <a:gd name="connsiteX16" fmla="*/ 1040154 w 3897084"/>
              <a:gd name="connsiteY16" fmla="*/ 6093215 h 6105902"/>
              <a:gd name="connsiteX17" fmla="*/ 1192554 w 3897084"/>
              <a:gd name="connsiteY17" fmla="*/ 5991615 h 6105902"/>
              <a:gd name="connsiteX18" fmla="*/ 951254 w 3897084"/>
              <a:gd name="connsiteY18" fmla="*/ 5089915 h 6105902"/>
              <a:gd name="connsiteX19" fmla="*/ 773454 w 3897084"/>
              <a:gd name="connsiteY19" fmla="*/ 4708915 h 6105902"/>
              <a:gd name="connsiteX20" fmla="*/ 1103654 w 3897084"/>
              <a:gd name="connsiteY20" fmla="*/ 4150115 h 6105902"/>
              <a:gd name="connsiteX21" fmla="*/ 1421154 w 3897084"/>
              <a:gd name="connsiteY21" fmla="*/ 3718315 h 6105902"/>
              <a:gd name="connsiteX22" fmla="*/ 1510054 w 3897084"/>
              <a:gd name="connsiteY22" fmla="*/ 3502415 h 6105902"/>
              <a:gd name="connsiteX23" fmla="*/ 1306854 w 3897084"/>
              <a:gd name="connsiteY23" fmla="*/ 3248415 h 6105902"/>
              <a:gd name="connsiteX24" fmla="*/ 1421154 w 3897084"/>
              <a:gd name="connsiteY24" fmla="*/ 3184915 h 6105902"/>
              <a:gd name="connsiteX25" fmla="*/ 1497354 w 3897084"/>
              <a:gd name="connsiteY25" fmla="*/ 2816615 h 6105902"/>
              <a:gd name="connsiteX26" fmla="*/ 1548154 w 3897084"/>
              <a:gd name="connsiteY26" fmla="*/ 2499115 h 6105902"/>
              <a:gd name="connsiteX27" fmla="*/ 1954554 w 3897084"/>
              <a:gd name="connsiteY27" fmla="*/ 2168915 h 6105902"/>
              <a:gd name="connsiteX28" fmla="*/ 1992654 w 3897084"/>
              <a:gd name="connsiteY28" fmla="*/ 1686315 h 6105902"/>
              <a:gd name="connsiteX29" fmla="*/ 2259354 w 3897084"/>
              <a:gd name="connsiteY29" fmla="*/ 1508515 h 6105902"/>
              <a:gd name="connsiteX30" fmla="*/ 2424454 w 3897084"/>
              <a:gd name="connsiteY30" fmla="*/ 1241815 h 6105902"/>
              <a:gd name="connsiteX31" fmla="*/ 3860418 w 3897084"/>
              <a:gd name="connsiteY31" fmla="*/ 326326 h 6105902"/>
              <a:gd name="connsiteX32" fmla="*/ 3369328 w 3897084"/>
              <a:gd name="connsiteY32" fmla="*/ 521 h 6105902"/>
              <a:gd name="connsiteX0" fmla="*/ 3369328 w 3876851"/>
              <a:gd name="connsiteY0" fmla="*/ 318 h 6105699"/>
              <a:gd name="connsiteX1" fmla="*/ 2277324 w 3876851"/>
              <a:gd name="connsiteY1" fmla="*/ 384793 h 6105699"/>
              <a:gd name="connsiteX2" fmla="*/ 1637054 w 3876851"/>
              <a:gd name="connsiteY2" fmla="*/ 1076512 h 6105699"/>
              <a:gd name="connsiteX3" fmla="*/ 1408454 w 3876851"/>
              <a:gd name="connsiteY3" fmla="*/ 1432112 h 6105699"/>
              <a:gd name="connsiteX4" fmla="*/ 1167154 w 3876851"/>
              <a:gd name="connsiteY4" fmla="*/ 1711512 h 6105699"/>
              <a:gd name="connsiteX5" fmla="*/ 824254 w 3876851"/>
              <a:gd name="connsiteY5" fmla="*/ 2041712 h 6105699"/>
              <a:gd name="connsiteX6" fmla="*/ 671854 w 3876851"/>
              <a:gd name="connsiteY6" fmla="*/ 2244912 h 6105699"/>
              <a:gd name="connsiteX7" fmla="*/ 506754 w 3876851"/>
              <a:gd name="connsiteY7" fmla="*/ 2702112 h 6105699"/>
              <a:gd name="connsiteX8" fmla="*/ 392454 w 3876851"/>
              <a:gd name="connsiteY8" fmla="*/ 3032312 h 6105699"/>
              <a:gd name="connsiteX9" fmla="*/ 303554 w 3876851"/>
              <a:gd name="connsiteY9" fmla="*/ 3197412 h 6105699"/>
              <a:gd name="connsiteX10" fmla="*/ 62254 w 3876851"/>
              <a:gd name="connsiteY10" fmla="*/ 3667312 h 6105699"/>
              <a:gd name="connsiteX11" fmla="*/ 11454 w 3876851"/>
              <a:gd name="connsiteY11" fmla="*/ 4264212 h 6105699"/>
              <a:gd name="connsiteX12" fmla="*/ 240054 w 3876851"/>
              <a:gd name="connsiteY12" fmla="*/ 4848412 h 6105699"/>
              <a:gd name="connsiteX13" fmla="*/ 608354 w 3876851"/>
              <a:gd name="connsiteY13" fmla="*/ 5432612 h 6105699"/>
              <a:gd name="connsiteX14" fmla="*/ 798854 w 3876851"/>
              <a:gd name="connsiteY14" fmla="*/ 5775512 h 6105699"/>
              <a:gd name="connsiteX15" fmla="*/ 875054 w 3876851"/>
              <a:gd name="connsiteY15" fmla="*/ 5991412 h 6105699"/>
              <a:gd name="connsiteX16" fmla="*/ 1040154 w 3876851"/>
              <a:gd name="connsiteY16" fmla="*/ 6093012 h 6105699"/>
              <a:gd name="connsiteX17" fmla="*/ 1192554 w 3876851"/>
              <a:gd name="connsiteY17" fmla="*/ 5991412 h 6105699"/>
              <a:gd name="connsiteX18" fmla="*/ 951254 w 3876851"/>
              <a:gd name="connsiteY18" fmla="*/ 5089712 h 6105699"/>
              <a:gd name="connsiteX19" fmla="*/ 773454 w 3876851"/>
              <a:gd name="connsiteY19" fmla="*/ 4708712 h 6105699"/>
              <a:gd name="connsiteX20" fmla="*/ 1103654 w 3876851"/>
              <a:gd name="connsiteY20" fmla="*/ 4149912 h 6105699"/>
              <a:gd name="connsiteX21" fmla="*/ 1421154 w 3876851"/>
              <a:gd name="connsiteY21" fmla="*/ 3718112 h 6105699"/>
              <a:gd name="connsiteX22" fmla="*/ 1510054 w 3876851"/>
              <a:gd name="connsiteY22" fmla="*/ 3502212 h 6105699"/>
              <a:gd name="connsiteX23" fmla="*/ 1306854 w 3876851"/>
              <a:gd name="connsiteY23" fmla="*/ 3248212 h 6105699"/>
              <a:gd name="connsiteX24" fmla="*/ 1421154 w 3876851"/>
              <a:gd name="connsiteY24" fmla="*/ 3184712 h 6105699"/>
              <a:gd name="connsiteX25" fmla="*/ 1497354 w 3876851"/>
              <a:gd name="connsiteY25" fmla="*/ 2816412 h 6105699"/>
              <a:gd name="connsiteX26" fmla="*/ 1548154 w 3876851"/>
              <a:gd name="connsiteY26" fmla="*/ 2498912 h 6105699"/>
              <a:gd name="connsiteX27" fmla="*/ 1954554 w 3876851"/>
              <a:gd name="connsiteY27" fmla="*/ 2168712 h 6105699"/>
              <a:gd name="connsiteX28" fmla="*/ 1992654 w 3876851"/>
              <a:gd name="connsiteY28" fmla="*/ 1686112 h 6105699"/>
              <a:gd name="connsiteX29" fmla="*/ 2259354 w 3876851"/>
              <a:gd name="connsiteY29" fmla="*/ 1508312 h 6105699"/>
              <a:gd name="connsiteX30" fmla="*/ 2811480 w 3876851"/>
              <a:gd name="connsiteY30" fmla="*/ 700550 h 6105699"/>
              <a:gd name="connsiteX31" fmla="*/ 3860418 w 3876851"/>
              <a:gd name="connsiteY31" fmla="*/ 326123 h 6105699"/>
              <a:gd name="connsiteX32" fmla="*/ 3369328 w 3876851"/>
              <a:gd name="connsiteY32" fmla="*/ 318 h 6105699"/>
              <a:gd name="connsiteX0" fmla="*/ 3369328 w 3876851"/>
              <a:gd name="connsiteY0" fmla="*/ 316 h 6105697"/>
              <a:gd name="connsiteX1" fmla="*/ 2277324 w 3876851"/>
              <a:gd name="connsiteY1" fmla="*/ 384791 h 6105697"/>
              <a:gd name="connsiteX2" fmla="*/ 1637054 w 3876851"/>
              <a:gd name="connsiteY2" fmla="*/ 1076510 h 6105697"/>
              <a:gd name="connsiteX3" fmla="*/ 1408454 w 3876851"/>
              <a:gd name="connsiteY3" fmla="*/ 1432110 h 6105697"/>
              <a:gd name="connsiteX4" fmla="*/ 1167154 w 3876851"/>
              <a:gd name="connsiteY4" fmla="*/ 1711510 h 6105697"/>
              <a:gd name="connsiteX5" fmla="*/ 824254 w 3876851"/>
              <a:gd name="connsiteY5" fmla="*/ 2041710 h 6105697"/>
              <a:gd name="connsiteX6" fmla="*/ 671854 w 3876851"/>
              <a:gd name="connsiteY6" fmla="*/ 2244910 h 6105697"/>
              <a:gd name="connsiteX7" fmla="*/ 506754 w 3876851"/>
              <a:gd name="connsiteY7" fmla="*/ 2702110 h 6105697"/>
              <a:gd name="connsiteX8" fmla="*/ 392454 w 3876851"/>
              <a:gd name="connsiteY8" fmla="*/ 3032310 h 6105697"/>
              <a:gd name="connsiteX9" fmla="*/ 303554 w 3876851"/>
              <a:gd name="connsiteY9" fmla="*/ 3197410 h 6105697"/>
              <a:gd name="connsiteX10" fmla="*/ 62254 w 3876851"/>
              <a:gd name="connsiteY10" fmla="*/ 3667310 h 6105697"/>
              <a:gd name="connsiteX11" fmla="*/ 11454 w 3876851"/>
              <a:gd name="connsiteY11" fmla="*/ 4264210 h 6105697"/>
              <a:gd name="connsiteX12" fmla="*/ 240054 w 3876851"/>
              <a:gd name="connsiteY12" fmla="*/ 4848410 h 6105697"/>
              <a:gd name="connsiteX13" fmla="*/ 608354 w 3876851"/>
              <a:gd name="connsiteY13" fmla="*/ 5432610 h 6105697"/>
              <a:gd name="connsiteX14" fmla="*/ 798854 w 3876851"/>
              <a:gd name="connsiteY14" fmla="*/ 5775510 h 6105697"/>
              <a:gd name="connsiteX15" fmla="*/ 875054 w 3876851"/>
              <a:gd name="connsiteY15" fmla="*/ 5991410 h 6105697"/>
              <a:gd name="connsiteX16" fmla="*/ 1040154 w 3876851"/>
              <a:gd name="connsiteY16" fmla="*/ 6093010 h 6105697"/>
              <a:gd name="connsiteX17" fmla="*/ 1192554 w 3876851"/>
              <a:gd name="connsiteY17" fmla="*/ 5991410 h 6105697"/>
              <a:gd name="connsiteX18" fmla="*/ 951254 w 3876851"/>
              <a:gd name="connsiteY18" fmla="*/ 5089710 h 6105697"/>
              <a:gd name="connsiteX19" fmla="*/ 773454 w 3876851"/>
              <a:gd name="connsiteY19" fmla="*/ 4708710 h 6105697"/>
              <a:gd name="connsiteX20" fmla="*/ 1103654 w 3876851"/>
              <a:gd name="connsiteY20" fmla="*/ 4149910 h 6105697"/>
              <a:gd name="connsiteX21" fmla="*/ 1421154 w 3876851"/>
              <a:gd name="connsiteY21" fmla="*/ 3718110 h 6105697"/>
              <a:gd name="connsiteX22" fmla="*/ 1510054 w 3876851"/>
              <a:gd name="connsiteY22" fmla="*/ 3502210 h 6105697"/>
              <a:gd name="connsiteX23" fmla="*/ 1306854 w 3876851"/>
              <a:gd name="connsiteY23" fmla="*/ 3248210 h 6105697"/>
              <a:gd name="connsiteX24" fmla="*/ 1421154 w 3876851"/>
              <a:gd name="connsiteY24" fmla="*/ 3184710 h 6105697"/>
              <a:gd name="connsiteX25" fmla="*/ 1497354 w 3876851"/>
              <a:gd name="connsiteY25" fmla="*/ 2816410 h 6105697"/>
              <a:gd name="connsiteX26" fmla="*/ 1548154 w 3876851"/>
              <a:gd name="connsiteY26" fmla="*/ 2498910 h 6105697"/>
              <a:gd name="connsiteX27" fmla="*/ 1954554 w 3876851"/>
              <a:gd name="connsiteY27" fmla="*/ 2168710 h 6105697"/>
              <a:gd name="connsiteX28" fmla="*/ 1992654 w 3876851"/>
              <a:gd name="connsiteY28" fmla="*/ 1686110 h 6105697"/>
              <a:gd name="connsiteX29" fmla="*/ 2518310 w 3876851"/>
              <a:gd name="connsiteY29" fmla="*/ 1153523 h 6105697"/>
              <a:gd name="connsiteX30" fmla="*/ 2811480 w 3876851"/>
              <a:gd name="connsiteY30" fmla="*/ 700548 h 6105697"/>
              <a:gd name="connsiteX31" fmla="*/ 3860418 w 3876851"/>
              <a:gd name="connsiteY31" fmla="*/ 326121 h 6105697"/>
              <a:gd name="connsiteX32" fmla="*/ 3369328 w 3876851"/>
              <a:gd name="connsiteY32" fmla="*/ 316 h 6105697"/>
              <a:gd name="connsiteX0" fmla="*/ 3369328 w 3867578"/>
              <a:gd name="connsiteY0" fmla="*/ 309 h 6105690"/>
              <a:gd name="connsiteX1" fmla="*/ 2277324 w 3867578"/>
              <a:gd name="connsiteY1" fmla="*/ 384784 h 6105690"/>
              <a:gd name="connsiteX2" fmla="*/ 1637054 w 3867578"/>
              <a:gd name="connsiteY2" fmla="*/ 1076503 h 6105690"/>
              <a:gd name="connsiteX3" fmla="*/ 1408454 w 3867578"/>
              <a:gd name="connsiteY3" fmla="*/ 1432103 h 6105690"/>
              <a:gd name="connsiteX4" fmla="*/ 1167154 w 3867578"/>
              <a:gd name="connsiteY4" fmla="*/ 1711503 h 6105690"/>
              <a:gd name="connsiteX5" fmla="*/ 824254 w 3867578"/>
              <a:gd name="connsiteY5" fmla="*/ 2041703 h 6105690"/>
              <a:gd name="connsiteX6" fmla="*/ 671854 w 3867578"/>
              <a:gd name="connsiteY6" fmla="*/ 2244903 h 6105690"/>
              <a:gd name="connsiteX7" fmla="*/ 506754 w 3867578"/>
              <a:gd name="connsiteY7" fmla="*/ 2702103 h 6105690"/>
              <a:gd name="connsiteX8" fmla="*/ 392454 w 3867578"/>
              <a:gd name="connsiteY8" fmla="*/ 3032303 h 6105690"/>
              <a:gd name="connsiteX9" fmla="*/ 303554 w 3867578"/>
              <a:gd name="connsiteY9" fmla="*/ 3197403 h 6105690"/>
              <a:gd name="connsiteX10" fmla="*/ 62254 w 3867578"/>
              <a:gd name="connsiteY10" fmla="*/ 3667303 h 6105690"/>
              <a:gd name="connsiteX11" fmla="*/ 11454 w 3867578"/>
              <a:gd name="connsiteY11" fmla="*/ 4264203 h 6105690"/>
              <a:gd name="connsiteX12" fmla="*/ 240054 w 3867578"/>
              <a:gd name="connsiteY12" fmla="*/ 4848403 h 6105690"/>
              <a:gd name="connsiteX13" fmla="*/ 608354 w 3867578"/>
              <a:gd name="connsiteY13" fmla="*/ 5432603 h 6105690"/>
              <a:gd name="connsiteX14" fmla="*/ 798854 w 3867578"/>
              <a:gd name="connsiteY14" fmla="*/ 5775503 h 6105690"/>
              <a:gd name="connsiteX15" fmla="*/ 875054 w 3867578"/>
              <a:gd name="connsiteY15" fmla="*/ 5991403 h 6105690"/>
              <a:gd name="connsiteX16" fmla="*/ 1040154 w 3867578"/>
              <a:gd name="connsiteY16" fmla="*/ 6093003 h 6105690"/>
              <a:gd name="connsiteX17" fmla="*/ 1192554 w 3867578"/>
              <a:gd name="connsiteY17" fmla="*/ 5991403 h 6105690"/>
              <a:gd name="connsiteX18" fmla="*/ 951254 w 3867578"/>
              <a:gd name="connsiteY18" fmla="*/ 5089703 h 6105690"/>
              <a:gd name="connsiteX19" fmla="*/ 773454 w 3867578"/>
              <a:gd name="connsiteY19" fmla="*/ 4708703 h 6105690"/>
              <a:gd name="connsiteX20" fmla="*/ 1103654 w 3867578"/>
              <a:gd name="connsiteY20" fmla="*/ 4149903 h 6105690"/>
              <a:gd name="connsiteX21" fmla="*/ 1421154 w 3867578"/>
              <a:gd name="connsiteY21" fmla="*/ 3718103 h 6105690"/>
              <a:gd name="connsiteX22" fmla="*/ 1510054 w 3867578"/>
              <a:gd name="connsiteY22" fmla="*/ 3502203 h 6105690"/>
              <a:gd name="connsiteX23" fmla="*/ 1306854 w 3867578"/>
              <a:gd name="connsiteY23" fmla="*/ 3248203 h 6105690"/>
              <a:gd name="connsiteX24" fmla="*/ 1421154 w 3867578"/>
              <a:gd name="connsiteY24" fmla="*/ 3184703 h 6105690"/>
              <a:gd name="connsiteX25" fmla="*/ 1497354 w 3867578"/>
              <a:gd name="connsiteY25" fmla="*/ 2816403 h 6105690"/>
              <a:gd name="connsiteX26" fmla="*/ 1548154 w 3867578"/>
              <a:gd name="connsiteY26" fmla="*/ 2498903 h 6105690"/>
              <a:gd name="connsiteX27" fmla="*/ 1954554 w 3867578"/>
              <a:gd name="connsiteY27" fmla="*/ 2168703 h 6105690"/>
              <a:gd name="connsiteX28" fmla="*/ 1992654 w 3867578"/>
              <a:gd name="connsiteY28" fmla="*/ 1686103 h 6105690"/>
              <a:gd name="connsiteX29" fmla="*/ 2518310 w 3867578"/>
              <a:gd name="connsiteY29" fmla="*/ 1153516 h 6105690"/>
              <a:gd name="connsiteX30" fmla="*/ 3033023 w 3867578"/>
              <a:gd name="connsiteY30" fmla="*/ 662437 h 6105690"/>
              <a:gd name="connsiteX31" fmla="*/ 3860418 w 3867578"/>
              <a:gd name="connsiteY31" fmla="*/ 326114 h 6105690"/>
              <a:gd name="connsiteX32" fmla="*/ 3369328 w 3867578"/>
              <a:gd name="connsiteY32" fmla="*/ 309 h 6105690"/>
              <a:gd name="connsiteX0" fmla="*/ 3369328 w 3883991"/>
              <a:gd name="connsiteY0" fmla="*/ 2047 h 6107428"/>
              <a:gd name="connsiteX1" fmla="*/ 2277324 w 3883991"/>
              <a:gd name="connsiteY1" fmla="*/ 386522 h 6107428"/>
              <a:gd name="connsiteX2" fmla="*/ 1637054 w 3883991"/>
              <a:gd name="connsiteY2" fmla="*/ 1078241 h 6107428"/>
              <a:gd name="connsiteX3" fmla="*/ 1408454 w 3883991"/>
              <a:gd name="connsiteY3" fmla="*/ 1433841 h 6107428"/>
              <a:gd name="connsiteX4" fmla="*/ 1167154 w 3883991"/>
              <a:gd name="connsiteY4" fmla="*/ 1713241 h 6107428"/>
              <a:gd name="connsiteX5" fmla="*/ 824254 w 3883991"/>
              <a:gd name="connsiteY5" fmla="*/ 2043441 h 6107428"/>
              <a:gd name="connsiteX6" fmla="*/ 671854 w 3883991"/>
              <a:gd name="connsiteY6" fmla="*/ 2246641 h 6107428"/>
              <a:gd name="connsiteX7" fmla="*/ 506754 w 3883991"/>
              <a:gd name="connsiteY7" fmla="*/ 2703841 h 6107428"/>
              <a:gd name="connsiteX8" fmla="*/ 392454 w 3883991"/>
              <a:gd name="connsiteY8" fmla="*/ 3034041 h 6107428"/>
              <a:gd name="connsiteX9" fmla="*/ 303554 w 3883991"/>
              <a:gd name="connsiteY9" fmla="*/ 3199141 h 6107428"/>
              <a:gd name="connsiteX10" fmla="*/ 62254 w 3883991"/>
              <a:gd name="connsiteY10" fmla="*/ 3669041 h 6107428"/>
              <a:gd name="connsiteX11" fmla="*/ 11454 w 3883991"/>
              <a:gd name="connsiteY11" fmla="*/ 4265941 h 6107428"/>
              <a:gd name="connsiteX12" fmla="*/ 240054 w 3883991"/>
              <a:gd name="connsiteY12" fmla="*/ 4850141 h 6107428"/>
              <a:gd name="connsiteX13" fmla="*/ 608354 w 3883991"/>
              <a:gd name="connsiteY13" fmla="*/ 5434341 h 6107428"/>
              <a:gd name="connsiteX14" fmla="*/ 798854 w 3883991"/>
              <a:gd name="connsiteY14" fmla="*/ 5777241 h 6107428"/>
              <a:gd name="connsiteX15" fmla="*/ 875054 w 3883991"/>
              <a:gd name="connsiteY15" fmla="*/ 5993141 h 6107428"/>
              <a:gd name="connsiteX16" fmla="*/ 1040154 w 3883991"/>
              <a:gd name="connsiteY16" fmla="*/ 6094741 h 6107428"/>
              <a:gd name="connsiteX17" fmla="*/ 1192554 w 3883991"/>
              <a:gd name="connsiteY17" fmla="*/ 5993141 h 6107428"/>
              <a:gd name="connsiteX18" fmla="*/ 951254 w 3883991"/>
              <a:gd name="connsiteY18" fmla="*/ 5091441 h 6107428"/>
              <a:gd name="connsiteX19" fmla="*/ 773454 w 3883991"/>
              <a:gd name="connsiteY19" fmla="*/ 4710441 h 6107428"/>
              <a:gd name="connsiteX20" fmla="*/ 1103654 w 3883991"/>
              <a:gd name="connsiteY20" fmla="*/ 4151641 h 6107428"/>
              <a:gd name="connsiteX21" fmla="*/ 1421154 w 3883991"/>
              <a:gd name="connsiteY21" fmla="*/ 3719841 h 6107428"/>
              <a:gd name="connsiteX22" fmla="*/ 1510054 w 3883991"/>
              <a:gd name="connsiteY22" fmla="*/ 3503941 h 6107428"/>
              <a:gd name="connsiteX23" fmla="*/ 1306854 w 3883991"/>
              <a:gd name="connsiteY23" fmla="*/ 3249941 h 6107428"/>
              <a:gd name="connsiteX24" fmla="*/ 1421154 w 3883991"/>
              <a:gd name="connsiteY24" fmla="*/ 3186441 h 6107428"/>
              <a:gd name="connsiteX25" fmla="*/ 1497354 w 3883991"/>
              <a:gd name="connsiteY25" fmla="*/ 2818141 h 6107428"/>
              <a:gd name="connsiteX26" fmla="*/ 1548154 w 3883991"/>
              <a:gd name="connsiteY26" fmla="*/ 2500641 h 6107428"/>
              <a:gd name="connsiteX27" fmla="*/ 1954554 w 3883991"/>
              <a:gd name="connsiteY27" fmla="*/ 2170441 h 6107428"/>
              <a:gd name="connsiteX28" fmla="*/ 1992654 w 3883991"/>
              <a:gd name="connsiteY28" fmla="*/ 1687841 h 6107428"/>
              <a:gd name="connsiteX29" fmla="*/ 2518310 w 3883991"/>
              <a:gd name="connsiteY29" fmla="*/ 1155254 h 6107428"/>
              <a:gd name="connsiteX30" fmla="*/ 3033023 w 3883991"/>
              <a:gd name="connsiteY30" fmla="*/ 664175 h 6107428"/>
              <a:gd name="connsiteX31" fmla="*/ 3877116 w 3883991"/>
              <a:gd name="connsiteY31" fmla="*/ 543976 h 6107428"/>
              <a:gd name="connsiteX32" fmla="*/ 3369328 w 3883991"/>
              <a:gd name="connsiteY32" fmla="*/ 2047 h 61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3991" h="6107428">
                <a:moveTo>
                  <a:pt x="3369328" y="2047"/>
                </a:moveTo>
                <a:cubicBezTo>
                  <a:pt x="3102696" y="-24195"/>
                  <a:pt x="2566036" y="207156"/>
                  <a:pt x="2277324" y="386522"/>
                </a:cubicBezTo>
                <a:cubicBezTo>
                  <a:pt x="1988612" y="565888"/>
                  <a:pt x="1781866" y="903688"/>
                  <a:pt x="1637054" y="1078241"/>
                </a:cubicBezTo>
                <a:cubicBezTo>
                  <a:pt x="1492242" y="1252794"/>
                  <a:pt x="1486771" y="1328008"/>
                  <a:pt x="1408454" y="1433841"/>
                </a:cubicBezTo>
                <a:cubicBezTo>
                  <a:pt x="1330137" y="1539674"/>
                  <a:pt x="1264521" y="1611641"/>
                  <a:pt x="1167154" y="1713241"/>
                </a:cubicBezTo>
                <a:cubicBezTo>
                  <a:pt x="1069787" y="1814841"/>
                  <a:pt x="906804" y="1954541"/>
                  <a:pt x="824254" y="2043441"/>
                </a:cubicBezTo>
                <a:cubicBezTo>
                  <a:pt x="741704" y="2132341"/>
                  <a:pt x="724771" y="2136574"/>
                  <a:pt x="671854" y="2246641"/>
                </a:cubicBezTo>
                <a:cubicBezTo>
                  <a:pt x="618937" y="2356708"/>
                  <a:pt x="553321" y="2572608"/>
                  <a:pt x="506754" y="2703841"/>
                </a:cubicBezTo>
                <a:cubicBezTo>
                  <a:pt x="460187" y="2835074"/>
                  <a:pt x="426321" y="2951491"/>
                  <a:pt x="392454" y="3034041"/>
                </a:cubicBezTo>
                <a:cubicBezTo>
                  <a:pt x="358587" y="3116591"/>
                  <a:pt x="358587" y="3093308"/>
                  <a:pt x="303554" y="3199141"/>
                </a:cubicBezTo>
                <a:cubicBezTo>
                  <a:pt x="248521" y="3304974"/>
                  <a:pt x="110937" y="3491241"/>
                  <a:pt x="62254" y="3669041"/>
                </a:cubicBezTo>
                <a:cubicBezTo>
                  <a:pt x="13571" y="3846841"/>
                  <a:pt x="-18179" y="4069091"/>
                  <a:pt x="11454" y="4265941"/>
                </a:cubicBezTo>
                <a:cubicBezTo>
                  <a:pt x="41087" y="4462791"/>
                  <a:pt x="140571" y="4655408"/>
                  <a:pt x="240054" y="4850141"/>
                </a:cubicBezTo>
                <a:cubicBezTo>
                  <a:pt x="339537" y="5044874"/>
                  <a:pt x="515221" y="5279824"/>
                  <a:pt x="608354" y="5434341"/>
                </a:cubicBezTo>
                <a:cubicBezTo>
                  <a:pt x="701487" y="5588858"/>
                  <a:pt x="754404" y="5684108"/>
                  <a:pt x="798854" y="5777241"/>
                </a:cubicBezTo>
                <a:cubicBezTo>
                  <a:pt x="843304" y="5870374"/>
                  <a:pt x="834837" y="5940224"/>
                  <a:pt x="875054" y="5993141"/>
                </a:cubicBezTo>
                <a:cubicBezTo>
                  <a:pt x="915271" y="6046058"/>
                  <a:pt x="987237" y="6094741"/>
                  <a:pt x="1040154" y="6094741"/>
                </a:cubicBezTo>
                <a:cubicBezTo>
                  <a:pt x="1093071" y="6094741"/>
                  <a:pt x="1207371" y="6160358"/>
                  <a:pt x="1192554" y="5993141"/>
                </a:cubicBezTo>
                <a:cubicBezTo>
                  <a:pt x="1177737" y="5825924"/>
                  <a:pt x="1021104" y="5305224"/>
                  <a:pt x="951254" y="5091441"/>
                </a:cubicBezTo>
                <a:cubicBezTo>
                  <a:pt x="881404" y="4877658"/>
                  <a:pt x="748054" y="4867074"/>
                  <a:pt x="773454" y="4710441"/>
                </a:cubicBezTo>
                <a:cubicBezTo>
                  <a:pt x="798854" y="4553808"/>
                  <a:pt x="995704" y="4316741"/>
                  <a:pt x="1103654" y="4151641"/>
                </a:cubicBezTo>
                <a:cubicBezTo>
                  <a:pt x="1211604" y="3986541"/>
                  <a:pt x="1353421" y="3827791"/>
                  <a:pt x="1421154" y="3719841"/>
                </a:cubicBezTo>
                <a:cubicBezTo>
                  <a:pt x="1488887" y="3611891"/>
                  <a:pt x="1529104" y="3582258"/>
                  <a:pt x="1510054" y="3503941"/>
                </a:cubicBezTo>
                <a:cubicBezTo>
                  <a:pt x="1491004" y="3425624"/>
                  <a:pt x="1321671" y="3302858"/>
                  <a:pt x="1306854" y="3249941"/>
                </a:cubicBezTo>
                <a:cubicBezTo>
                  <a:pt x="1292037" y="3197024"/>
                  <a:pt x="1389404" y="3258408"/>
                  <a:pt x="1421154" y="3186441"/>
                </a:cubicBezTo>
                <a:cubicBezTo>
                  <a:pt x="1452904" y="3114474"/>
                  <a:pt x="1476187" y="2932441"/>
                  <a:pt x="1497354" y="2818141"/>
                </a:cubicBezTo>
                <a:cubicBezTo>
                  <a:pt x="1518521" y="2703841"/>
                  <a:pt x="1471954" y="2608591"/>
                  <a:pt x="1548154" y="2500641"/>
                </a:cubicBezTo>
                <a:cubicBezTo>
                  <a:pt x="1624354" y="2392691"/>
                  <a:pt x="1880471" y="2305908"/>
                  <a:pt x="1954554" y="2170441"/>
                </a:cubicBezTo>
                <a:cubicBezTo>
                  <a:pt x="2028637" y="2034974"/>
                  <a:pt x="1898695" y="1857039"/>
                  <a:pt x="1992654" y="1687841"/>
                </a:cubicBezTo>
                <a:cubicBezTo>
                  <a:pt x="2086613" y="1518643"/>
                  <a:pt x="2344915" y="1325865"/>
                  <a:pt x="2518310" y="1155254"/>
                </a:cubicBezTo>
                <a:cubicBezTo>
                  <a:pt x="2691705" y="984643"/>
                  <a:pt x="2988573" y="803875"/>
                  <a:pt x="3033023" y="664175"/>
                </a:cubicBezTo>
                <a:cubicBezTo>
                  <a:pt x="3077473" y="524475"/>
                  <a:pt x="3821065" y="654331"/>
                  <a:pt x="3877116" y="543976"/>
                </a:cubicBezTo>
                <a:cubicBezTo>
                  <a:pt x="3933167" y="433621"/>
                  <a:pt x="3635960" y="28289"/>
                  <a:pt x="3369328" y="2047"/>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72C4693-124A-9642-D3DA-F9B94492628F}"/>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4CE391AF-F754-A67D-4245-74A9BBCC2D90}"/>
              </a:ext>
            </a:extLst>
          </p:cNvPr>
          <p:cNvSpPr/>
          <p:nvPr/>
        </p:nvSpPr>
        <p:spPr>
          <a:xfrm>
            <a:off x="5883259" y="5664740"/>
            <a:ext cx="867331" cy="921790"/>
          </a:xfrm>
          <a:custGeom>
            <a:avLst/>
            <a:gdLst>
              <a:gd name="connsiteX0" fmla="*/ 92239 w 867331"/>
              <a:gd name="connsiteY0" fmla="*/ 5958 h 921790"/>
              <a:gd name="connsiteX1" fmla="*/ 333243 w 867331"/>
              <a:gd name="connsiteY1" fmla="*/ 5958 h 921790"/>
              <a:gd name="connsiteX2" fmla="*/ 538806 w 867331"/>
              <a:gd name="connsiteY2" fmla="*/ 69753 h 921790"/>
              <a:gd name="connsiteX3" fmla="*/ 666397 w 867331"/>
              <a:gd name="connsiteY3" fmla="*/ 62665 h 921790"/>
              <a:gd name="connsiteX4" fmla="*/ 786899 w 867331"/>
              <a:gd name="connsiteY4" fmla="*/ 360376 h 921790"/>
              <a:gd name="connsiteX5" fmla="*/ 864871 w 867331"/>
              <a:gd name="connsiteY5" fmla="*/ 608469 h 921790"/>
              <a:gd name="connsiteX6" fmla="*/ 843606 w 867331"/>
              <a:gd name="connsiteY6" fmla="*/ 835297 h 921790"/>
              <a:gd name="connsiteX7" fmla="*/ 801076 w 867331"/>
              <a:gd name="connsiteY7" fmla="*/ 913269 h 921790"/>
              <a:gd name="connsiteX8" fmla="*/ 730192 w 867331"/>
              <a:gd name="connsiteY8" fmla="*/ 906181 h 921790"/>
              <a:gd name="connsiteX9" fmla="*/ 765634 w 867331"/>
              <a:gd name="connsiteY9" fmla="*/ 792767 h 921790"/>
              <a:gd name="connsiteX10" fmla="*/ 673485 w 867331"/>
              <a:gd name="connsiteY10" fmla="*/ 700618 h 921790"/>
              <a:gd name="connsiteX11" fmla="*/ 567160 w 867331"/>
              <a:gd name="connsiteY11" fmla="*/ 438348 h 921790"/>
              <a:gd name="connsiteX12" fmla="*/ 538806 w 867331"/>
              <a:gd name="connsiteY12" fmla="*/ 232786 h 921790"/>
              <a:gd name="connsiteX13" fmla="*/ 446657 w 867331"/>
              <a:gd name="connsiteY13" fmla="*/ 140637 h 921790"/>
              <a:gd name="connsiteX14" fmla="*/ 319067 w 867331"/>
              <a:gd name="connsiteY14" fmla="*/ 183167 h 921790"/>
              <a:gd name="connsiteX15" fmla="*/ 226918 w 867331"/>
              <a:gd name="connsiteY15" fmla="*/ 126460 h 921790"/>
              <a:gd name="connsiteX16" fmla="*/ 141857 w 867331"/>
              <a:gd name="connsiteY16" fmla="*/ 98107 h 921790"/>
              <a:gd name="connsiteX17" fmla="*/ 56797 w 867331"/>
              <a:gd name="connsiteY17" fmla="*/ 83930 h 921790"/>
              <a:gd name="connsiteX18" fmla="*/ 90 w 867331"/>
              <a:gd name="connsiteY18" fmla="*/ 76841 h 921790"/>
              <a:gd name="connsiteX19" fmla="*/ 42620 w 867331"/>
              <a:gd name="connsiteY19" fmla="*/ 34311 h 921790"/>
              <a:gd name="connsiteX20" fmla="*/ 92239 w 867331"/>
              <a:gd name="connsiteY20" fmla="*/ 5958 h 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31" h="921790">
                <a:moveTo>
                  <a:pt x="92239" y="5958"/>
                </a:moveTo>
                <a:cubicBezTo>
                  <a:pt x="140676" y="1233"/>
                  <a:pt x="258815" y="-4674"/>
                  <a:pt x="333243" y="5958"/>
                </a:cubicBezTo>
                <a:cubicBezTo>
                  <a:pt x="407671" y="16590"/>
                  <a:pt x="483280" y="60302"/>
                  <a:pt x="538806" y="69753"/>
                </a:cubicBezTo>
                <a:cubicBezTo>
                  <a:pt x="594332" y="79204"/>
                  <a:pt x="625048" y="14228"/>
                  <a:pt x="666397" y="62665"/>
                </a:cubicBezTo>
                <a:cubicBezTo>
                  <a:pt x="707746" y="111102"/>
                  <a:pt x="753820" y="269409"/>
                  <a:pt x="786899" y="360376"/>
                </a:cubicBezTo>
                <a:cubicBezTo>
                  <a:pt x="819978" y="451343"/>
                  <a:pt x="855420" y="529316"/>
                  <a:pt x="864871" y="608469"/>
                </a:cubicBezTo>
                <a:cubicBezTo>
                  <a:pt x="874322" y="687622"/>
                  <a:pt x="854238" y="784497"/>
                  <a:pt x="843606" y="835297"/>
                </a:cubicBezTo>
                <a:cubicBezTo>
                  <a:pt x="832974" y="886097"/>
                  <a:pt x="819978" y="901455"/>
                  <a:pt x="801076" y="913269"/>
                </a:cubicBezTo>
                <a:cubicBezTo>
                  <a:pt x="782174" y="925083"/>
                  <a:pt x="736099" y="926265"/>
                  <a:pt x="730192" y="906181"/>
                </a:cubicBezTo>
                <a:cubicBezTo>
                  <a:pt x="724285" y="886097"/>
                  <a:pt x="775085" y="827028"/>
                  <a:pt x="765634" y="792767"/>
                </a:cubicBezTo>
                <a:cubicBezTo>
                  <a:pt x="756183" y="758507"/>
                  <a:pt x="706564" y="759688"/>
                  <a:pt x="673485" y="700618"/>
                </a:cubicBezTo>
                <a:cubicBezTo>
                  <a:pt x="640406" y="641548"/>
                  <a:pt x="589606" y="516320"/>
                  <a:pt x="567160" y="438348"/>
                </a:cubicBezTo>
                <a:cubicBezTo>
                  <a:pt x="544714" y="360376"/>
                  <a:pt x="558890" y="282404"/>
                  <a:pt x="538806" y="232786"/>
                </a:cubicBezTo>
                <a:cubicBezTo>
                  <a:pt x="518722" y="183168"/>
                  <a:pt x="483280" y="148907"/>
                  <a:pt x="446657" y="140637"/>
                </a:cubicBezTo>
                <a:cubicBezTo>
                  <a:pt x="410034" y="132367"/>
                  <a:pt x="355690" y="185530"/>
                  <a:pt x="319067" y="183167"/>
                </a:cubicBezTo>
                <a:cubicBezTo>
                  <a:pt x="282444" y="180804"/>
                  <a:pt x="256453" y="140637"/>
                  <a:pt x="226918" y="126460"/>
                </a:cubicBezTo>
                <a:cubicBezTo>
                  <a:pt x="197383" y="112283"/>
                  <a:pt x="170210" y="105195"/>
                  <a:pt x="141857" y="98107"/>
                </a:cubicBezTo>
                <a:cubicBezTo>
                  <a:pt x="113504" y="91019"/>
                  <a:pt x="80425" y="87474"/>
                  <a:pt x="56797" y="83930"/>
                </a:cubicBezTo>
                <a:cubicBezTo>
                  <a:pt x="33169" y="80386"/>
                  <a:pt x="2453" y="85111"/>
                  <a:pt x="90" y="76841"/>
                </a:cubicBezTo>
                <a:cubicBezTo>
                  <a:pt x="-2273" y="68571"/>
                  <a:pt x="42620" y="34311"/>
                  <a:pt x="42620" y="34311"/>
                </a:cubicBezTo>
                <a:cubicBezTo>
                  <a:pt x="52071" y="22497"/>
                  <a:pt x="43802" y="10683"/>
                  <a:pt x="92239" y="5958"/>
                </a:cubicBezTo>
                <a:close/>
              </a:path>
            </a:pathLst>
          </a:custGeom>
          <a:solidFill>
            <a:srgbClr val="FF0000">
              <a:alpha val="6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F78D2D-4FE3-1B64-0FB2-2A2C033C66CA}"/>
              </a:ext>
            </a:extLst>
          </p:cNvPr>
          <p:cNvSpPr txBox="1"/>
          <p:nvPr/>
        </p:nvSpPr>
        <p:spPr>
          <a:xfrm>
            <a:off x="5747580" y="2844225"/>
            <a:ext cx="2651944" cy="584775"/>
          </a:xfrm>
          <a:prstGeom prst="rect">
            <a:avLst/>
          </a:prstGeom>
          <a:solidFill>
            <a:srgbClr val="DDF0C8"/>
          </a:solidFill>
          <a:ln w="12700">
            <a:solidFill>
              <a:schemeClr val="tx1"/>
            </a:solidFill>
          </a:ln>
        </p:spPr>
        <p:txBody>
          <a:bodyPr wrap="none" rtlCol="0">
            <a:spAutoFit/>
          </a:bodyPr>
          <a:lstStyle/>
          <a:p>
            <a:r>
              <a:rPr lang="en-US" sz="3200" dirty="0"/>
              <a:t>Newfoundland</a:t>
            </a:r>
          </a:p>
        </p:txBody>
      </p:sp>
      <p:sp>
        <p:nvSpPr>
          <p:cNvPr id="11" name="TextBox 10">
            <a:extLst>
              <a:ext uri="{FF2B5EF4-FFF2-40B4-BE49-F238E27FC236}">
                <a16:creationId xmlns:a16="http://schemas.microsoft.com/office/drawing/2014/main" id="{E85BAF84-6106-F060-0D9E-AFB97326DDB1}"/>
              </a:ext>
            </a:extLst>
          </p:cNvPr>
          <p:cNvSpPr txBox="1"/>
          <p:nvPr/>
        </p:nvSpPr>
        <p:spPr>
          <a:xfrm>
            <a:off x="3778550" y="3967609"/>
            <a:ext cx="2946640" cy="584775"/>
          </a:xfrm>
          <a:prstGeom prst="rect">
            <a:avLst/>
          </a:prstGeom>
          <a:solidFill>
            <a:srgbClr val="C9E7A7"/>
          </a:solidFill>
          <a:ln w="12700">
            <a:solidFill>
              <a:schemeClr val="tx1"/>
            </a:solidFill>
          </a:ln>
        </p:spPr>
        <p:txBody>
          <a:bodyPr wrap="none" rtlCol="0">
            <a:spAutoFit/>
          </a:bodyPr>
          <a:lstStyle/>
          <a:p>
            <a:r>
              <a:rPr lang="en-US" sz="3200" dirty="0"/>
              <a:t>US Appalachians</a:t>
            </a:r>
          </a:p>
        </p:txBody>
      </p:sp>
      <p:sp>
        <p:nvSpPr>
          <p:cNvPr id="12" name="TextBox 11">
            <a:extLst>
              <a:ext uri="{FF2B5EF4-FFF2-40B4-BE49-F238E27FC236}">
                <a16:creationId xmlns:a16="http://schemas.microsoft.com/office/drawing/2014/main" id="{582DA027-E24E-858C-D306-11E877C41FA1}"/>
              </a:ext>
            </a:extLst>
          </p:cNvPr>
          <p:cNvSpPr txBox="1"/>
          <p:nvPr/>
        </p:nvSpPr>
        <p:spPr>
          <a:xfrm>
            <a:off x="5079769" y="6019800"/>
            <a:ext cx="1335622" cy="584775"/>
          </a:xfrm>
          <a:prstGeom prst="rect">
            <a:avLst/>
          </a:prstGeom>
          <a:solidFill>
            <a:srgbClr val="81DEFF"/>
          </a:solidFill>
          <a:ln w="12700">
            <a:solidFill>
              <a:schemeClr val="tx1"/>
            </a:solidFill>
          </a:ln>
        </p:spPr>
        <p:txBody>
          <a:bodyPr wrap="none" rtlCol="0">
            <a:spAutoFit/>
          </a:bodyPr>
          <a:lstStyle/>
          <a:p>
            <a:r>
              <a:rPr lang="en-US" sz="3200" dirty="0"/>
              <a:t>Florida</a:t>
            </a:r>
          </a:p>
        </p:txBody>
      </p:sp>
    </p:spTree>
    <p:extLst>
      <p:ext uri="{BB962C8B-B14F-4D97-AF65-F5344CB8AC3E}">
        <p14:creationId xmlns:p14="http://schemas.microsoft.com/office/powerpoint/2010/main" val="413536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55" presetClass="exit" presetSubtype="0" fill="hold" grpId="0" nodeType="withEffect">
                                  <p:stCondLst>
                                    <p:cond delay="0"/>
                                  </p:stCondLst>
                                  <p:childTnLst>
                                    <p:anim calcmode="lin" valueType="num">
                                      <p:cBhvr>
                                        <p:cTn id="15" dur="1000"/>
                                        <p:tgtEl>
                                          <p:spTgt spid="10"/>
                                        </p:tgtEl>
                                        <p:attrNameLst>
                                          <p:attrName>ppt_w</p:attrName>
                                        </p:attrNameLst>
                                      </p:cBhvr>
                                      <p:tavLst>
                                        <p:tav tm="0">
                                          <p:val>
                                            <p:strVal val="ppt_w"/>
                                          </p:val>
                                        </p:tav>
                                        <p:tav tm="100000">
                                          <p:val>
                                            <p:strVal val="ppt_w*0.70"/>
                                          </p:val>
                                        </p:tav>
                                      </p:tavLst>
                                    </p:anim>
                                    <p:anim calcmode="lin" valueType="num">
                                      <p:cBhvr>
                                        <p:cTn id="16" dur="1000"/>
                                        <p:tgtEl>
                                          <p:spTgt spid="10"/>
                                        </p:tgtEl>
                                        <p:attrNameLst>
                                          <p:attrName>ppt_h</p:attrName>
                                        </p:attrNameLst>
                                      </p:cBhvr>
                                      <p:tavLst>
                                        <p:tav tm="0">
                                          <p:val>
                                            <p:strVal val="ppt_h"/>
                                          </p:val>
                                        </p:tav>
                                        <p:tav tm="100000">
                                          <p:val>
                                            <p:strVal val="ppt_h"/>
                                          </p:val>
                                        </p:tav>
                                      </p:tavLst>
                                    </p:anim>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animBg="1"/>
      <p:bldP spid="6" grpId="0" animBg="1"/>
      <p:bldP spid="8"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789A0A-6747-B11E-B274-2E4276E4B67B}"/>
              </a:ext>
            </a:extLst>
          </p:cNvPr>
          <p:cNvGrpSpPr/>
          <p:nvPr/>
        </p:nvGrpSpPr>
        <p:grpSpPr>
          <a:xfrm>
            <a:off x="0" y="838200"/>
            <a:ext cx="9144000" cy="5980764"/>
            <a:chOff x="0" y="872018"/>
            <a:chExt cx="9144000" cy="5980764"/>
          </a:xfrm>
        </p:grpSpPr>
        <p:pic>
          <p:nvPicPr>
            <p:cNvPr id="3" name="Picture 2">
              <a:extLst>
                <a:ext uri="{FF2B5EF4-FFF2-40B4-BE49-F238E27FC236}">
                  <a16:creationId xmlns:a16="http://schemas.microsoft.com/office/drawing/2014/main" id="{38ED3B5D-502B-B958-6A44-FDF034A0223E}"/>
                </a:ext>
              </a:extLst>
            </p:cNvPr>
            <p:cNvPicPr>
              <a:picLocks noChangeAspect="1"/>
            </p:cNvPicPr>
            <p:nvPr/>
          </p:nvPicPr>
          <p:blipFill rotWithShape="1">
            <a:blip r:embed="rId3"/>
            <a:srcRect l="3024" t="13027" r="6574" b="27383"/>
            <a:stretch/>
          </p:blipFill>
          <p:spPr>
            <a:xfrm>
              <a:off x="11482" y="872018"/>
              <a:ext cx="9132518" cy="5980764"/>
            </a:xfrm>
            <a:prstGeom prst="rect">
              <a:avLst/>
            </a:prstGeom>
          </p:spPr>
        </p:pic>
        <p:pic>
          <p:nvPicPr>
            <p:cNvPr id="2" name="Picture 1">
              <a:extLst>
                <a:ext uri="{FF2B5EF4-FFF2-40B4-BE49-F238E27FC236}">
                  <a16:creationId xmlns:a16="http://schemas.microsoft.com/office/drawing/2014/main" id="{C4B46B7B-8E25-4B5A-07E3-82768FE79BC3}"/>
                </a:ext>
              </a:extLst>
            </p:cNvPr>
            <p:cNvPicPr>
              <a:picLocks noChangeAspect="1"/>
            </p:cNvPicPr>
            <p:nvPr/>
          </p:nvPicPr>
          <p:blipFill rotWithShape="1">
            <a:blip r:embed="rId3"/>
            <a:srcRect l="3024" t="36985" r="90301" b="57700"/>
            <a:stretch/>
          </p:blipFill>
          <p:spPr>
            <a:xfrm>
              <a:off x="0" y="2743200"/>
              <a:ext cx="674318" cy="533400"/>
            </a:xfrm>
            <a:prstGeom prst="rect">
              <a:avLst/>
            </a:prstGeom>
          </p:spPr>
        </p:pic>
      </p:grpSp>
      <p:sp>
        <p:nvSpPr>
          <p:cNvPr id="7" name="TextBox 6">
            <a:extLst>
              <a:ext uri="{FF2B5EF4-FFF2-40B4-BE49-F238E27FC236}">
                <a16:creationId xmlns:a16="http://schemas.microsoft.com/office/drawing/2014/main" id="{CF6B269F-40DD-3E5B-81B6-7C17FD15F58F}"/>
              </a:ext>
            </a:extLst>
          </p:cNvPr>
          <p:cNvSpPr txBox="1"/>
          <p:nvPr/>
        </p:nvSpPr>
        <p:spPr>
          <a:xfrm>
            <a:off x="-16592" y="7203"/>
            <a:ext cx="9139236" cy="830997"/>
          </a:xfrm>
          <a:prstGeom prst="rect">
            <a:avLst/>
          </a:prstGeom>
          <a:noFill/>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International Treasures: Parks</a:t>
            </a:r>
          </a:p>
        </p:txBody>
      </p:sp>
      <p:sp>
        <p:nvSpPr>
          <p:cNvPr id="9" name="Freeform 45">
            <a:extLst>
              <a:ext uri="{FF2B5EF4-FFF2-40B4-BE49-F238E27FC236}">
                <a16:creationId xmlns:a16="http://schemas.microsoft.com/office/drawing/2014/main" id="{24F8EEBF-4696-1A62-0F57-48B7F2744066}"/>
              </a:ext>
            </a:extLst>
          </p:cNvPr>
          <p:cNvSpPr/>
          <p:nvPr/>
        </p:nvSpPr>
        <p:spPr>
          <a:xfrm>
            <a:off x="5882339" y="3614314"/>
            <a:ext cx="1918627" cy="1986031"/>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084832 w 2158338"/>
              <a:gd name="connsiteY0" fmla="*/ 146374 h 3296562"/>
              <a:gd name="connsiteX1" fmla="*/ 1738338 w 2158338"/>
              <a:gd name="connsiteY1" fmla="*/ 14103 h 3296562"/>
              <a:gd name="connsiteX2" fmla="*/ 1742651 w 2158338"/>
              <a:gd name="connsiteY2" fmla="*/ 494306 h 3296562"/>
              <a:gd name="connsiteX3" fmla="*/ 1000779 w 2158338"/>
              <a:gd name="connsiteY3" fmla="*/ 1270684 h 3296562"/>
              <a:gd name="connsiteX4" fmla="*/ 966274 w 2158338"/>
              <a:gd name="connsiteY4" fmla="*/ 1287936 h 3296562"/>
              <a:gd name="connsiteX5" fmla="*/ 651410 w 2158338"/>
              <a:gd name="connsiteY5" fmla="*/ 1563982 h 3296562"/>
              <a:gd name="connsiteX6" fmla="*/ 431436 w 2158338"/>
              <a:gd name="connsiteY6" fmla="*/ 2081567 h 3296562"/>
              <a:gd name="connsiteX7" fmla="*/ 293413 w 2158338"/>
              <a:gd name="connsiteY7" fmla="*/ 2495635 h 3296562"/>
              <a:gd name="connsiteX8" fmla="*/ 34621 w 2158338"/>
              <a:gd name="connsiteY8" fmla="*/ 2806186 h 3296562"/>
              <a:gd name="connsiteX9" fmla="*/ 16074 w 2158338"/>
              <a:gd name="connsiteY9" fmla="*/ 3122344 h 3296562"/>
              <a:gd name="connsiteX10" fmla="*/ 159704 w 2158338"/>
              <a:gd name="connsiteY10" fmla="*/ 3296453 h 3296562"/>
              <a:gd name="connsiteX11" fmla="*/ 362425 w 2158338"/>
              <a:gd name="connsiteY11" fmla="*/ 3099484 h 3296562"/>
              <a:gd name="connsiteX12" fmla="*/ 793745 w 2158338"/>
              <a:gd name="connsiteY12" fmla="*/ 2702669 h 3296562"/>
              <a:gd name="connsiteX13" fmla="*/ 1121549 w 2158338"/>
              <a:gd name="connsiteY13" fmla="*/ 1995303 h 3296562"/>
              <a:gd name="connsiteX14" fmla="*/ 1207813 w 2158338"/>
              <a:gd name="connsiteY14" fmla="*/ 1684752 h 3296562"/>
              <a:gd name="connsiteX15" fmla="*/ 1501112 w 2158338"/>
              <a:gd name="connsiteY15" fmla="*/ 1408706 h 3296562"/>
              <a:gd name="connsiteX16" fmla="*/ 1656387 w 2158338"/>
              <a:gd name="connsiteY16" fmla="*/ 1236178 h 3296562"/>
              <a:gd name="connsiteX17" fmla="*/ 1846168 w 2158338"/>
              <a:gd name="connsiteY17" fmla="*/ 839363 h 3296562"/>
              <a:gd name="connsiteX18" fmla="*/ 2109274 w 2158338"/>
              <a:gd name="connsiteY18" fmla="*/ 528812 h 3296562"/>
              <a:gd name="connsiteX19" fmla="*/ 2156719 w 2158338"/>
              <a:gd name="connsiteY19" fmla="*/ 339031 h 3296562"/>
              <a:gd name="connsiteX20" fmla="*/ 2084832 w 2158338"/>
              <a:gd name="connsiteY20" fmla="*/ 146374 h 3296562"/>
              <a:gd name="connsiteX0" fmla="*/ 2084832 w 2158338"/>
              <a:gd name="connsiteY0" fmla="*/ 1 h 3150189"/>
              <a:gd name="connsiteX1" fmla="*/ 1742651 w 2158338"/>
              <a:gd name="connsiteY1" fmla="*/ 347933 h 3150189"/>
              <a:gd name="connsiteX2" fmla="*/ 1000779 w 2158338"/>
              <a:gd name="connsiteY2" fmla="*/ 1124311 h 3150189"/>
              <a:gd name="connsiteX3" fmla="*/ 966274 w 2158338"/>
              <a:gd name="connsiteY3" fmla="*/ 1141563 h 3150189"/>
              <a:gd name="connsiteX4" fmla="*/ 651410 w 2158338"/>
              <a:gd name="connsiteY4" fmla="*/ 1417609 h 3150189"/>
              <a:gd name="connsiteX5" fmla="*/ 431436 w 2158338"/>
              <a:gd name="connsiteY5" fmla="*/ 1935194 h 3150189"/>
              <a:gd name="connsiteX6" fmla="*/ 293413 w 2158338"/>
              <a:gd name="connsiteY6" fmla="*/ 2349262 h 3150189"/>
              <a:gd name="connsiteX7" fmla="*/ 34621 w 2158338"/>
              <a:gd name="connsiteY7" fmla="*/ 2659813 h 3150189"/>
              <a:gd name="connsiteX8" fmla="*/ 16074 w 2158338"/>
              <a:gd name="connsiteY8" fmla="*/ 2975971 h 3150189"/>
              <a:gd name="connsiteX9" fmla="*/ 159704 w 2158338"/>
              <a:gd name="connsiteY9" fmla="*/ 3150080 h 3150189"/>
              <a:gd name="connsiteX10" fmla="*/ 362425 w 2158338"/>
              <a:gd name="connsiteY10" fmla="*/ 2953111 h 3150189"/>
              <a:gd name="connsiteX11" fmla="*/ 793745 w 2158338"/>
              <a:gd name="connsiteY11" fmla="*/ 2556296 h 3150189"/>
              <a:gd name="connsiteX12" fmla="*/ 1121549 w 2158338"/>
              <a:gd name="connsiteY12" fmla="*/ 1848930 h 3150189"/>
              <a:gd name="connsiteX13" fmla="*/ 1207813 w 2158338"/>
              <a:gd name="connsiteY13" fmla="*/ 1538379 h 3150189"/>
              <a:gd name="connsiteX14" fmla="*/ 1501112 w 2158338"/>
              <a:gd name="connsiteY14" fmla="*/ 1262333 h 3150189"/>
              <a:gd name="connsiteX15" fmla="*/ 1656387 w 2158338"/>
              <a:gd name="connsiteY15" fmla="*/ 1089805 h 3150189"/>
              <a:gd name="connsiteX16" fmla="*/ 1846168 w 2158338"/>
              <a:gd name="connsiteY16" fmla="*/ 692990 h 3150189"/>
              <a:gd name="connsiteX17" fmla="*/ 2109274 w 2158338"/>
              <a:gd name="connsiteY17" fmla="*/ 382439 h 3150189"/>
              <a:gd name="connsiteX18" fmla="*/ 2156719 w 2158338"/>
              <a:gd name="connsiteY18" fmla="*/ 192658 h 3150189"/>
              <a:gd name="connsiteX19" fmla="*/ 2084832 w 2158338"/>
              <a:gd name="connsiteY19" fmla="*/ 1 h 3150189"/>
              <a:gd name="connsiteX0" fmla="*/ 2084832 w 2199871"/>
              <a:gd name="connsiteY0" fmla="*/ 32771 h 3182959"/>
              <a:gd name="connsiteX1" fmla="*/ 1742651 w 2199871"/>
              <a:gd name="connsiteY1" fmla="*/ 380703 h 3182959"/>
              <a:gd name="connsiteX2" fmla="*/ 1000779 w 2199871"/>
              <a:gd name="connsiteY2" fmla="*/ 1157081 h 3182959"/>
              <a:gd name="connsiteX3" fmla="*/ 966274 w 2199871"/>
              <a:gd name="connsiteY3" fmla="*/ 1174333 h 3182959"/>
              <a:gd name="connsiteX4" fmla="*/ 651410 w 2199871"/>
              <a:gd name="connsiteY4" fmla="*/ 1450379 h 3182959"/>
              <a:gd name="connsiteX5" fmla="*/ 431436 w 2199871"/>
              <a:gd name="connsiteY5" fmla="*/ 1967964 h 3182959"/>
              <a:gd name="connsiteX6" fmla="*/ 293413 w 2199871"/>
              <a:gd name="connsiteY6" fmla="*/ 2382032 h 3182959"/>
              <a:gd name="connsiteX7" fmla="*/ 34621 w 2199871"/>
              <a:gd name="connsiteY7" fmla="*/ 2692583 h 3182959"/>
              <a:gd name="connsiteX8" fmla="*/ 16074 w 2199871"/>
              <a:gd name="connsiteY8" fmla="*/ 3008741 h 3182959"/>
              <a:gd name="connsiteX9" fmla="*/ 159704 w 2199871"/>
              <a:gd name="connsiteY9" fmla="*/ 3182850 h 3182959"/>
              <a:gd name="connsiteX10" fmla="*/ 362425 w 2199871"/>
              <a:gd name="connsiteY10" fmla="*/ 2985881 h 3182959"/>
              <a:gd name="connsiteX11" fmla="*/ 793745 w 2199871"/>
              <a:gd name="connsiteY11" fmla="*/ 2589066 h 3182959"/>
              <a:gd name="connsiteX12" fmla="*/ 1121549 w 2199871"/>
              <a:gd name="connsiteY12" fmla="*/ 1881700 h 3182959"/>
              <a:gd name="connsiteX13" fmla="*/ 1207813 w 2199871"/>
              <a:gd name="connsiteY13" fmla="*/ 1571149 h 3182959"/>
              <a:gd name="connsiteX14" fmla="*/ 1501112 w 2199871"/>
              <a:gd name="connsiteY14" fmla="*/ 1295103 h 3182959"/>
              <a:gd name="connsiteX15" fmla="*/ 1656387 w 2199871"/>
              <a:gd name="connsiteY15" fmla="*/ 1122575 h 3182959"/>
              <a:gd name="connsiteX16" fmla="*/ 1846168 w 2199871"/>
              <a:gd name="connsiteY16" fmla="*/ 725760 h 3182959"/>
              <a:gd name="connsiteX17" fmla="*/ 2109274 w 2199871"/>
              <a:gd name="connsiteY17" fmla="*/ 415209 h 3182959"/>
              <a:gd name="connsiteX18" fmla="*/ 2156719 w 2199871"/>
              <a:gd name="connsiteY18" fmla="*/ 225428 h 3182959"/>
              <a:gd name="connsiteX19" fmla="*/ 2084832 w 2199871"/>
              <a:gd name="connsiteY19" fmla="*/ 32771 h 3182959"/>
              <a:gd name="connsiteX0" fmla="*/ 2084832 w 2199871"/>
              <a:gd name="connsiteY0" fmla="*/ 56968 h 3207156"/>
              <a:gd name="connsiteX1" fmla="*/ 1742651 w 2199871"/>
              <a:gd name="connsiteY1" fmla="*/ 404900 h 3207156"/>
              <a:gd name="connsiteX2" fmla="*/ 1000779 w 2199871"/>
              <a:gd name="connsiteY2" fmla="*/ 1181278 h 3207156"/>
              <a:gd name="connsiteX3" fmla="*/ 966274 w 2199871"/>
              <a:gd name="connsiteY3" fmla="*/ 1198530 h 3207156"/>
              <a:gd name="connsiteX4" fmla="*/ 651410 w 2199871"/>
              <a:gd name="connsiteY4" fmla="*/ 1474576 h 3207156"/>
              <a:gd name="connsiteX5" fmla="*/ 431436 w 2199871"/>
              <a:gd name="connsiteY5" fmla="*/ 1992161 h 3207156"/>
              <a:gd name="connsiteX6" fmla="*/ 293413 w 2199871"/>
              <a:gd name="connsiteY6" fmla="*/ 2406229 h 3207156"/>
              <a:gd name="connsiteX7" fmla="*/ 34621 w 2199871"/>
              <a:gd name="connsiteY7" fmla="*/ 2716780 h 3207156"/>
              <a:gd name="connsiteX8" fmla="*/ 16074 w 2199871"/>
              <a:gd name="connsiteY8" fmla="*/ 3032938 h 3207156"/>
              <a:gd name="connsiteX9" fmla="*/ 159704 w 2199871"/>
              <a:gd name="connsiteY9" fmla="*/ 3207047 h 3207156"/>
              <a:gd name="connsiteX10" fmla="*/ 362425 w 2199871"/>
              <a:gd name="connsiteY10" fmla="*/ 3010078 h 3207156"/>
              <a:gd name="connsiteX11" fmla="*/ 793745 w 2199871"/>
              <a:gd name="connsiteY11" fmla="*/ 2613263 h 3207156"/>
              <a:gd name="connsiteX12" fmla="*/ 1121549 w 2199871"/>
              <a:gd name="connsiteY12" fmla="*/ 1905897 h 3207156"/>
              <a:gd name="connsiteX13" fmla="*/ 1207813 w 2199871"/>
              <a:gd name="connsiteY13" fmla="*/ 1595346 h 3207156"/>
              <a:gd name="connsiteX14" fmla="*/ 1501112 w 2199871"/>
              <a:gd name="connsiteY14" fmla="*/ 1319300 h 3207156"/>
              <a:gd name="connsiteX15" fmla="*/ 1656387 w 2199871"/>
              <a:gd name="connsiteY15" fmla="*/ 1146772 h 3207156"/>
              <a:gd name="connsiteX16" fmla="*/ 1846168 w 2199871"/>
              <a:gd name="connsiteY16" fmla="*/ 749957 h 3207156"/>
              <a:gd name="connsiteX17" fmla="*/ 2109274 w 2199871"/>
              <a:gd name="connsiteY17" fmla="*/ 439406 h 3207156"/>
              <a:gd name="connsiteX18" fmla="*/ 2156719 w 2199871"/>
              <a:gd name="connsiteY18" fmla="*/ 249625 h 3207156"/>
              <a:gd name="connsiteX19" fmla="*/ 2084832 w 2199871"/>
              <a:gd name="connsiteY19" fmla="*/ 56968 h 3207156"/>
              <a:gd name="connsiteX0" fmla="*/ 2156719 w 2183219"/>
              <a:gd name="connsiteY0" fmla="*/ 1362 h 2958893"/>
              <a:gd name="connsiteX1" fmla="*/ 1742651 w 2183219"/>
              <a:gd name="connsiteY1" fmla="*/ 156637 h 2958893"/>
              <a:gd name="connsiteX2" fmla="*/ 1000779 w 2183219"/>
              <a:gd name="connsiteY2" fmla="*/ 933015 h 2958893"/>
              <a:gd name="connsiteX3" fmla="*/ 966274 w 2183219"/>
              <a:gd name="connsiteY3" fmla="*/ 950267 h 2958893"/>
              <a:gd name="connsiteX4" fmla="*/ 651410 w 2183219"/>
              <a:gd name="connsiteY4" fmla="*/ 1226313 h 2958893"/>
              <a:gd name="connsiteX5" fmla="*/ 431436 w 2183219"/>
              <a:gd name="connsiteY5" fmla="*/ 1743898 h 2958893"/>
              <a:gd name="connsiteX6" fmla="*/ 293413 w 2183219"/>
              <a:gd name="connsiteY6" fmla="*/ 2157966 h 2958893"/>
              <a:gd name="connsiteX7" fmla="*/ 34621 w 2183219"/>
              <a:gd name="connsiteY7" fmla="*/ 2468517 h 2958893"/>
              <a:gd name="connsiteX8" fmla="*/ 16074 w 2183219"/>
              <a:gd name="connsiteY8" fmla="*/ 2784675 h 2958893"/>
              <a:gd name="connsiteX9" fmla="*/ 159704 w 2183219"/>
              <a:gd name="connsiteY9" fmla="*/ 2958784 h 2958893"/>
              <a:gd name="connsiteX10" fmla="*/ 362425 w 2183219"/>
              <a:gd name="connsiteY10" fmla="*/ 2761815 h 2958893"/>
              <a:gd name="connsiteX11" fmla="*/ 793745 w 2183219"/>
              <a:gd name="connsiteY11" fmla="*/ 2365000 h 2958893"/>
              <a:gd name="connsiteX12" fmla="*/ 1121549 w 2183219"/>
              <a:gd name="connsiteY12" fmla="*/ 1657634 h 2958893"/>
              <a:gd name="connsiteX13" fmla="*/ 1207813 w 2183219"/>
              <a:gd name="connsiteY13" fmla="*/ 1347083 h 2958893"/>
              <a:gd name="connsiteX14" fmla="*/ 1501112 w 2183219"/>
              <a:gd name="connsiteY14" fmla="*/ 1071037 h 2958893"/>
              <a:gd name="connsiteX15" fmla="*/ 1656387 w 2183219"/>
              <a:gd name="connsiteY15" fmla="*/ 898509 h 2958893"/>
              <a:gd name="connsiteX16" fmla="*/ 1846168 w 2183219"/>
              <a:gd name="connsiteY16" fmla="*/ 501694 h 2958893"/>
              <a:gd name="connsiteX17" fmla="*/ 2109274 w 2183219"/>
              <a:gd name="connsiteY17" fmla="*/ 191143 h 2958893"/>
              <a:gd name="connsiteX18" fmla="*/ 2156719 w 2183219"/>
              <a:gd name="connsiteY18" fmla="*/ 1362 h 2958893"/>
              <a:gd name="connsiteX0" fmla="*/ 2109274 w 2110301"/>
              <a:gd name="connsiteY0" fmla="*/ 93376 h 2861126"/>
              <a:gd name="connsiteX1" fmla="*/ 1742651 w 2110301"/>
              <a:gd name="connsiteY1" fmla="*/ 58870 h 2861126"/>
              <a:gd name="connsiteX2" fmla="*/ 1000779 w 2110301"/>
              <a:gd name="connsiteY2" fmla="*/ 835248 h 2861126"/>
              <a:gd name="connsiteX3" fmla="*/ 966274 w 2110301"/>
              <a:gd name="connsiteY3" fmla="*/ 852500 h 2861126"/>
              <a:gd name="connsiteX4" fmla="*/ 651410 w 2110301"/>
              <a:gd name="connsiteY4" fmla="*/ 1128546 h 2861126"/>
              <a:gd name="connsiteX5" fmla="*/ 431436 w 2110301"/>
              <a:gd name="connsiteY5" fmla="*/ 1646131 h 2861126"/>
              <a:gd name="connsiteX6" fmla="*/ 293413 w 2110301"/>
              <a:gd name="connsiteY6" fmla="*/ 2060199 h 2861126"/>
              <a:gd name="connsiteX7" fmla="*/ 34621 w 2110301"/>
              <a:gd name="connsiteY7" fmla="*/ 2370750 h 2861126"/>
              <a:gd name="connsiteX8" fmla="*/ 16074 w 2110301"/>
              <a:gd name="connsiteY8" fmla="*/ 2686908 h 2861126"/>
              <a:gd name="connsiteX9" fmla="*/ 159704 w 2110301"/>
              <a:gd name="connsiteY9" fmla="*/ 2861017 h 2861126"/>
              <a:gd name="connsiteX10" fmla="*/ 362425 w 2110301"/>
              <a:gd name="connsiteY10" fmla="*/ 2664048 h 2861126"/>
              <a:gd name="connsiteX11" fmla="*/ 793745 w 2110301"/>
              <a:gd name="connsiteY11" fmla="*/ 2267233 h 2861126"/>
              <a:gd name="connsiteX12" fmla="*/ 1121549 w 2110301"/>
              <a:gd name="connsiteY12" fmla="*/ 1559867 h 2861126"/>
              <a:gd name="connsiteX13" fmla="*/ 1207813 w 2110301"/>
              <a:gd name="connsiteY13" fmla="*/ 1249316 h 2861126"/>
              <a:gd name="connsiteX14" fmla="*/ 1501112 w 2110301"/>
              <a:gd name="connsiteY14" fmla="*/ 973270 h 2861126"/>
              <a:gd name="connsiteX15" fmla="*/ 1656387 w 2110301"/>
              <a:gd name="connsiteY15" fmla="*/ 800742 h 2861126"/>
              <a:gd name="connsiteX16" fmla="*/ 1846168 w 2110301"/>
              <a:gd name="connsiteY16" fmla="*/ 403927 h 2861126"/>
              <a:gd name="connsiteX17" fmla="*/ 2109274 w 2110301"/>
              <a:gd name="connsiteY17" fmla="*/ 93376 h 2861126"/>
              <a:gd name="connsiteX0" fmla="*/ 1846168 w 1857044"/>
              <a:gd name="connsiteY0" fmla="*/ 356246 h 2813445"/>
              <a:gd name="connsiteX1" fmla="*/ 1742651 w 1857044"/>
              <a:gd name="connsiteY1" fmla="*/ 11189 h 2813445"/>
              <a:gd name="connsiteX2" fmla="*/ 1000779 w 1857044"/>
              <a:gd name="connsiteY2" fmla="*/ 787567 h 2813445"/>
              <a:gd name="connsiteX3" fmla="*/ 966274 w 1857044"/>
              <a:gd name="connsiteY3" fmla="*/ 804819 h 2813445"/>
              <a:gd name="connsiteX4" fmla="*/ 651410 w 1857044"/>
              <a:gd name="connsiteY4" fmla="*/ 1080865 h 2813445"/>
              <a:gd name="connsiteX5" fmla="*/ 431436 w 1857044"/>
              <a:gd name="connsiteY5" fmla="*/ 1598450 h 2813445"/>
              <a:gd name="connsiteX6" fmla="*/ 293413 w 1857044"/>
              <a:gd name="connsiteY6" fmla="*/ 2012518 h 2813445"/>
              <a:gd name="connsiteX7" fmla="*/ 34621 w 1857044"/>
              <a:gd name="connsiteY7" fmla="*/ 2323069 h 2813445"/>
              <a:gd name="connsiteX8" fmla="*/ 16074 w 1857044"/>
              <a:gd name="connsiteY8" fmla="*/ 2639227 h 2813445"/>
              <a:gd name="connsiteX9" fmla="*/ 159704 w 1857044"/>
              <a:gd name="connsiteY9" fmla="*/ 2813336 h 2813445"/>
              <a:gd name="connsiteX10" fmla="*/ 362425 w 1857044"/>
              <a:gd name="connsiteY10" fmla="*/ 2616367 h 2813445"/>
              <a:gd name="connsiteX11" fmla="*/ 793745 w 1857044"/>
              <a:gd name="connsiteY11" fmla="*/ 2219552 h 2813445"/>
              <a:gd name="connsiteX12" fmla="*/ 1121549 w 1857044"/>
              <a:gd name="connsiteY12" fmla="*/ 1512186 h 2813445"/>
              <a:gd name="connsiteX13" fmla="*/ 1207813 w 1857044"/>
              <a:gd name="connsiteY13" fmla="*/ 1201635 h 2813445"/>
              <a:gd name="connsiteX14" fmla="*/ 1501112 w 1857044"/>
              <a:gd name="connsiteY14" fmla="*/ 925589 h 2813445"/>
              <a:gd name="connsiteX15" fmla="*/ 1656387 w 1857044"/>
              <a:gd name="connsiteY15" fmla="*/ 753061 h 2813445"/>
              <a:gd name="connsiteX16" fmla="*/ 1846168 w 1857044"/>
              <a:gd name="connsiteY16" fmla="*/ 356246 h 2813445"/>
              <a:gd name="connsiteX0" fmla="*/ 1846168 w 1846194"/>
              <a:gd name="connsiteY0" fmla="*/ 140106 h 2597305"/>
              <a:gd name="connsiteX1" fmla="*/ 1643356 w 1846194"/>
              <a:gd name="connsiteY1" fmla="*/ 24313 h 2597305"/>
              <a:gd name="connsiteX2" fmla="*/ 1000779 w 1846194"/>
              <a:gd name="connsiteY2" fmla="*/ 571427 h 2597305"/>
              <a:gd name="connsiteX3" fmla="*/ 966274 w 1846194"/>
              <a:gd name="connsiteY3" fmla="*/ 588679 h 2597305"/>
              <a:gd name="connsiteX4" fmla="*/ 651410 w 1846194"/>
              <a:gd name="connsiteY4" fmla="*/ 864725 h 2597305"/>
              <a:gd name="connsiteX5" fmla="*/ 431436 w 1846194"/>
              <a:gd name="connsiteY5" fmla="*/ 1382310 h 2597305"/>
              <a:gd name="connsiteX6" fmla="*/ 293413 w 1846194"/>
              <a:gd name="connsiteY6" fmla="*/ 1796378 h 2597305"/>
              <a:gd name="connsiteX7" fmla="*/ 34621 w 1846194"/>
              <a:gd name="connsiteY7" fmla="*/ 2106929 h 2597305"/>
              <a:gd name="connsiteX8" fmla="*/ 16074 w 1846194"/>
              <a:gd name="connsiteY8" fmla="*/ 2423087 h 2597305"/>
              <a:gd name="connsiteX9" fmla="*/ 159704 w 1846194"/>
              <a:gd name="connsiteY9" fmla="*/ 2597196 h 2597305"/>
              <a:gd name="connsiteX10" fmla="*/ 362425 w 1846194"/>
              <a:gd name="connsiteY10" fmla="*/ 2400227 h 2597305"/>
              <a:gd name="connsiteX11" fmla="*/ 793745 w 1846194"/>
              <a:gd name="connsiteY11" fmla="*/ 2003412 h 2597305"/>
              <a:gd name="connsiteX12" fmla="*/ 1121549 w 1846194"/>
              <a:gd name="connsiteY12" fmla="*/ 1296046 h 2597305"/>
              <a:gd name="connsiteX13" fmla="*/ 1207813 w 1846194"/>
              <a:gd name="connsiteY13" fmla="*/ 985495 h 2597305"/>
              <a:gd name="connsiteX14" fmla="*/ 1501112 w 1846194"/>
              <a:gd name="connsiteY14" fmla="*/ 709449 h 2597305"/>
              <a:gd name="connsiteX15" fmla="*/ 1656387 w 1846194"/>
              <a:gd name="connsiteY15" fmla="*/ 536921 h 2597305"/>
              <a:gd name="connsiteX16" fmla="*/ 1846168 w 1846194"/>
              <a:gd name="connsiteY16" fmla="*/ 140106 h 2597305"/>
              <a:gd name="connsiteX0" fmla="*/ 1846168 w 1853749"/>
              <a:gd name="connsiteY0" fmla="*/ 80632 h 2537831"/>
              <a:gd name="connsiteX1" fmla="*/ 1378571 w 1853749"/>
              <a:gd name="connsiteY1" fmla="*/ 37239 h 2537831"/>
              <a:gd name="connsiteX2" fmla="*/ 1000779 w 1853749"/>
              <a:gd name="connsiteY2" fmla="*/ 511953 h 2537831"/>
              <a:gd name="connsiteX3" fmla="*/ 966274 w 1853749"/>
              <a:gd name="connsiteY3" fmla="*/ 529205 h 2537831"/>
              <a:gd name="connsiteX4" fmla="*/ 651410 w 1853749"/>
              <a:gd name="connsiteY4" fmla="*/ 805251 h 2537831"/>
              <a:gd name="connsiteX5" fmla="*/ 431436 w 1853749"/>
              <a:gd name="connsiteY5" fmla="*/ 1322836 h 2537831"/>
              <a:gd name="connsiteX6" fmla="*/ 293413 w 1853749"/>
              <a:gd name="connsiteY6" fmla="*/ 1736904 h 2537831"/>
              <a:gd name="connsiteX7" fmla="*/ 34621 w 1853749"/>
              <a:gd name="connsiteY7" fmla="*/ 2047455 h 2537831"/>
              <a:gd name="connsiteX8" fmla="*/ 16074 w 1853749"/>
              <a:gd name="connsiteY8" fmla="*/ 2363613 h 2537831"/>
              <a:gd name="connsiteX9" fmla="*/ 159704 w 1853749"/>
              <a:gd name="connsiteY9" fmla="*/ 2537722 h 2537831"/>
              <a:gd name="connsiteX10" fmla="*/ 362425 w 1853749"/>
              <a:gd name="connsiteY10" fmla="*/ 2340753 h 2537831"/>
              <a:gd name="connsiteX11" fmla="*/ 793745 w 1853749"/>
              <a:gd name="connsiteY11" fmla="*/ 1943938 h 2537831"/>
              <a:gd name="connsiteX12" fmla="*/ 1121549 w 1853749"/>
              <a:gd name="connsiteY12" fmla="*/ 1236572 h 2537831"/>
              <a:gd name="connsiteX13" fmla="*/ 1207813 w 1853749"/>
              <a:gd name="connsiteY13" fmla="*/ 926021 h 2537831"/>
              <a:gd name="connsiteX14" fmla="*/ 1501112 w 1853749"/>
              <a:gd name="connsiteY14" fmla="*/ 649975 h 2537831"/>
              <a:gd name="connsiteX15" fmla="*/ 1656387 w 1853749"/>
              <a:gd name="connsiteY15" fmla="*/ 477447 h 2537831"/>
              <a:gd name="connsiteX16" fmla="*/ 1846168 w 1853749"/>
              <a:gd name="connsiteY16" fmla="*/ 80632 h 2537831"/>
              <a:gd name="connsiteX0" fmla="*/ 1846168 w 1846297"/>
              <a:gd name="connsiteY0" fmla="*/ 240073 h 2697272"/>
              <a:gd name="connsiteX1" fmla="*/ 1626807 w 1846297"/>
              <a:gd name="connsiteY1" fmla="*/ 15681 h 2697272"/>
              <a:gd name="connsiteX2" fmla="*/ 1000779 w 1846297"/>
              <a:gd name="connsiteY2" fmla="*/ 671394 h 2697272"/>
              <a:gd name="connsiteX3" fmla="*/ 966274 w 1846297"/>
              <a:gd name="connsiteY3" fmla="*/ 688646 h 2697272"/>
              <a:gd name="connsiteX4" fmla="*/ 651410 w 1846297"/>
              <a:gd name="connsiteY4" fmla="*/ 964692 h 2697272"/>
              <a:gd name="connsiteX5" fmla="*/ 431436 w 1846297"/>
              <a:gd name="connsiteY5" fmla="*/ 1482277 h 2697272"/>
              <a:gd name="connsiteX6" fmla="*/ 293413 w 1846297"/>
              <a:gd name="connsiteY6" fmla="*/ 1896345 h 2697272"/>
              <a:gd name="connsiteX7" fmla="*/ 34621 w 1846297"/>
              <a:gd name="connsiteY7" fmla="*/ 2206896 h 2697272"/>
              <a:gd name="connsiteX8" fmla="*/ 16074 w 1846297"/>
              <a:gd name="connsiteY8" fmla="*/ 2523054 h 2697272"/>
              <a:gd name="connsiteX9" fmla="*/ 159704 w 1846297"/>
              <a:gd name="connsiteY9" fmla="*/ 2697163 h 2697272"/>
              <a:gd name="connsiteX10" fmla="*/ 362425 w 1846297"/>
              <a:gd name="connsiteY10" fmla="*/ 2500194 h 2697272"/>
              <a:gd name="connsiteX11" fmla="*/ 793745 w 1846297"/>
              <a:gd name="connsiteY11" fmla="*/ 2103379 h 2697272"/>
              <a:gd name="connsiteX12" fmla="*/ 1121549 w 1846297"/>
              <a:gd name="connsiteY12" fmla="*/ 1396013 h 2697272"/>
              <a:gd name="connsiteX13" fmla="*/ 1207813 w 1846297"/>
              <a:gd name="connsiteY13" fmla="*/ 1085462 h 2697272"/>
              <a:gd name="connsiteX14" fmla="*/ 1501112 w 1846297"/>
              <a:gd name="connsiteY14" fmla="*/ 809416 h 2697272"/>
              <a:gd name="connsiteX15" fmla="*/ 1656387 w 1846297"/>
              <a:gd name="connsiteY15" fmla="*/ 636888 h 2697272"/>
              <a:gd name="connsiteX16" fmla="*/ 1846168 w 1846297"/>
              <a:gd name="connsiteY16" fmla="*/ 240073 h 2697272"/>
              <a:gd name="connsiteX0" fmla="*/ 2019933 w 2019996"/>
              <a:gd name="connsiteY0" fmla="*/ 142623 h 2708420"/>
              <a:gd name="connsiteX1" fmla="*/ 1626807 w 2019996"/>
              <a:gd name="connsiteY1" fmla="*/ 26829 h 2708420"/>
              <a:gd name="connsiteX2" fmla="*/ 1000779 w 2019996"/>
              <a:gd name="connsiteY2" fmla="*/ 682542 h 2708420"/>
              <a:gd name="connsiteX3" fmla="*/ 966274 w 2019996"/>
              <a:gd name="connsiteY3" fmla="*/ 699794 h 2708420"/>
              <a:gd name="connsiteX4" fmla="*/ 651410 w 2019996"/>
              <a:gd name="connsiteY4" fmla="*/ 975840 h 2708420"/>
              <a:gd name="connsiteX5" fmla="*/ 431436 w 2019996"/>
              <a:gd name="connsiteY5" fmla="*/ 1493425 h 2708420"/>
              <a:gd name="connsiteX6" fmla="*/ 293413 w 2019996"/>
              <a:gd name="connsiteY6" fmla="*/ 1907493 h 2708420"/>
              <a:gd name="connsiteX7" fmla="*/ 34621 w 2019996"/>
              <a:gd name="connsiteY7" fmla="*/ 2218044 h 2708420"/>
              <a:gd name="connsiteX8" fmla="*/ 16074 w 2019996"/>
              <a:gd name="connsiteY8" fmla="*/ 2534202 h 2708420"/>
              <a:gd name="connsiteX9" fmla="*/ 159704 w 2019996"/>
              <a:gd name="connsiteY9" fmla="*/ 2708311 h 2708420"/>
              <a:gd name="connsiteX10" fmla="*/ 362425 w 2019996"/>
              <a:gd name="connsiteY10" fmla="*/ 2511342 h 2708420"/>
              <a:gd name="connsiteX11" fmla="*/ 793745 w 2019996"/>
              <a:gd name="connsiteY11" fmla="*/ 2114527 h 2708420"/>
              <a:gd name="connsiteX12" fmla="*/ 1121549 w 2019996"/>
              <a:gd name="connsiteY12" fmla="*/ 1407161 h 2708420"/>
              <a:gd name="connsiteX13" fmla="*/ 1207813 w 2019996"/>
              <a:gd name="connsiteY13" fmla="*/ 1096610 h 2708420"/>
              <a:gd name="connsiteX14" fmla="*/ 1501112 w 2019996"/>
              <a:gd name="connsiteY14" fmla="*/ 820564 h 2708420"/>
              <a:gd name="connsiteX15" fmla="*/ 1656387 w 2019996"/>
              <a:gd name="connsiteY15" fmla="*/ 648036 h 2708420"/>
              <a:gd name="connsiteX16" fmla="*/ 2019933 w 2019996"/>
              <a:gd name="connsiteY16" fmla="*/ 142623 h 2708420"/>
              <a:gd name="connsiteX0" fmla="*/ 2019933 w 2022455"/>
              <a:gd name="connsiteY0" fmla="*/ 474757 h 3040554"/>
              <a:gd name="connsiteX1" fmla="*/ 1784023 w 2022455"/>
              <a:gd name="connsiteY1" fmla="*/ 9034 h 3040554"/>
              <a:gd name="connsiteX2" fmla="*/ 1000779 w 2022455"/>
              <a:gd name="connsiteY2" fmla="*/ 1014676 h 3040554"/>
              <a:gd name="connsiteX3" fmla="*/ 966274 w 2022455"/>
              <a:gd name="connsiteY3" fmla="*/ 1031928 h 3040554"/>
              <a:gd name="connsiteX4" fmla="*/ 651410 w 2022455"/>
              <a:gd name="connsiteY4" fmla="*/ 1307974 h 3040554"/>
              <a:gd name="connsiteX5" fmla="*/ 431436 w 2022455"/>
              <a:gd name="connsiteY5" fmla="*/ 1825559 h 3040554"/>
              <a:gd name="connsiteX6" fmla="*/ 293413 w 2022455"/>
              <a:gd name="connsiteY6" fmla="*/ 2239627 h 3040554"/>
              <a:gd name="connsiteX7" fmla="*/ 34621 w 2022455"/>
              <a:gd name="connsiteY7" fmla="*/ 2550178 h 3040554"/>
              <a:gd name="connsiteX8" fmla="*/ 16074 w 2022455"/>
              <a:gd name="connsiteY8" fmla="*/ 2866336 h 3040554"/>
              <a:gd name="connsiteX9" fmla="*/ 159704 w 2022455"/>
              <a:gd name="connsiteY9" fmla="*/ 3040445 h 3040554"/>
              <a:gd name="connsiteX10" fmla="*/ 362425 w 2022455"/>
              <a:gd name="connsiteY10" fmla="*/ 2843476 h 3040554"/>
              <a:gd name="connsiteX11" fmla="*/ 793745 w 2022455"/>
              <a:gd name="connsiteY11" fmla="*/ 2446661 h 3040554"/>
              <a:gd name="connsiteX12" fmla="*/ 1121549 w 2022455"/>
              <a:gd name="connsiteY12" fmla="*/ 1739295 h 3040554"/>
              <a:gd name="connsiteX13" fmla="*/ 1207813 w 2022455"/>
              <a:gd name="connsiteY13" fmla="*/ 1428744 h 3040554"/>
              <a:gd name="connsiteX14" fmla="*/ 1501112 w 2022455"/>
              <a:gd name="connsiteY14" fmla="*/ 1152698 h 3040554"/>
              <a:gd name="connsiteX15" fmla="*/ 1656387 w 2022455"/>
              <a:gd name="connsiteY15" fmla="*/ 980170 h 3040554"/>
              <a:gd name="connsiteX16" fmla="*/ 2019933 w 2022455"/>
              <a:gd name="connsiteY16" fmla="*/ 474757 h 3040554"/>
              <a:gd name="connsiteX0" fmla="*/ 2019933 w 2022455"/>
              <a:gd name="connsiteY0" fmla="*/ 474759 h 3040556"/>
              <a:gd name="connsiteX1" fmla="*/ 1784023 w 2022455"/>
              <a:gd name="connsiteY1" fmla="*/ 9036 h 3040556"/>
              <a:gd name="connsiteX2" fmla="*/ 1602500 w 2022455"/>
              <a:gd name="connsiteY2" fmla="*/ 356281 h 3040556"/>
              <a:gd name="connsiteX3" fmla="*/ 1000779 w 2022455"/>
              <a:gd name="connsiteY3" fmla="*/ 1014678 h 3040556"/>
              <a:gd name="connsiteX4" fmla="*/ 966274 w 2022455"/>
              <a:gd name="connsiteY4" fmla="*/ 1031930 h 3040556"/>
              <a:gd name="connsiteX5" fmla="*/ 651410 w 2022455"/>
              <a:gd name="connsiteY5" fmla="*/ 1307976 h 3040556"/>
              <a:gd name="connsiteX6" fmla="*/ 431436 w 2022455"/>
              <a:gd name="connsiteY6" fmla="*/ 1825561 h 3040556"/>
              <a:gd name="connsiteX7" fmla="*/ 293413 w 2022455"/>
              <a:gd name="connsiteY7" fmla="*/ 2239629 h 3040556"/>
              <a:gd name="connsiteX8" fmla="*/ 34621 w 2022455"/>
              <a:gd name="connsiteY8" fmla="*/ 2550180 h 3040556"/>
              <a:gd name="connsiteX9" fmla="*/ 16074 w 2022455"/>
              <a:gd name="connsiteY9" fmla="*/ 2866338 h 3040556"/>
              <a:gd name="connsiteX10" fmla="*/ 159704 w 2022455"/>
              <a:gd name="connsiteY10" fmla="*/ 3040447 h 3040556"/>
              <a:gd name="connsiteX11" fmla="*/ 362425 w 2022455"/>
              <a:gd name="connsiteY11" fmla="*/ 2843478 h 3040556"/>
              <a:gd name="connsiteX12" fmla="*/ 793745 w 2022455"/>
              <a:gd name="connsiteY12" fmla="*/ 2446663 h 3040556"/>
              <a:gd name="connsiteX13" fmla="*/ 1121549 w 2022455"/>
              <a:gd name="connsiteY13" fmla="*/ 1739297 h 3040556"/>
              <a:gd name="connsiteX14" fmla="*/ 1207813 w 2022455"/>
              <a:gd name="connsiteY14" fmla="*/ 1428746 h 3040556"/>
              <a:gd name="connsiteX15" fmla="*/ 1501112 w 2022455"/>
              <a:gd name="connsiteY15" fmla="*/ 1152700 h 3040556"/>
              <a:gd name="connsiteX16" fmla="*/ 1656387 w 2022455"/>
              <a:gd name="connsiteY16" fmla="*/ 980172 h 3040556"/>
              <a:gd name="connsiteX17" fmla="*/ 2019933 w 2022455"/>
              <a:gd name="connsiteY17" fmla="*/ 474759 h 3040556"/>
              <a:gd name="connsiteX0" fmla="*/ 2019933 w 2022455"/>
              <a:gd name="connsiteY0" fmla="*/ 474759 h 3040556"/>
              <a:gd name="connsiteX1" fmla="*/ 1784023 w 2022455"/>
              <a:gd name="connsiteY1" fmla="*/ 9036 h 3040556"/>
              <a:gd name="connsiteX2" fmla="*/ 1602500 w 2022455"/>
              <a:gd name="connsiteY2" fmla="*/ 356281 h 3040556"/>
              <a:gd name="connsiteX3" fmla="*/ 1279793 w 2022455"/>
              <a:gd name="connsiteY3" fmla="*/ 489015 h 3040556"/>
              <a:gd name="connsiteX4" fmla="*/ 1000779 w 2022455"/>
              <a:gd name="connsiteY4" fmla="*/ 1014678 h 3040556"/>
              <a:gd name="connsiteX5" fmla="*/ 966274 w 2022455"/>
              <a:gd name="connsiteY5" fmla="*/ 1031930 h 3040556"/>
              <a:gd name="connsiteX6" fmla="*/ 651410 w 2022455"/>
              <a:gd name="connsiteY6" fmla="*/ 1307976 h 3040556"/>
              <a:gd name="connsiteX7" fmla="*/ 431436 w 2022455"/>
              <a:gd name="connsiteY7" fmla="*/ 1825561 h 3040556"/>
              <a:gd name="connsiteX8" fmla="*/ 293413 w 2022455"/>
              <a:gd name="connsiteY8" fmla="*/ 2239629 h 3040556"/>
              <a:gd name="connsiteX9" fmla="*/ 34621 w 2022455"/>
              <a:gd name="connsiteY9" fmla="*/ 2550180 h 3040556"/>
              <a:gd name="connsiteX10" fmla="*/ 16074 w 2022455"/>
              <a:gd name="connsiteY10" fmla="*/ 2866338 h 3040556"/>
              <a:gd name="connsiteX11" fmla="*/ 159704 w 2022455"/>
              <a:gd name="connsiteY11" fmla="*/ 3040447 h 3040556"/>
              <a:gd name="connsiteX12" fmla="*/ 362425 w 2022455"/>
              <a:gd name="connsiteY12" fmla="*/ 2843478 h 3040556"/>
              <a:gd name="connsiteX13" fmla="*/ 793745 w 2022455"/>
              <a:gd name="connsiteY13" fmla="*/ 2446663 h 3040556"/>
              <a:gd name="connsiteX14" fmla="*/ 1121549 w 2022455"/>
              <a:gd name="connsiteY14" fmla="*/ 1739297 h 3040556"/>
              <a:gd name="connsiteX15" fmla="*/ 1207813 w 2022455"/>
              <a:gd name="connsiteY15" fmla="*/ 1428746 h 3040556"/>
              <a:gd name="connsiteX16" fmla="*/ 1501112 w 2022455"/>
              <a:gd name="connsiteY16" fmla="*/ 1152700 h 3040556"/>
              <a:gd name="connsiteX17" fmla="*/ 1656387 w 2022455"/>
              <a:gd name="connsiteY17" fmla="*/ 980172 h 3040556"/>
              <a:gd name="connsiteX18" fmla="*/ 2019933 w 2022455"/>
              <a:gd name="connsiteY18" fmla="*/ 474759 h 3040556"/>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501112 w 2029664"/>
              <a:gd name="connsiteY16" fmla="*/ 1152274 h 3040130"/>
              <a:gd name="connsiteX17" fmla="*/ 1490896 w 2029664"/>
              <a:gd name="connsiteY17" fmla="*/ 847015 h 3040130"/>
              <a:gd name="connsiteX18" fmla="*/ 2019933 w 2029664"/>
              <a:gd name="connsiteY18"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207813 w 2029664"/>
              <a:gd name="connsiteY15" fmla="*/ 1428320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121549 w 2029664"/>
              <a:gd name="connsiteY14" fmla="*/ 1738871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793745 w 2029664"/>
              <a:gd name="connsiteY13" fmla="*/ 2446237 h 3040130"/>
              <a:gd name="connsiteX14" fmla="*/ 1055351 w 2029664"/>
              <a:gd name="connsiteY14" fmla="*/ 1811269 h 3040130"/>
              <a:gd name="connsiteX15" fmla="*/ 1149892 w 2029664"/>
              <a:gd name="connsiteY15" fmla="*/ 1404188 h 3040130"/>
              <a:gd name="connsiteX16" fmla="*/ 1490896 w 2029664"/>
              <a:gd name="connsiteY16" fmla="*/ 847015 h 3040130"/>
              <a:gd name="connsiteX17" fmla="*/ 2019933 w 2029664"/>
              <a:gd name="connsiteY17"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1055351 w 2029664"/>
              <a:gd name="connsiteY13" fmla="*/ 1811269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51410 w 2029664"/>
              <a:gd name="connsiteY6" fmla="*/ 130755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31436 w 2029664"/>
              <a:gd name="connsiteY7" fmla="*/ 1825135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9933 w 2029664"/>
              <a:gd name="connsiteY0" fmla="*/ 474333 h 3040130"/>
              <a:gd name="connsiteX1" fmla="*/ 1784023 w 2029664"/>
              <a:gd name="connsiteY1" fmla="*/ 8610 h 3040130"/>
              <a:gd name="connsiteX2" fmla="*/ 1602500 w 2029664"/>
              <a:gd name="connsiteY2" fmla="*/ 355855 h 3040130"/>
              <a:gd name="connsiteX3" fmla="*/ 1279793 w 2029664"/>
              <a:gd name="connsiteY3" fmla="*/ 488589 h 3040130"/>
              <a:gd name="connsiteX4" fmla="*/ 1000779 w 2029664"/>
              <a:gd name="connsiteY4" fmla="*/ 1014252 h 3040130"/>
              <a:gd name="connsiteX5" fmla="*/ 966274 w 2029664"/>
              <a:gd name="connsiteY5" fmla="*/ 1031504 h 3040130"/>
              <a:gd name="connsiteX6" fmla="*/ 692783 w 2029664"/>
              <a:gd name="connsiteY6" fmla="*/ 1585080 h 3040130"/>
              <a:gd name="connsiteX7" fmla="*/ 497632 w 2029664"/>
              <a:gd name="connsiteY7" fmla="*/ 2042331 h 3040130"/>
              <a:gd name="connsiteX8" fmla="*/ 293413 w 2029664"/>
              <a:gd name="connsiteY8" fmla="*/ 2239203 h 3040130"/>
              <a:gd name="connsiteX9" fmla="*/ 34621 w 2029664"/>
              <a:gd name="connsiteY9" fmla="*/ 2549754 h 3040130"/>
              <a:gd name="connsiteX10" fmla="*/ 16074 w 2029664"/>
              <a:gd name="connsiteY10" fmla="*/ 2865912 h 3040130"/>
              <a:gd name="connsiteX11" fmla="*/ 159704 w 2029664"/>
              <a:gd name="connsiteY11" fmla="*/ 3040021 h 3040130"/>
              <a:gd name="connsiteX12" fmla="*/ 362425 w 2029664"/>
              <a:gd name="connsiteY12" fmla="*/ 2843052 h 3040130"/>
              <a:gd name="connsiteX13" fmla="*/ 848488 w 2029664"/>
              <a:gd name="connsiteY13" fmla="*/ 2112932 h 3040130"/>
              <a:gd name="connsiteX14" fmla="*/ 1149892 w 2029664"/>
              <a:gd name="connsiteY14" fmla="*/ 1404188 h 3040130"/>
              <a:gd name="connsiteX15" fmla="*/ 1490896 w 2029664"/>
              <a:gd name="connsiteY15" fmla="*/ 847015 h 3040130"/>
              <a:gd name="connsiteX16" fmla="*/ 2019933 w 2029664"/>
              <a:gd name="connsiteY16" fmla="*/ 474333 h 3040130"/>
              <a:gd name="connsiteX0" fmla="*/ 2017281 w 2027012"/>
              <a:gd name="connsiteY0" fmla="*/ 474333 h 3040130"/>
              <a:gd name="connsiteX1" fmla="*/ 1781371 w 2027012"/>
              <a:gd name="connsiteY1" fmla="*/ 8610 h 3040130"/>
              <a:gd name="connsiteX2" fmla="*/ 1599848 w 2027012"/>
              <a:gd name="connsiteY2" fmla="*/ 355855 h 3040130"/>
              <a:gd name="connsiteX3" fmla="*/ 1277141 w 2027012"/>
              <a:gd name="connsiteY3" fmla="*/ 488589 h 3040130"/>
              <a:gd name="connsiteX4" fmla="*/ 998127 w 2027012"/>
              <a:gd name="connsiteY4" fmla="*/ 1014252 h 3040130"/>
              <a:gd name="connsiteX5" fmla="*/ 963622 w 2027012"/>
              <a:gd name="connsiteY5" fmla="*/ 1031504 h 3040130"/>
              <a:gd name="connsiteX6" fmla="*/ 690131 w 2027012"/>
              <a:gd name="connsiteY6" fmla="*/ 1585080 h 3040130"/>
              <a:gd name="connsiteX7" fmla="*/ 494980 w 2027012"/>
              <a:gd name="connsiteY7" fmla="*/ 2042331 h 3040130"/>
              <a:gd name="connsiteX8" fmla="*/ 241115 w 2027012"/>
              <a:gd name="connsiteY8" fmla="*/ 2335734 h 3040130"/>
              <a:gd name="connsiteX9" fmla="*/ 31969 w 2027012"/>
              <a:gd name="connsiteY9" fmla="*/ 2549754 h 3040130"/>
              <a:gd name="connsiteX10" fmla="*/ 13422 w 2027012"/>
              <a:gd name="connsiteY10" fmla="*/ 2865912 h 3040130"/>
              <a:gd name="connsiteX11" fmla="*/ 157052 w 2027012"/>
              <a:gd name="connsiteY11" fmla="*/ 3040021 h 3040130"/>
              <a:gd name="connsiteX12" fmla="*/ 359773 w 2027012"/>
              <a:gd name="connsiteY12" fmla="*/ 2843052 h 3040130"/>
              <a:gd name="connsiteX13" fmla="*/ 845836 w 2027012"/>
              <a:gd name="connsiteY13" fmla="*/ 2112932 h 3040130"/>
              <a:gd name="connsiteX14" fmla="*/ 1147240 w 2027012"/>
              <a:gd name="connsiteY14" fmla="*/ 1404188 h 3040130"/>
              <a:gd name="connsiteX15" fmla="*/ 1488244 w 2027012"/>
              <a:gd name="connsiteY15" fmla="*/ 847015 h 3040130"/>
              <a:gd name="connsiteX16" fmla="*/ 2017281 w 2027012"/>
              <a:gd name="connsiteY16" fmla="*/ 474333 h 3040130"/>
              <a:gd name="connsiteX0" fmla="*/ 2004156 w 2013887"/>
              <a:gd name="connsiteY0" fmla="*/ 474333 h 3040115"/>
              <a:gd name="connsiteX1" fmla="*/ 1768246 w 2013887"/>
              <a:gd name="connsiteY1" fmla="*/ 8610 h 3040115"/>
              <a:gd name="connsiteX2" fmla="*/ 1586723 w 2013887"/>
              <a:gd name="connsiteY2" fmla="*/ 355855 h 3040115"/>
              <a:gd name="connsiteX3" fmla="*/ 1264016 w 2013887"/>
              <a:gd name="connsiteY3" fmla="*/ 488589 h 3040115"/>
              <a:gd name="connsiteX4" fmla="*/ 985002 w 2013887"/>
              <a:gd name="connsiteY4" fmla="*/ 1014252 h 3040115"/>
              <a:gd name="connsiteX5" fmla="*/ 950497 w 2013887"/>
              <a:gd name="connsiteY5" fmla="*/ 1031504 h 3040115"/>
              <a:gd name="connsiteX6" fmla="*/ 677006 w 2013887"/>
              <a:gd name="connsiteY6" fmla="*/ 1585080 h 3040115"/>
              <a:gd name="connsiteX7" fmla="*/ 481855 w 2013887"/>
              <a:gd name="connsiteY7" fmla="*/ 2042331 h 3040115"/>
              <a:gd name="connsiteX8" fmla="*/ 227990 w 2013887"/>
              <a:gd name="connsiteY8" fmla="*/ 2335734 h 3040115"/>
              <a:gd name="connsiteX9" fmla="*/ 109864 w 2013887"/>
              <a:gd name="connsiteY9" fmla="*/ 2646287 h 3040115"/>
              <a:gd name="connsiteX10" fmla="*/ 297 w 2013887"/>
              <a:gd name="connsiteY10" fmla="*/ 2865912 h 3040115"/>
              <a:gd name="connsiteX11" fmla="*/ 143927 w 2013887"/>
              <a:gd name="connsiteY11" fmla="*/ 3040021 h 3040115"/>
              <a:gd name="connsiteX12" fmla="*/ 346648 w 2013887"/>
              <a:gd name="connsiteY12" fmla="*/ 2843052 h 3040115"/>
              <a:gd name="connsiteX13" fmla="*/ 832711 w 2013887"/>
              <a:gd name="connsiteY13" fmla="*/ 2112932 h 3040115"/>
              <a:gd name="connsiteX14" fmla="*/ 1134115 w 2013887"/>
              <a:gd name="connsiteY14" fmla="*/ 1404188 h 3040115"/>
              <a:gd name="connsiteX15" fmla="*/ 1475119 w 2013887"/>
              <a:gd name="connsiteY15" fmla="*/ 847015 h 3040115"/>
              <a:gd name="connsiteX16" fmla="*/ 2004156 w 2013887"/>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481951 w 2013983"/>
              <a:gd name="connsiteY7" fmla="*/ 20423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677102 w 2013983"/>
              <a:gd name="connsiteY6" fmla="*/ 15850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950593 w 2013983"/>
              <a:gd name="connsiteY5" fmla="*/ 1031504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64112 w 2013983"/>
              <a:gd name="connsiteY3" fmla="*/ 488589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 name="connsiteX0" fmla="*/ 2004252 w 2013983"/>
              <a:gd name="connsiteY0" fmla="*/ 474333 h 3040115"/>
              <a:gd name="connsiteX1" fmla="*/ 1768342 w 2013983"/>
              <a:gd name="connsiteY1" fmla="*/ 8610 h 3040115"/>
              <a:gd name="connsiteX2" fmla="*/ 1586819 w 2013983"/>
              <a:gd name="connsiteY2" fmla="*/ 355855 h 3040115"/>
              <a:gd name="connsiteX3" fmla="*/ 1247563 w 2013983"/>
              <a:gd name="connsiteY3" fmla="*/ 717854 h 3040115"/>
              <a:gd name="connsiteX4" fmla="*/ 985098 w 2013983"/>
              <a:gd name="connsiteY4" fmla="*/ 1014252 h 3040115"/>
              <a:gd name="connsiteX5" fmla="*/ 1025064 w 2013983"/>
              <a:gd name="connsiteY5" fmla="*/ 1128037 h 3040115"/>
              <a:gd name="connsiteX6" fmla="*/ 743298 w 2013983"/>
              <a:gd name="connsiteY6" fmla="*/ 1657480 h 3040115"/>
              <a:gd name="connsiteX7" fmla="*/ 581245 w 2013983"/>
              <a:gd name="connsiteY7" fmla="*/ 2114731 h 3040115"/>
              <a:gd name="connsiteX8" fmla="*/ 352204 w 2013983"/>
              <a:gd name="connsiteY8" fmla="*/ 2444334 h 3040115"/>
              <a:gd name="connsiteX9" fmla="*/ 109960 w 2013983"/>
              <a:gd name="connsiteY9" fmla="*/ 2646287 h 3040115"/>
              <a:gd name="connsiteX10" fmla="*/ 393 w 2013983"/>
              <a:gd name="connsiteY10" fmla="*/ 2865912 h 3040115"/>
              <a:gd name="connsiteX11" fmla="*/ 144023 w 2013983"/>
              <a:gd name="connsiteY11" fmla="*/ 3040021 h 3040115"/>
              <a:gd name="connsiteX12" fmla="*/ 346744 w 2013983"/>
              <a:gd name="connsiteY12" fmla="*/ 2843052 h 3040115"/>
              <a:gd name="connsiteX13" fmla="*/ 832807 w 2013983"/>
              <a:gd name="connsiteY13" fmla="*/ 2112932 h 3040115"/>
              <a:gd name="connsiteX14" fmla="*/ 1134211 w 2013983"/>
              <a:gd name="connsiteY14" fmla="*/ 1404188 h 3040115"/>
              <a:gd name="connsiteX15" fmla="*/ 1475215 w 2013983"/>
              <a:gd name="connsiteY15" fmla="*/ 847015 h 3040115"/>
              <a:gd name="connsiteX16" fmla="*/ 2004252 w 2013983"/>
              <a:gd name="connsiteY16" fmla="*/ 474333 h 304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3983" h="3040115">
                <a:moveTo>
                  <a:pt x="2004252" y="474333"/>
                </a:moveTo>
                <a:cubicBezTo>
                  <a:pt x="2053107" y="334599"/>
                  <a:pt x="1909240" y="-63277"/>
                  <a:pt x="1768342" y="8610"/>
                </a:cubicBezTo>
                <a:cubicBezTo>
                  <a:pt x="1680842" y="-39292"/>
                  <a:pt x="1717360" y="188248"/>
                  <a:pt x="1586819" y="355855"/>
                </a:cubicBezTo>
                <a:cubicBezTo>
                  <a:pt x="1512434" y="464006"/>
                  <a:pt x="1347850" y="608121"/>
                  <a:pt x="1247563" y="717854"/>
                </a:cubicBezTo>
                <a:cubicBezTo>
                  <a:pt x="1147276" y="827587"/>
                  <a:pt x="1047005" y="951921"/>
                  <a:pt x="985098" y="1014252"/>
                </a:cubicBezTo>
                <a:cubicBezTo>
                  <a:pt x="855702" y="1146524"/>
                  <a:pt x="1065364" y="1020832"/>
                  <a:pt x="1025064" y="1128037"/>
                </a:cubicBezTo>
                <a:cubicBezTo>
                  <a:pt x="984764" y="1235242"/>
                  <a:pt x="817268" y="1493031"/>
                  <a:pt x="743298" y="1657480"/>
                </a:cubicBezTo>
                <a:cubicBezTo>
                  <a:pt x="669328" y="1821929"/>
                  <a:pt x="646427" y="1983589"/>
                  <a:pt x="581245" y="2114731"/>
                </a:cubicBezTo>
                <a:cubicBezTo>
                  <a:pt x="516063" y="2245873"/>
                  <a:pt x="430751" y="2355741"/>
                  <a:pt x="352204" y="2444334"/>
                </a:cubicBezTo>
                <a:cubicBezTo>
                  <a:pt x="273657" y="2532927"/>
                  <a:pt x="168595" y="2576024"/>
                  <a:pt x="109960" y="2646287"/>
                </a:cubicBezTo>
                <a:cubicBezTo>
                  <a:pt x="51325" y="2716550"/>
                  <a:pt x="-5284" y="2800290"/>
                  <a:pt x="393" y="2865912"/>
                </a:cubicBezTo>
                <a:cubicBezTo>
                  <a:pt x="6070" y="2931534"/>
                  <a:pt x="86298" y="3043831"/>
                  <a:pt x="144023" y="3040021"/>
                </a:cubicBezTo>
                <a:cubicBezTo>
                  <a:pt x="201748" y="3036211"/>
                  <a:pt x="231947" y="2997567"/>
                  <a:pt x="346744" y="2843052"/>
                </a:cubicBezTo>
                <a:cubicBezTo>
                  <a:pt x="461541" y="2688537"/>
                  <a:pt x="701563" y="2352743"/>
                  <a:pt x="832807" y="2112932"/>
                </a:cubicBezTo>
                <a:cubicBezTo>
                  <a:pt x="892165" y="1939257"/>
                  <a:pt x="1027143" y="1615174"/>
                  <a:pt x="1134211" y="1404188"/>
                </a:cubicBezTo>
                <a:cubicBezTo>
                  <a:pt x="1241279" y="1193202"/>
                  <a:pt x="1330208" y="1001991"/>
                  <a:pt x="1475215" y="847015"/>
                </a:cubicBezTo>
                <a:cubicBezTo>
                  <a:pt x="1620222" y="692039"/>
                  <a:pt x="1955398" y="614067"/>
                  <a:pt x="2004252" y="474333"/>
                </a:cubicBezTo>
                <a:close/>
              </a:path>
            </a:pathLst>
          </a:custGeom>
          <a:solidFill>
            <a:srgbClr val="FF0000">
              <a:alpha val="60000"/>
            </a:srgbClr>
          </a:solidFill>
          <a:ln w="12700">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2C41DE3C-BE78-6FC0-B23B-C4331BE6AE42}"/>
              </a:ext>
            </a:extLst>
          </p:cNvPr>
          <p:cNvSpPr/>
          <p:nvPr/>
        </p:nvSpPr>
        <p:spPr>
          <a:xfrm>
            <a:off x="8479372" y="3035372"/>
            <a:ext cx="573745" cy="565077"/>
          </a:xfrm>
          <a:custGeom>
            <a:avLst/>
            <a:gdLst>
              <a:gd name="connsiteX0" fmla="*/ 92834 w 573452"/>
              <a:gd name="connsiteY0" fmla="*/ 933 h 561003"/>
              <a:gd name="connsiteX1" fmla="*/ 161414 w 573452"/>
              <a:gd name="connsiteY1" fmla="*/ 160953 h 561003"/>
              <a:gd name="connsiteX2" fmla="*/ 252854 w 573452"/>
              <a:gd name="connsiteY2" fmla="*/ 240963 h 561003"/>
              <a:gd name="connsiteX3" fmla="*/ 435734 w 573452"/>
              <a:gd name="connsiteY3" fmla="*/ 263823 h 561003"/>
              <a:gd name="connsiteX4" fmla="*/ 458594 w 573452"/>
              <a:gd name="connsiteY4" fmla="*/ 366693 h 561003"/>
              <a:gd name="connsiteX5" fmla="*/ 538604 w 573452"/>
              <a:gd name="connsiteY5" fmla="*/ 423843 h 561003"/>
              <a:gd name="connsiteX6" fmla="*/ 572894 w 573452"/>
              <a:gd name="connsiteY6" fmla="*/ 503853 h 561003"/>
              <a:gd name="connsiteX7" fmla="*/ 550034 w 573452"/>
              <a:gd name="connsiteY7" fmla="*/ 561003 h 561003"/>
              <a:gd name="connsiteX8" fmla="*/ 435734 w 573452"/>
              <a:gd name="connsiteY8" fmla="*/ 503853 h 561003"/>
              <a:gd name="connsiteX9" fmla="*/ 310004 w 573452"/>
              <a:gd name="connsiteY9" fmla="*/ 503853 h 561003"/>
              <a:gd name="connsiteX10" fmla="*/ 104264 w 573452"/>
              <a:gd name="connsiteY10" fmla="*/ 480993 h 561003"/>
              <a:gd name="connsiteX11" fmla="*/ 1394 w 573452"/>
              <a:gd name="connsiteY11" fmla="*/ 480993 h 561003"/>
              <a:gd name="connsiteX12" fmla="*/ 47114 w 573452"/>
              <a:gd name="connsiteY12" fmla="*/ 240963 h 561003"/>
              <a:gd name="connsiteX13" fmla="*/ 92834 w 573452"/>
              <a:gd name="connsiteY13" fmla="*/ 933 h 561003"/>
              <a:gd name="connsiteX0" fmla="*/ 178511 w 574068"/>
              <a:gd name="connsiteY0" fmla="*/ 896 h 568054"/>
              <a:gd name="connsiteX1" fmla="*/ 162030 w 574068"/>
              <a:gd name="connsiteY1" fmla="*/ 168004 h 568054"/>
              <a:gd name="connsiteX2" fmla="*/ 253470 w 574068"/>
              <a:gd name="connsiteY2" fmla="*/ 248014 h 568054"/>
              <a:gd name="connsiteX3" fmla="*/ 436350 w 574068"/>
              <a:gd name="connsiteY3" fmla="*/ 270874 h 568054"/>
              <a:gd name="connsiteX4" fmla="*/ 459210 w 574068"/>
              <a:gd name="connsiteY4" fmla="*/ 373744 h 568054"/>
              <a:gd name="connsiteX5" fmla="*/ 539220 w 574068"/>
              <a:gd name="connsiteY5" fmla="*/ 430894 h 568054"/>
              <a:gd name="connsiteX6" fmla="*/ 573510 w 574068"/>
              <a:gd name="connsiteY6" fmla="*/ 510904 h 568054"/>
              <a:gd name="connsiteX7" fmla="*/ 550650 w 574068"/>
              <a:gd name="connsiteY7" fmla="*/ 568054 h 568054"/>
              <a:gd name="connsiteX8" fmla="*/ 436350 w 574068"/>
              <a:gd name="connsiteY8" fmla="*/ 510904 h 568054"/>
              <a:gd name="connsiteX9" fmla="*/ 310620 w 574068"/>
              <a:gd name="connsiteY9" fmla="*/ 510904 h 568054"/>
              <a:gd name="connsiteX10" fmla="*/ 104880 w 574068"/>
              <a:gd name="connsiteY10" fmla="*/ 488044 h 568054"/>
              <a:gd name="connsiteX11" fmla="*/ 2010 w 574068"/>
              <a:gd name="connsiteY11" fmla="*/ 488044 h 568054"/>
              <a:gd name="connsiteX12" fmla="*/ 47730 w 574068"/>
              <a:gd name="connsiteY12" fmla="*/ 248014 h 568054"/>
              <a:gd name="connsiteX13" fmla="*/ 178511 w 574068"/>
              <a:gd name="connsiteY13" fmla="*/ 896 h 568054"/>
              <a:gd name="connsiteX0" fmla="*/ 50176 w 573324"/>
              <a:gd name="connsiteY0" fmla="*/ 896 h 568054"/>
              <a:gd name="connsiteX1" fmla="*/ 161286 w 573324"/>
              <a:gd name="connsiteY1" fmla="*/ 168004 h 568054"/>
              <a:gd name="connsiteX2" fmla="*/ 252726 w 573324"/>
              <a:gd name="connsiteY2" fmla="*/ 248014 h 568054"/>
              <a:gd name="connsiteX3" fmla="*/ 435606 w 573324"/>
              <a:gd name="connsiteY3" fmla="*/ 270874 h 568054"/>
              <a:gd name="connsiteX4" fmla="*/ 458466 w 573324"/>
              <a:gd name="connsiteY4" fmla="*/ 373744 h 568054"/>
              <a:gd name="connsiteX5" fmla="*/ 538476 w 573324"/>
              <a:gd name="connsiteY5" fmla="*/ 430894 h 568054"/>
              <a:gd name="connsiteX6" fmla="*/ 572766 w 573324"/>
              <a:gd name="connsiteY6" fmla="*/ 510904 h 568054"/>
              <a:gd name="connsiteX7" fmla="*/ 549906 w 573324"/>
              <a:gd name="connsiteY7" fmla="*/ 568054 h 568054"/>
              <a:gd name="connsiteX8" fmla="*/ 435606 w 573324"/>
              <a:gd name="connsiteY8" fmla="*/ 510904 h 568054"/>
              <a:gd name="connsiteX9" fmla="*/ 309876 w 573324"/>
              <a:gd name="connsiteY9" fmla="*/ 510904 h 568054"/>
              <a:gd name="connsiteX10" fmla="*/ 104136 w 573324"/>
              <a:gd name="connsiteY10" fmla="*/ 488044 h 568054"/>
              <a:gd name="connsiteX11" fmla="*/ 1266 w 573324"/>
              <a:gd name="connsiteY11" fmla="*/ 488044 h 568054"/>
              <a:gd name="connsiteX12" fmla="*/ 46986 w 573324"/>
              <a:gd name="connsiteY12" fmla="*/ 248014 h 568054"/>
              <a:gd name="connsiteX13" fmla="*/ 50176 w 573324"/>
              <a:gd name="connsiteY13" fmla="*/ 896 h 568054"/>
              <a:gd name="connsiteX0" fmla="*/ 135658 w 573745"/>
              <a:gd name="connsiteY0" fmla="*/ 934 h 561004"/>
              <a:gd name="connsiteX1" fmla="*/ 161707 w 573745"/>
              <a:gd name="connsiteY1" fmla="*/ 160954 h 561004"/>
              <a:gd name="connsiteX2" fmla="*/ 253147 w 573745"/>
              <a:gd name="connsiteY2" fmla="*/ 240964 h 561004"/>
              <a:gd name="connsiteX3" fmla="*/ 436027 w 573745"/>
              <a:gd name="connsiteY3" fmla="*/ 263824 h 561004"/>
              <a:gd name="connsiteX4" fmla="*/ 458887 w 573745"/>
              <a:gd name="connsiteY4" fmla="*/ 366694 h 561004"/>
              <a:gd name="connsiteX5" fmla="*/ 538897 w 573745"/>
              <a:gd name="connsiteY5" fmla="*/ 423844 h 561004"/>
              <a:gd name="connsiteX6" fmla="*/ 573187 w 573745"/>
              <a:gd name="connsiteY6" fmla="*/ 503854 h 561004"/>
              <a:gd name="connsiteX7" fmla="*/ 550327 w 573745"/>
              <a:gd name="connsiteY7" fmla="*/ 561004 h 561004"/>
              <a:gd name="connsiteX8" fmla="*/ 436027 w 573745"/>
              <a:gd name="connsiteY8" fmla="*/ 503854 h 561004"/>
              <a:gd name="connsiteX9" fmla="*/ 310297 w 573745"/>
              <a:gd name="connsiteY9" fmla="*/ 503854 h 561004"/>
              <a:gd name="connsiteX10" fmla="*/ 104557 w 573745"/>
              <a:gd name="connsiteY10" fmla="*/ 480994 h 561004"/>
              <a:gd name="connsiteX11" fmla="*/ 1687 w 573745"/>
              <a:gd name="connsiteY11" fmla="*/ 480994 h 561004"/>
              <a:gd name="connsiteX12" fmla="*/ 47407 w 573745"/>
              <a:gd name="connsiteY12" fmla="*/ 240964 h 561004"/>
              <a:gd name="connsiteX13" fmla="*/ 135658 w 573745"/>
              <a:gd name="connsiteY13" fmla="*/ 934 h 561004"/>
              <a:gd name="connsiteX0" fmla="*/ 135658 w 573745"/>
              <a:gd name="connsiteY0" fmla="*/ 5007 h 565077"/>
              <a:gd name="connsiteX1" fmla="*/ 161707 w 573745"/>
              <a:gd name="connsiteY1" fmla="*/ 165027 h 565077"/>
              <a:gd name="connsiteX2" fmla="*/ 253147 w 573745"/>
              <a:gd name="connsiteY2" fmla="*/ 245037 h 565077"/>
              <a:gd name="connsiteX3" fmla="*/ 436027 w 573745"/>
              <a:gd name="connsiteY3" fmla="*/ 267897 h 565077"/>
              <a:gd name="connsiteX4" fmla="*/ 458887 w 573745"/>
              <a:gd name="connsiteY4" fmla="*/ 370767 h 565077"/>
              <a:gd name="connsiteX5" fmla="*/ 538897 w 573745"/>
              <a:gd name="connsiteY5" fmla="*/ 427917 h 565077"/>
              <a:gd name="connsiteX6" fmla="*/ 573187 w 573745"/>
              <a:gd name="connsiteY6" fmla="*/ 507927 h 565077"/>
              <a:gd name="connsiteX7" fmla="*/ 550327 w 573745"/>
              <a:gd name="connsiteY7" fmla="*/ 565077 h 565077"/>
              <a:gd name="connsiteX8" fmla="*/ 436027 w 573745"/>
              <a:gd name="connsiteY8" fmla="*/ 507927 h 565077"/>
              <a:gd name="connsiteX9" fmla="*/ 310297 w 573745"/>
              <a:gd name="connsiteY9" fmla="*/ 507927 h 565077"/>
              <a:gd name="connsiteX10" fmla="*/ 104557 w 573745"/>
              <a:gd name="connsiteY10" fmla="*/ 485067 h 565077"/>
              <a:gd name="connsiteX11" fmla="*/ 1687 w 573745"/>
              <a:gd name="connsiteY11" fmla="*/ 485067 h 565077"/>
              <a:gd name="connsiteX12" fmla="*/ 47407 w 573745"/>
              <a:gd name="connsiteY12" fmla="*/ 245037 h 565077"/>
              <a:gd name="connsiteX13" fmla="*/ 135658 w 573745"/>
              <a:gd name="connsiteY13" fmla="*/ 5007 h 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3745" h="565077">
                <a:moveTo>
                  <a:pt x="135658" y="5007"/>
                </a:moveTo>
                <a:cubicBezTo>
                  <a:pt x="253945" y="-29593"/>
                  <a:pt x="142126" y="125022"/>
                  <a:pt x="161707" y="165027"/>
                </a:cubicBezTo>
                <a:cubicBezTo>
                  <a:pt x="181289" y="205032"/>
                  <a:pt x="207427" y="227892"/>
                  <a:pt x="253147" y="245037"/>
                </a:cubicBezTo>
                <a:cubicBezTo>
                  <a:pt x="298867" y="262182"/>
                  <a:pt x="401737" y="246942"/>
                  <a:pt x="436027" y="267897"/>
                </a:cubicBezTo>
                <a:cubicBezTo>
                  <a:pt x="470317" y="288852"/>
                  <a:pt x="441742" y="344097"/>
                  <a:pt x="458887" y="370767"/>
                </a:cubicBezTo>
                <a:cubicBezTo>
                  <a:pt x="476032" y="397437"/>
                  <a:pt x="519847" y="405057"/>
                  <a:pt x="538897" y="427917"/>
                </a:cubicBezTo>
                <a:cubicBezTo>
                  <a:pt x="557947" y="450777"/>
                  <a:pt x="571282" y="485067"/>
                  <a:pt x="573187" y="507927"/>
                </a:cubicBezTo>
                <a:cubicBezTo>
                  <a:pt x="575092" y="530787"/>
                  <a:pt x="573187" y="565077"/>
                  <a:pt x="550327" y="565077"/>
                </a:cubicBezTo>
                <a:cubicBezTo>
                  <a:pt x="527467" y="565077"/>
                  <a:pt x="476032" y="517452"/>
                  <a:pt x="436027" y="507927"/>
                </a:cubicBezTo>
                <a:cubicBezTo>
                  <a:pt x="396022" y="498402"/>
                  <a:pt x="365542" y="511737"/>
                  <a:pt x="310297" y="507927"/>
                </a:cubicBezTo>
                <a:cubicBezTo>
                  <a:pt x="255052" y="504117"/>
                  <a:pt x="155992" y="488877"/>
                  <a:pt x="104557" y="485067"/>
                </a:cubicBezTo>
                <a:cubicBezTo>
                  <a:pt x="53122" y="481257"/>
                  <a:pt x="11212" y="525072"/>
                  <a:pt x="1687" y="485067"/>
                </a:cubicBezTo>
                <a:cubicBezTo>
                  <a:pt x="-7838" y="445062"/>
                  <a:pt x="25079" y="325047"/>
                  <a:pt x="47407" y="245037"/>
                </a:cubicBezTo>
                <a:cubicBezTo>
                  <a:pt x="69736" y="165027"/>
                  <a:pt x="17371" y="39607"/>
                  <a:pt x="135658" y="5007"/>
                </a:cubicBezTo>
                <a:close/>
              </a:path>
            </a:pathLst>
          </a:custGeom>
          <a:solidFill>
            <a:srgbClr val="FF0000">
              <a:alpha val="60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6DCE153C-B015-BA54-6927-5DD93CA82C68}"/>
              </a:ext>
            </a:extLst>
          </p:cNvPr>
          <p:cNvSpPr/>
          <p:nvPr/>
        </p:nvSpPr>
        <p:spPr>
          <a:xfrm>
            <a:off x="5883259" y="5664740"/>
            <a:ext cx="867331" cy="921790"/>
          </a:xfrm>
          <a:custGeom>
            <a:avLst/>
            <a:gdLst>
              <a:gd name="connsiteX0" fmla="*/ 92239 w 867331"/>
              <a:gd name="connsiteY0" fmla="*/ 5958 h 921790"/>
              <a:gd name="connsiteX1" fmla="*/ 333243 w 867331"/>
              <a:gd name="connsiteY1" fmla="*/ 5958 h 921790"/>
              <a:gd name="connsiteX2" fmla="*/ 538806 w 867331"/>
              <a:gd name="connsiteY2" fmla="*/ 69753 h 921790"/>
              <a:gd name="connsiteX3" fmla="*/ 666397 w 867331"/>
              <a:gd name="connsiteY3" fmla="*/ 62665 h 921790"/>
              <a:gd name="connsiteX4" fmla="*/ 786899 w 867331"/>
              <a:gd name="connsiteY4" fmla="*/ 360376 h 921790"/>
              <a:gd name="connsiteX5" fmla="*/ 864871 w 867331"/>
              <a:gd name="connsiteY5" fmla="*/ 608469 h 921790"/>
              <a:gd name="connsiteX6" fmla="*/ 843606 w 867331"/>
              <a:gd name="connsiteY6" fmla="*/ 835297 h 921790"/>
              <a:gd name="connsiteX7" fmla="*/ 801076 w 867331"/>
              <a:gd name="connsiteY7" fmla="*/ 913269 h 921790"/>
              <a:gd name="connsiteX8" fmla="*/ 730192 w 867331"/>
              <a:gd name="connsiteY8" fmla="*/ 906181 h 921790"/>
              <a:gd name="connsiteX9" fmla="*/ 765634 w 867331"/>
              <a:gd name="connsiteY9" fmla="*/ 792767 h 921790"/>
              <a:gd name="connsiteX10" fmla="*/ 673485 w 867331"/>
              <a:gd name="connsiteY10" fmla="*/ 700618 h 921790"/>
              <a:gd name="connsiteX11" fmla="*/ 567160 w 867331"/>
              <a:gd name="connsiteY11" fmla="*/ 438348 h 921790"/>
              <a:gd name="connsiteX12" fmla="*/ 538806 w 867331"/>
              <a:gd name="connsiteY12" fmla="*/ 232786 h 921790"/>
              <a:gd name="connsiteX13" fmla="*/ 446657 w 867331"/>
              <a:gd name="connsiteY13" fmla="*/ 140637 h 921790"/>
              <a:gd name="connsiteX14" fmla="*/ 319067 w 867331"/>
              <a:gd name="connsiteY14" fmla="*/ 183167 h 921790"/>
              <a:gd name="connsiteX15" fmla="*/ 226918 w 867331"/>
              <a:gd name="connsiteY15" fmla="*/ 126460 h 921790"/>
              <a:gd name="connsiteX16" fmla="*/ 141857 w 867331"/>
              <a:gd name="connsiteY16" fmla="*/ 98107 h 921790"/>
              <a:gd name="connsiteX17" fmla="*/ 56797 w 867331"/>
              <a:gd name="connsiteY17" fmla="*/ 83930 h 921790"/>
              <a:gd name="connsiteX18" fmla="*/ 90 w 867331"/>
              <a:gd name="connsiteY18" fmla="*/ 76841 h 921790"/>
              <a:gd name="connsiteX19" fmla="*/ 42620 w 867331"/>
              <a:gd name="connsiteY19" fmla="*/ 34311 h 921790"/>
              <a:gd name="connsiteX20" fmla="*/ 92239 w 867331"/>
              <a:gd name="connsiteY20" fmla="*/ 5958 h 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31" h="921790">
                <a:moveTo>
                  <a:pt x="92239" y="5958"/>
                </a:moveTo>
                <a:cubicBezTo>
                  <a:pt x="140676" y="1233"/>
                  <a:pt x="258815" y="-4674"/>
                  <a:pt x="333243" y="5958"/>
                </a:cubicBezTo>
                <a:cubicBezTo>
                  <a:pt x="407671" y="16590"/>
                  <a:pt x="483280" y="60302"/>
                  <a:pt x="538806" y="69753"/>
                </a:cubicBezTo>
                <a:cubicBezTo>
                  <a:pt x="594332" y="79204"/>
                  <a:pt x="625048" y="14228"/>
                  <a:pt x="666397" y="62665"/>
                </a:cubicBezTo>
                <a:cubicBezTo>
                  <a:pt x="707746" y="111102"/>
                  <a:pt x="753820" y="269409"/>
                  <a:pt x="786899" y="360376"/>
                </a:cubicBezTo>
                <a:cubicBezTo>
                  <a:pt x="819978" y="451343"/>
                  <a:pt x="855420" y="529316"/>
                  <a:pt x="864871" y="608469"/>
                </a:cubicBezTo>
                <a:cubicBezTo>
                  <a:pt x="874322" y="687622"/>
                  <a:pt x="854238" y="784497"/>
                  <a:pt x="843606" y="835297"/>
                </a:cubicBezTo>
                <a:cubicBezTo>
                  <a:pt x="832974" y="886097"/>
                  <a:pt x="819978" y="901455"/>
                  <a:pt x="801076" y="913269"/>
                </a:cubicBezTo>
                <a:cubicBezTo>
                  <a:pt x="782174" y="925083"/>
                  <a:pt x="736099" y="926265"/>
                  <a:pt x="730192" y="906181"/>
                </a:cubicBezTo>
                <a:cubicBezTo>
                  <a:pt x="724285" y="886097"/>
                  <a:pt x="775085" y="827028"/>
                  <a:pt x="765634" y="792767"/>
                </a:cubicBezTo>
                <a:cubicBezTo>
                  <a:pt x="756183" y="758507"/>
                  <a:pt x="706564" y="759688"/>
                  <a:pt x="673485" y="700618"/>
                </a:cubicBezTo>
                <a:cubicBezTo>
                  <a:pt x="640406" y="641548"/>
                  <a:pt x="589606" y="516320"/>
                  <a:pt x="567160" y="438348"/>
                </a:cubicBezTo>
                <a:cubicBezTo>
                  <a:pt x="544714" y="360376"/>
                  <a:pt x="558890" y="282404"/>
                  <a:pt x="538806" y="232786"/>
                </a:cubicBezTo>
                <a:cubicBezTo>
                  <a:pt x="518722" y="183168"/>
                  <a:pt x="483280" y="148907"/>
                  <a:pt x="446657" y="140637"/>
                </a:cubicBezTo>
                <a:cubicBezTo>
                  <a:pt x="410034" y="132367"/>
                  <a:pt x="355690" y="185530"/>
                  <a:pt x="319067" y="183167"/>
                </a:cubicBezTo>
                <a:cubicBezTo>
                  <a:pt x="282444" y="180804"/>
                  <a:pt x="256453" y="140637"/>
                  <a:pt x="226918" y="126460"/>
                </a:cubicBezTo>
                <a:cubicBezTo>
                  <a:pt x="197383" y="112283"/>
                  <a:pt x="170210" y="105195"/>
                  <a:pt x="141857" y="98107"/>
                </a:cubicBezTo>
                <a:cubicBezTo>
                  <a:pt x="113504" y="91019"/>
                  <a:pt x="80425" y="87474"/>
                  <a:pt x="56797" y="83930"/>
                </a:cubicBezTo>
                <a:cubicBezTo>
                  <a:pt x="33169" y="80386"/>
                  <a:pt x="2453" y="85111"/>
                  <a:pt x="90" y="76841"/>
                </a:cubicBezTo>
                <a:cubicBezTo>
                  <a:pt x="-2273" y="68571"/>
                  <a:pt x="42620" y="34311"/>
                  <a:pt x="42620" y="34311"/>
                </a:cubicBezTo>
                <a:cubicBezTo>
                  <a:pt x="52071" y="22497"/>
                  <a:pt x="43802" y="10683"/>
                  <a:pt x="92239" y="5958"/>
                </a:cubicBezTo>
                <a:close/>
              </a:path>
            </a:pathLst>
          </a:custGeom>
          <a:solidFill>
            <a:srgbClr val="FF0000">
              <a:alpha val="6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255DE4-411C-69F1-C84B-D8B0F28CB906}"/>
              </a:ext>
            </a:extLst>
          </p:cNvPr>
          <p:cNvSpPr txBox="1"/>
          <p:nvPr/>
        </p:nvSpPr>
        <p:spPr>
          <a:xfrm>
            <a:off x="5747580" y="2844225"/>
            <a:ext cx="2651944" cy="584775"/>
          </a:xfrm>
          <a:prstGeom prst="rect">
            <a:avLst/>
          </a:prstGeom>
          <a:solidFill>
            <a:srgbClr val="ADDB7B"/>
          </a:solidFill>
          <a:ln w="12700">
            <a:solidFill>
              <a:schemeClr val="tx1"/>
            </a:solidFill>
          </a:ln>
        </p:spPr>
        <p:txBody>
          <a:bodyPr wrap="none" rtlCol="0">
            <a:spAutoFit/>
          </a:bodyPr>
          <a:lstStyle/>
          <a:p>
            <a:r>
              <a:rPr lang="en-US" sz="3200" dirty="0"/>
              <a:t>Newfoundland</a:t>
            </a:r>
          </a:p>
        </p:txBody>
      </p:sp>
      <p:sp>
        <p:nvSpPr>
          <p:cNvPr id="11" name="TextBox 10">
            <a:extLst>
              <a:ext uri="{FF2B5EF4-FFF2-40B4-BE49-F238E27FC236}">
                <a16:creationId xmlns:a16="http://schemas.microsoft.com/office/drawing/2014/main" id="{F8465AE5-E9B3-867E-4A89-A1996C201A50}"/>
              </a:ext>
            </a:extLst>
          </p:cNvPr>
          <p:cNvSpPr txBox="1"/>
          <p:nvPr/>
        </p:nvSpPr>
        <p:spPr>
          <a:xfrm>
            <a:off x="3778550" y="3967609"/>
            <a:ext cx="2946640" cy="584775"/>
          </a:xfrm>
          <a:prstGeom prst="rect">
            <a:avLst/>
          </a:prstGeom>
          <a:solidFill>
            <a:srgbClr val="ADDB7B"/>
          </a:solidFill>
          <a:ln w="12700">
            <a:solidFill>
              <a:schemeClr val="tx1"/>
            </a:solidFill>
          </a:ln>
        </p:spPr>
        <p:txBody>
          <a:bodyPr wrap="none" rtlCol="0">
            <a:spAutoFit/>
          </a:bodyPr>
          <a:lstStyle/>
          <a:p>
            <a:r>
              <a:rPr lang="en-US" sz="3200" dirty="0"/>
              <a:t>US Appalachians</a:t>
            </a:r>
          </a:p>
        </p:txBody>
      </p:sp>
      <p:sp>
        <p:nvSpPr>
          <p:cNvPr id="12" name="TextBox 11">
            <a:extLst>
              <a:ext uri="{FF2B5EF4-FFF2-40B4-BE49-F238E27FC236}">
                <a16:creationId xmlns:a16="http://schemas.microsoft.com/office/drawing/2014/main" id="{3B6C76FF-8AAC-4DB7-EB07-6346336AD306}"/>
              </a:ext>
            </a:extLst>
          </p:cNvPr>
          <p:cNvSpPr txBox="1"/>
          <p:nvPr/>
        </p:nvSpPr>
        <p:spPr>
          <a:xfrm>
            <a:off x="5079769" y="6019800"/>
            <a:ext cx="1335622" cy="584775"/>
          </a:xfrm>
          <a:prstGeom prst="rect">
            <a:avLst/>
          </a:prstGeom>
          <a:solidFill>
            <a:srgbClr val="81DEFF"/>
          </a:solidFill>
          <a:ln w="12700">
            <a:solidFill>
              <a:schemeClr val="tx1"/>
            </a:solidFill>
          </a:ln>
        </p:spPr>
        <p:txBody>
          <a:bodyPr wrap="none" rtlCol="0">
            <a:spAutoFit/>
          </a:bodyPr>
          <a:lstStyle/>
          <a:p>
            <a:r>
              <a:rPr lang="en-US" sz="3200" dirty="0"/>
              <a:t>Florida</a:t>
            </a:r>
          </a:p>
        </p:txBody>
      </p:sp>
      <p:sp>
        <p:nvSpPr>
          <p:cNvPr id="14" name="TextBox 13">
            <a:extLst>
              <a:ext uri="{FF2B5EF4-FFF2-40B4-BE49-F238E27FC236}">
                <a16:creationId xmlns:a16="http://schemas.microsoft.com/office/drawing/2014/main" id="{E9227B55-9D88-ABC0-E225-ECCE3793EC07}"/>
              </a:ext>
            </a:extLst>
          </p:cNvPr>
          <p:cNvSpPr txBox="1"/>
          <p:nvPr/>
        </p:nvSpPr>
        <p:spPr>
          <a:xfrm>
            <a:off x="5740012" y="2824769"/>
            <a:ext cx="2651944" cy="584775"/>
          </a:xfrm>
          <a:prstGeom prst="rect">
            <a:avLst/>
          </a:prstGeom>
          <a:noFill/>
          <a:ln w="12700">
            <a:noFill/>
          </a:ln>
        </p:spPr>
        <p:txBody>
          <a:bodyPr wrap="none" rtlCol="0">
            <a:spAutoFit/>
          </a:bodyPr>
          <a:lstStyle/>
          <a:p>
            <a:r>
              <a:rPr lang="en-US" sz="3200" dirty="0"/>
              <a:t>Newfoundland</a:t>
            </a:r>
          </a:p>
        </p:txBody>
      </p:sp>
      <p:sp useBgFill="1">
        <p:nvSpPr>
          <p:cNvPr id="15" name="TextBox 14">
            <a:extLst>
              <a:ext uri="{FF2B5EF4-FFF2-40B4-BE49-F238E27FC236}">
                <a16:creationId xmlns:a16="http://schemas.microsoft.com/office/drawing/2014/main" id="{72A3E0CD-28A0-F783-5A86-3DC188401B82}"/>
              </a:ext>
            </a:extLst>
          </p:cNvPr>
          <p:cNvSpPr txBox="1"/>
          <p:nvPr/>
        </p:nvSpPr>
        <p:spPr>
          <a:xfrm>
            <a:off x="0"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Newfoundland</a:t>
            </a:r>
          </a:p>
        </p:txBody>
      </p:sp>
      <p:sp>
        <p:nvSpPr>
          <p:cNvPr id="17" name="Rectangle 16">
            <a:extLst>
              <a:ext uri="{FF2B5EF4-FFF2-40B4-BE49-F238E27FC236}">
                <a16:creationId xmlns:a16="http://schemas.microsoft.com/office/drawing/2014/main" id="{533E1E4E-8A58-3582-C04C-A5E27029780D}"/>
              </a:ext>
            </a:extLst>
          </p:cNvPr>
          <p:cNvSpPr/>
          <p:nvPr/>
        </p:nvSpPr>
        <p:spPr>
          <a:xfrm>
            <a:off x="7391400" y="1981200"/>
            <a:ext cx="1731244" cy="1828800"/>
          </a:xfrm>
          <a:prstGeom prst="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AFD9219-A0BB-CE80-87B1-AC940FB23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48777"/>
            <a:ext cx="4785775" cy="6633023"/>
          </a:xfrm>
          <a:prstGeom prst="rect">
            <a:avLst/>
          </a:prstGeom>
          <a:ln w="50800">
            <a:solidFill>
              <a:schemeClr val="tx1"/>
            </a:solidFill>
          </a:ln>
        </p:spPr>
      </p:pic>
      <p:sp>
        <p:nvSpPr>
          <p:cNvPr id="30" name="TextBox 29">
            <a:extLst>
              <a:ext uri="{FF2B5EF4-FFF2-40B4-BE49-F238E27FC236}">
                <a16:creationId xmlns:a16="http://schemas.microsoft.com/office/drawing/2014/main" id="{B4916760-BE93-1D8F-86B5-DF53FE1ED454}"/>
              </a:ext>
            </a:extLst>
          </p:cNvPr>
          <p:cNvSpPr txBox="1"/>
          <p:nvPr/>
        </p:nvSpPr>
        <p:spPr>
          <a:xfrm>
            <a:off x="1296998" y="6057780"/>
            <a:ext cx="476412" cy="400110"/>
          </a:xfrm>
          <a:prstGeom prst="rect">
            <a:avLst/>
          </a:prstGeom>
          <a:noFill/>
        </p:spPr>
        <p:txBody>
          <a:bodyPr wrap="none" rtlCol="0">
            <a:spAutoFit/>
          </a:bodyPr>
          <a:lstStyle/>
          <a:p>
            <a:r>
              <a:rPr lang="en-US" sz="2000" b="1" spc="-100" dirty="0"/>
              <a:t>PEI</a:t>
            </a:r>
          </a:p>
        </p:txBody>
      </p:sp>
      <p:sp>
        <p:nvSpPr>
          <p:cNvPr id="31" name="TextBox 30">
            <a:extLst>
              <a:ext uri="{FF2B5EF4-FFF2-40B4-BE49-F238E27FC236}">
                <a16:creationId xmlns:a16="http://schemas.microsoft.com/office/drawing/2014/main" id="{AE81C76C-2C53-0017-1BC3-DE01300CF033}"/>
              </a:ext>
            </a:extLst>
          </p:cNvPr>
          <p:cNvSpPr txBox="1"/>
          <p:nvPr/>
        </p:nvSpPr>
        <p:spPr>
          <a:xfrm>
            <a:off x="208485" y="5878644"/>
            <a:ext cx="1166025" cy="707886"/>
          </a:xfrm>
          <a:prstGeom prst="rect">
            <a:avLst/>
          </a:prstGeom>
          <a:noFill/>
        </p:spPr>
        <p:txBody>
          <a:bodyPr wrap="none" rtlCol="0">
            <a:spAutoFit/>
          </a:bodyPr>
          <a:lstStyle/>
          <a:p>
            <a:r>
              <a:rPr lang="en-US" sz="2000" b="1" spc="-100" dirty="0"/>
              <a:t>New</a:t>
            </a:r>
          </a:p>
          <a:p>
            <a:r>
              <a:rPr lang="en-US" sz="2000" b="1" spc="-100" dirty="0"/>
              <a:t>Brunswick</a:t>
            </a:r>
          </a:p>
        </p:txBody>
      </p:sp>
      <p:sp>
        <p:nvSpPr>
          <p:cNvPr id="32" name="TextBox 31">
            <a:extLst>
              <a:ext uri="{FF2B5EF4-FFF2-40B4-BE49-F238E27FC236}">
                <a16:creationId xmlns:a16="http://schemas.microsoft.com/office/drawing/2014/main" id="{A32C61DA-C156-65F0-881D-4D5A13C8DE8D}"/>
              </a:ext>
            </a:extLst>
          </p:cNvPr>
          <p:cNvSpPr txBox="1"/>
          <p:nvPr/>
        </p:nvSpPr>
        <p:spPr>
          <a:xfrm>
            <a:off x="1094090" y="6457890"/>
            <a:ext cx="1294522" cy="400110"/>
          </a:xfrm>
          <a:prstGeom prst="rect">
            <a:avLst/>
          </a:prstGeom>
          <a:noFill/>
        </p:spPr>
        <p:txBody>
          <a:bodyPr wrap="none" rtlCol="0">
            <a:spAutoFit/>
          </a:bodyPr>
          <a:lstStyle/>
          <a:p>
            <a:r>
              <a:rPr lang="en-US" sz="2000" b="1" spc="-100" dirty="0"/>
              <a:t>Nova Scotia</a:t>
            </a:r>
          </a:p>
        </p:txBody>
      </p:sp>
      <p:sp>
        <p:nvSpPr>
          <p:cNvPr id="33" name="Rectangle 32">
            <a:extLst>
              <a:ext uri="{FF2B5EF4-FFF2-40B4-BE49-F238E27FC236}">
                <a16:creationId xmlns:a16="http://schemas.microsoft.com/office/drawing/2014/main" id="{BEB4C196-74CE-2F21-9A1B-883C8BA13AB3}"/>
              </a:ext>
            </a:extLst>
          </p:cNvPr>
          <p:cNvSpPr/>
          <p:nvPr/>
        </p:nvSpPr>
        <p:spPr>
          <a:xfrm>
            <a:off x="76200" y="2325124"/>
            <a:ext cx="1026654"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Quebec</a:t>
            </a:r>
          </a:p>
        </p:txBody>
      </p:sp>
      <p:sp useBgFill="1">
        <p:nvSpPr>
          <p:cNvPr id="34" name="TextBox 33">
            <a:extLst>
              <a:ext uri="{FF2B5EF4-FFF2-40B4-BE49-F238E27FC236}">
                <a16:creationId xmlns:a16="http://schemas.microsoft.com/office/drawing/2014/main" id="{C8EF5E6F-6643-609C-5810-76FD116FAA99}"/>
              </a:ext>
            </a:extLst>
          </p:cNvPr>
          <p:cNvSpPr txBox="1"/>
          <p:nvPr/>
        </p:nvSpPr>
        <p:spPr>
          <a:xfrm>
            <a:off x="4911405" y="754559"/>
            <a:ext cx="4239313" cy="626005"/>
          </a:xfrm>
          <a:prstGeom prst="rect">
            <a:avLst/>
          </a:prstGeom>
        </p:spPr>
        <p:txBody>
          <a:bodyPr wrap="square" rtlCol="0">
            <a:spAutoFit/>
          </a:bodyPr>
          <a:lstStyle/>
          <a:p>
            <a:pPr algn="ctr">
              <a:lnSpc>
                <a:spcPts val="4000"/>
              </a:lnSpc>
            </a:pPr>
            <a:r>
              <a:rPr lang="en-US" sz="44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&amp; Labrador</a:t>
            </a:r>
          </a:p>
        </p:txBody>
      </p:sp>
      <p:grpSp>
        <p:nvGrpSpPr>
          <p:cNvPr id="35" name="Group 34">
            <a:extLst>
              <a:ext uri="{FF2B5EF4-FFF2-40B4-BE49-F238E27FC236}">
                <a16:creationId xmlns:a16="http://schemas.microsoft.com/office/drawing/2014/main" id="{4E00C45F-2A64-B1CB-252F-A9F4A67F3B0A}"/>
              </a:ext>
            </a:extLst>
          </p:cNvPr>
          <p:cNvGrpSpPr/>
          <p:nvPr/>
        </p:nvGrpSpPr>
        <p:grpSpPr>
          <a:xfrm>
            <a:off x="4861975" y="141565"/>
            <a:ext cx="2529425" cy="6640235"/>
            <a:chOff x="4861975" y="141565"/>
            <a:chExt cx="2529425" cy="6640235"/>
          </a:xfrm>
        </p:grpSpPr>
        <p:cxnSp>
          <p:nvCxnSpPr>
            <p:cNvPr id="21" name="Straight Connector 20">
              <a:extLst>
                <a:ext uri="{FF2B5EF4-FFF2-40B4-BE49-F238E27FC236}">
                  <a16:creationId xmlns:a16="http://schemas.microsoft.com/office/drawing/2014/main" id="{670684F2-9C33-8E2A-322E-6B3C62E3260A}"/>
                </a:ext>
              </a:extLst>
            </p:cNvPr>
            <p:cNvCxnSpPr>
              <a:cxnSpLocks/>
            </p:cNvCxnSpPr>
            <p:nvPr/>
          </p:nvCxnSpPr>
          <p:spPr>
            <a:xfrm flipH="1" flipV="1">
              <a:off x="4861975" y="141565"/>
              <a:ext cx="2529425" cy="183963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900D5B-1411-7A8B-5F45-3BDE18BC82AE}"/>
                </a:ext>
              </a:extLst>
            </p:cNvPr>
            <p:cNvCxnSpPr>
              <a:cxnSpLocks/>
            </p:cNvCxnSpPr>
            <p:nvPr/>
          </p:nvCxnSpPr>
          <p:spPr>
            <a:xfrm flipH="1">
              <a:off x="4890049" y="3817203"/>
              <a:ext cx="2479995" cy="296459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03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42" presetClass="path" presetSubtype="0" accel="50000" decel="50000" fill="hold" grpId="1" nodeType="withEffect">
                                  <p:stCondLst>
                                    <p:cond delay="0"/>
                                  </p:stCondLst>
                                  <p:childTnLst>
                                    <p:animMotion origin="layout" path="M -3.05556E-6 1.85185E-6 L -0.01441 -0.38773 " pathEditMode="relative" rAng="0" ptsTypes="AA">
                                      <p:cBhvr>
                                        <p:cTn id="24" dur="1000" fill="hold"/>
                                        <p:tgtEl>
                                          <p:spTgt spid="14"/>
                                        </p:tgtEl>
                                        <p:attrNameLst>
                                          <p:attrName>ppt_x</p:attrName>
                                          <p:attrName>ppt_y</p:attrName>
                                        </p:attrNameLst>
                                      </p:cBhvr>
                                      <p:rCtr x="-729" y="-19398"/>
                                    </p:animMotion>
                                  </p:childTnLst>
                                </p:cTn>
                              </p:par>
                              <p:par>
                                <p:cTn id="25" presetID="6" presetClass="emph" presetSubtype="0" fill="hold" grpId="2" nodeType="withEffect">
                                  <p:stCondLst>
                                    <p:cond delay="0"/>
                                  </p:stCondLst>
                                  <p:childTnLst>
                                    <p:animScale>
                                      <p:cBhvr>
                                        <p:cTn id="26" dur="1000" fill="hold"/>
                                        <p:tgtEl>
                                          <p:spTgt spid="14"/>
                                        </p:tgtEl>
                                      </p:cBhvr>
                                      <p:by x="150000" y="150000"/>
                                    </p:animScale>
                                  </p:childTnLst>
                                </p:cTn>
                              </p:par>
                              <p:par>
                                <p:cTn id="27" presetID="10" presetClass="exit" presetSubtype="0" fill="hold" grpId="3" nodeType="withEffect">
                                  <p:stCondLst>
                                    <p:cond delay="50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xit" presetSubtype="0" fill="hold" grpId="0" nodeType="withEffect">
                                  <p:stCondLst>
                                    <p:cond delay="50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ntr" presetSubtype="0" fill="hold" grpId="0"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10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right)">
                                      <p:cBhvr>
                                        <p:cTn id="49" dur="1000"/>
                                        <p:tgtEl>
                                          <p:spTgt spid="35"/>
                                        </p:tgtEl>
                                      </p:cBhvr>
                                    </p:animEffect>
                                  </p:childTnLst>
                                </p:cTn>
                              </p:par>
                              <p:par>
                                <p:cTn id="50" presetID="10"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800" decel="100000"/>
                                        <p:tgtEl>
                                          <p:spTgt spid="33"/>
                                        </p:tgtEl>
                                      </p:cBhvr>
                                    </p:animEffect>
                                    <p:anim calcmode="lin" valueType="num">
                                      <p:cBhvr>
                                        <p:cTn id="58" dur="800" decel="100000" fill="hold"/>
                                        <p:tgtEl>
                                          <p:spTgt spid="33"/>
                                        </p:tgtEl>
                                        <p:attrNameLst>
                                          <p:attrName>style.rotation</p:attrName>
                                        </p:attrNameLst>
                                      </p:cBhvr>
                                      <p:tavLst>
                                        <p:tav tm="0">
                                          <p:val>
                                            <p:fltVal val="-90"/>
                                          </p:val>
                                        </p:tav>
                                        <p:tav tm="100000">
                                          <p:val>
                                            <p:fltVal val="0"/>
                                          </p:val>
                                        </p:tav>
                                      </p:tavLst>
                                    </p:anim>
                                    <p:anim calcmode="lin" valueType="num">
                                      <p:cBhvr>
                                        <p:cTn id="59" dur="800" decel="100000" fill="hold"/>
                                        <p:tgtEl>
                                          <p:spTgt spid="33"/>
                                        </p:tgtEl>
                                        <p:attrNameLst>
                                          <p:attrName>ppt_x</p:attrName>
                                        </p:attrNameLst>
                                      </p:cBhvr>
                                      <p:tavLst>
                                        <p:tav tm="0">
                                          <p:val>
                                            <p:strVal val="#ppt_x+0.4"/>
                                          </p:val>
                                        </p:tav>
                                        <p:tav tm="100000">
                                          <p:val>
                                            <p:strVal val="#ppt_x-0.05"/>
                                          </p:val>
                                        </p:tav>
                                      </p:tavLst>
                                    </p:anim>
                                    <p:anim calcmode="lin" valueType="num">
                                      <p:cBhvr>
                                        <p:cTn id="60" dur="800" decel="100000" fill="hold"/>
                                        <p:tgtEl>
                                          <p:spTgt spid="33"/>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800" decel="100000"/>
                                        <p:tgtEl>
                                          <p:spTgt spid="31"/>
                                        </p:tgtEl>
                                      </p:cBhvr>
                                    </p:animEffect>
                                    <p:anim calcmode="lin" valueType="num">
                                      <p:cBhvr>
                                        <p:cTn id="68" dur="800" decel="100000" fill="hold"/>
                                        <p:tgtEl>
                                          <p:spTgt spid="31"/>
                                        </p:tgtEl>
                                        <p:attrNameLst>
                                          <p:attrName>style.rotation</p:attrName>
                                        </p:attrNameLst>
                                      </p:cBhvr>
                                      <p:tavLst>
                                        <p:tav tm="0">
                                          <p:val>
                                            <p:fltVal val="-90"/>
                                          </p:val>
                                        </p:tav>
                                        <p:tav tm="100000">
                                          <p:val>
                                            <p:fltVal val="0"/>
                                          </p:val>
                                        </p:tav>
                                      </p:tavLst>
                                    </p:anim>
                                    <p:anim calcmode="lin" valueType="num">
                                      <p:cBhvr>
                                        <p:cTn id="69" dur="800" decel="100000" fill="hold"/>
                                        <p:tgtEl>
                                          <p:spTgt spid="31"/>
                                        </p:tgtEl>
                                        <p:attrNameLst>
                                          <p:attrName>ppt_x</p:attrName>
                                        </p:attrNameLst>
                                      </p:cBhvr>
                                      <p:tavLst>
                                        <p:tav tm="0">
                                          <p:val>
                                            <p:strVal val="#ppt_x+0.4"/>
                                          </p:val>
                                        </p:tav>
                                        <p:tav tm="100000">
                                          <p:val>
                                            <p:strVal val="#ppt_x-0.05"/>
                                          </p:val>
                                        </p:tav>
                                      </p:tavLst>
                                    </p:anim>
                                    <p:anim calcmode="lin" valueType="num">
                                      <p:cBhvr>
                                        <p:cTn id="70" dur="800" decel="100000" fill="hold"/>
                                        <p:tgtEl>
                                          <p:spTgt spid="31"/>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73" fill="hold">
                            <p:stCondLst>
                              <p:cond delay="1000"/>
                            </p:stCondLst>
                            <p:childTnLst>
                              <p:par>
                                <p:cTn id="74" presetID="30"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800" decel="100000"/>
                                        <p:tgtEl>
                                          <p:spTgt spid="30"/>
                                        </p:tgtEl>
                                      </p:cBhvr>
                                    </p:animEffect>
                                    <p:anim calcmode="lin" valueType="num">
                                      <p:cBhvr>
                                        <p:cTn id="77" dur="800" decel="100000" fill="hold"/>
                                        <p:tgtEl>
                                          <p:spTgt spid="30"/>
                                        </p:tgtEl>
                                        <p:attrNameLst>
                                          <p:attrName>style.rotation</p:attrName>
                                        </p:attrNameLst>
                                      </p:cBhvr>
                                      <p:tavLst>
                                        <p:tav tm="0">
                                          <p:val>
                                            <p:fltVal val="-90"/>
                                          </p:val>
                                        </p:tav>
                                        <p:tav tm="100000">
                                          <p:val>
                                            <p:fltVal val="0"/>
                                          </p:val>
                                        </p:tav>
                                      </p:tavLst>
                                    </p:anim>
                                    <p:anim calcmode="lin" valueType="num">
                                      <p:cBhvr>
                                        <p:cTn id="78" dur="800" decel="100000" fill="hold"/>
                                        <p:tgtEl>
                                          <p:spTgt spid="30"/>
                                        </p:tgtEl>
                                        <p:attrNameLst>
                                          <p:attrName>ppt_x</p:attrName>
                                        </p:attrNameLst>
                                      </p:cBhvr>
                                      <p:tavLst>
                                        <p:tav tm="0">
                                          <p:val>
                                            <p:strVal val="#ppt_x+0.4"/>
                                          </p:val>
                                        </p:tav>
                                        <p:tav tm="100000">
                                          <p:val>
                                            <p:strVal val="#ppt_x-0.05"/>
                                          </p:val>
                                        </p:tav>
                                      </p:tavLst>
                                    </p:anim>
                                    <p:anim calcmode="lin" valueType="num">
                                      <p:cBhvr>
                                        <p:cTn id="79" dur="800" decel="100000" fill="hold"/>
                                        <p:tgtEl>
                                          <p:spTgt spid="30"/>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82" fill="hold">
                            <p:stCondLst>
                              <p:cond delay="2000"/>
                            </p:stCondLst>
                            <p:childTnLst>
                              <p:par>
                                <p:cTn id="83" presetID="3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800" decel="100000"/>
                                        <p:tgtEl>
                                          <p:spTgt spid="32"/>
                                        </p:tgtEl>
                                      </p:cBhvr>
                                    </p:animEffect>
                                    <p:anim calcmode="lin" valueType="num">
                                      <p:cBhvr>
                                        <p:cTn id="86" dur="800" decel="100000" fill="hold"/>
                                        <p:tgtEl>
                                          <p:spTgt spid="32"/>
                                        </p:tgtEl>
                                        <p:attrNameLst>
                                          <p:attrName>style.rotation</p:attrName>
                                        </p:attrNameLst>
                                      </p:cBhvr>
                                      <p:tavLst>
                                        <p:tav tm="0">
                                          <p:val>
                                            <p:fltVal val="-90"/>
                                          </p:val>
                                        </p:tav>
                                        <p:tav tm="100000">
                                          <p:val>
                                            <p:fltVal val="0"/>
                                          </p:val>
                                        </p:tav>
                                      </p:tavLst>
                                    </p:anim>
                                    <p:anim calcmode="lin" valueType="num">
                                      <p:cBhvr>
                                        <p:cTn id="87" dur="800" decel="100000" fill="hold"/>
                                        <p:tgtEl>
                                          <p:spTgt spid="32"/>
                                        </p:tgtEl>
                                        <p:attrNameLst>
                                          <p:attrName>ppt_x</p:attrName>
                                        </p:attrNameLst>
                                      </p:cBhvr>
                                      <p:tavLst>
                                        <p:tav tm="0">
                                          <p:val>
                                            <p:strVal val="#ppt_x+0.4"/>
                                          </p:val>
                                        </p:tav>
                                        <p:tav tm="100000">
                                          <p:val>
                                            <p:strVal val="#ppt_x-0.05"/>
                                          </p:val>
                                        </p:tav>
                                      </p:tavLst>
                                    </p:anim>
                                    <p:anim calcmode="lin" valueType="num">
                                      <p:cBhvr>
                                        <p:cTn id="88" dur="800" decel="100000" fill="hold"/>
                                        <p:tgtEl>
                                          <p:spTgt spid="32"/>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1000"/>
                                        <p:tgtEl>
                                          <p:spTgt spid="5"/>
                                        </p:tgtEl>
                                      </p:cBhvr>
                                    </p:animEffect>
                                    <p:set>
                                      <p:cBhvr>
                                        <p:cTn id="95" dur="1" fill="hold">
                                          <p:stCondLst>
                                            <p:cond delay="999"/>
                                          </p:stCondLst>
                                        </p:cTn>
                                        <p:tgtEl>
                                          <p:spTgt spid="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4"/>
                                        </p:tgtEl>
                                      </p:cBhvr>
                                    </p:animEffect>
                                    <p:set>
                                      <p:cBhvr>
                                        <p:cTn id="98" dur="1" fill="hold">
                                          <p:stCondLst>
                                            <p:cond delay="999"/>
                                          </p:stCondLst>
                                        </p:cTn>
                                        <p:tgtEl>
                                          <p:spTgt spid="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2"/>
                                        </p:tgtEl>
                                      </p:cBhvr>
                                    </p:animEffect>
                                    <p:set>
                                      <p:cBhvr>
                                        <p:cTn id="110" dur="1" fill="hold">
                                          <p:stCondLst>
                                            <p:cond delay="499"/>
                                          </p:stCondLst>
                                        </p:cTn>
                                        <p:tgtEl>
                                          <p:spTgt spid="3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35"/>
                                        </p:tgtEl>
                                      </p:cBhvr>
                                    </p:animEffect>
                                    <p:set>
                                      <p:cBhvr>
                                        <p:cTn id="116"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5" grpId="0" animBg="1"/>
      <p:bldP spid="6" grpId="0" animBg="1"/>
      <p:bldP spid="8" grpId="0" animBg="1"/>
      <p:bldP spid="11" grpId="0" animBg="1"/>
      <p:bldP spid="12" grpId="0" animBg="1"/>
      <p:bldP spid="14" grpId="0"/>
      <p:bldP spid="14" grpId="1"/>
      <p:bldP spid="14" grpId="2"/>
      <p:bldP spid="14" grpId="3"/>
      <p:bldP spid="15" grpId="0" animBg="1"/>
      <p:bldP spid="17" grpId="0" animBg="1"/>
      <p:bldP spid="17" grpId="1" animBg="1"/>
      <p:bldP spid="30" grpId="0"/>
      <p:bldP spid="30" grpId="1"/>
      <p:bldP spid="31" grpId="0"/>
      <p:bldP spid="31" grpId="1"/>
      <p:bldP spid="32" grpId="0"/>
      <p:bldP spid="32" grpId="1"/>
      <p:bldP spid="33" grpId="0"/>
      <p:bldP spid="33" grpId="1"/>
      <p:bldP spid="3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TextBox 17">
            <a:extLst>
              <a:ext uri="{FF2B5EF4-FFF2-40B4-BE49-F238E27FC236}">
                <a16:creationId xmlns:a16="http://schemas.microsoft.com/office/drawing/2014/main" id="{0E71A3D3-CEC0-8862-E0AB-28446E24B7C7}"/>
              </a:ext>
            </a:extLst>
          </p:cNvPr>
          <p:cNvSpPr txBox="1"/>
          <p:nvPr/>
        </p:nvSpPr>
        <p:spPr>
          <a:xfrm>
            <a:off x="0"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Newfoundland</a:t>
            </a:r>
          </a:p>
        </p:txBody>
      </p:sp>
      <p:pic>
        <p:nvPicPr>
          <p:cNvPr id="19" name="Picture 18">
            <a:extLst>
              <a:ext uri="{FF2B5EF4-FFF2-40B4-BE49-F238E27FC236}">
                <a16:creationId xmlns:a16="http://schemas.microsoft.com/office/drawing/2014/main" id="{4633E888-6D84-C6BF-A457-C2B722359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8777"/>
            <a:ext cx="4785775" cy="6633023"/>
          </a:xfrm>
          <a:prstGeom prst="rect">
            <a:avLst/>
          </a:prstGeom>
          <a:ln w="50800">
            <a:solidFill>
              <a:schemeClr val="tx1"/>
            </a:solidFill>
          </a:ln>
        </p:spPr>
      </p:pic>
      <p:sp useBgFill="1">
        <p:nvSpPr>
          <p:cNvPr id="20" name="TextBox 19">
            <a:extLst>
              <a:ext uri="{FF2B5EF4-FFF2-40B4-BE49-F238E27FC236}">
                <a16:creationId xmlns:a16="http://schemas.microsoft.com/office/drawing/2014/main" id="{EFF62FC0-87EF-35CB-90B7-2C8C0C167137}"/>
              </a:ext>
            </a:extLst>
          </p:cNvPr>
          <p:cNvSpPr txBox="1"/>
          <p:nvPr/>
        </p:nvSpPr>
        <p:spPr>
          <a:xfrm>
            <a:off x="4911405" y="754559"/>
            <a:ext cx="4239313" cy="626005"/>
          </a:xfrm>
          <a:prstGeom prst="rect">
            <a:avLst/>
          </a:prstGeom>
        </p:spPr>
        <p:txBody>
          <a:bodyPr wrap="square" rtlCol="0">
            <a:spAutoFit/>
          </a:bodyPr>
          <a:lstStyle/>
          <a:p>
            <a:pPr algn="ctr">
              <a:lnSpc>
                <a:spcPts val="4000"/>
              </a:lnSpc>
            </a:pPr>
            <a:r>
              <a:rPr lang="en-US" sz="44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&amp; Labrador</a:t>
            </a:r>
          </a:p>
        </p:txBody>
      </p:sp>
      <p:sp useBgFill="1">
        <p:nvSpPr>
          <p:cNvPr id="22" name="TextBox 21">
            <a:extLst>
              <a:ext uri="{FF2B5EF4-FFF2-40B4-BE49-F238E27FC236}">
                <a16:creationId xmlns:a16="http://schemas.microsoft.com/office/drawing/2014/main" id="{17150AAB-7AF6-269D-964B-7DB7030BE7FB}"/>
              </a:ext>
            </a:extLst>
          </p:cNvPr>
          <p:cNvSpPr txBox="1"/>
          <p:nvPr/>
        </p:nvSpPr>
        <p:spPr>
          <a:xfrm>
            <a:off x="3657600" y="1451908"/>
            <a:ext cx="5493118" cy="2554545"/>
          </a:xfrm>
          <a:prstGeom prst="rect">
            <a:avLst/>
          </a:prstGeom>
        </p:spPr>
        <p:txBody>
          <a:bodyPr wrap="square">
            <a:spAutoFit/>
          </a:bodyPr>
          <a:lstStyle/>
          <a:p>
            <a:r>
              <a:rPr lang="en-US" sz="3200" b="1" dirty="0">
                <a:solidFill>
                  <a:srgbClr val="202122"/>
                </a:solidFill>
              </a:rPr>
              <a:t>Size</a:t>
            </a:r>
            <a:r>
              <a:rPr lang="en-US" sz="3200" dirty="0">
                <a:solidFill>
                  <a:srgbClr val="202122"/>
                </a:solidFill>
              </a:rPr>
              <a:t>:  </a:t>
            </a:r>
            <a:r>
              <a:rPr lang="en-US" sz="3200" b="0" i="0" dirty="0">
                <a:solidFill>
                  <a:srgbClr val="202122"/>
                </a:solidFill>
                <a:effectLst/>
              </a:rPr>
              <a:t>157,000 sq mi. </a:t>
            </a:r>
            <a:r>
              <a:rPr lang="en-US" sz="2800" b="0" i="0" dirty="0">
                <a:solidFill>
                  <a:srgbClr val="202122"/>
                </a:solidFill>
                <a:effectLst/>
              </a:rPr>
              <a:t>(~California)</a:t>
            </a:r>
            <a:endParaRPr lang="en-US" sz="2800" dirty="0">
              <a:solidFill>
                <a:srgbClr val="202122"/>
              </a:solidFill>
            </a:endParaRPr>
          </a:p>
          <a:p>
            <a:r>
              <a:rPr lang="en-US" sz="3200" b="1" dirty="0">
                <a:solidFill>
                  <a:srgbClr val="C00000"/>
                </a:solidFill>
              </a:rPr>
              <a:t>P</a:t>
            </a:r>
            <a:r>
              <a:rPr lang="en-US" sz="3200" b="1" i="0" dirty="0">
                <a:solidFill>
                  <a:srgbClr val="C00000"/>
                </a:solidFill>
                <a:effectLst/>
              </a:rPr>
              <a:t>opulation</a:t>
            </a:r>
            <a:r>
              <a:rPr lang="en-US" sz="3200" b="0" i="0" dirty="0">
                <a:solidFill>
                  <a:srgbClr val="202122"/>
                </a:solidFill>
                <a:effectLst/>
              </a:rPr>
              <a:t>: 540,000</a:t>
            </a:r>
            <a:r>
              <a:rPr lang="en-US" sz="3200" dirty="0">
                <a:solidFill>
                  <a:srgbClr val="202122"/>
                </a:solidFill>
              </a:rPr>
              <a:t> (</a:t>
            </a:r>
            <a:r>
              <a:rPr lang="en-US" sz="3200" b="0" i="0" dirty="0">
                <a:solidFill>
                  <a:srgbClr val="202122"/>
                </a:solidFill>
                <a:effectLst/>
              </a:rPr>
              <a:t>94% NFL)</a:t>
            </a:r>
          </a:p>
          <a:p>
            <a:r>
              <a:rPr lang="en-US" sz="3200" dirty="0">
                <a:solidFill>
                  <a:srgbClr val="202122"/>
                </a:solidFill>
              </a:rPr>
              <a:t>Capital: St John’s (40% of pop.)</a:t>
            </a:r>
          </a:p>
          <a:p>
            <a:r>
              <a:rPr lang="en-US" sz="3200" dirty="0"/>
              <a:t>Native Language: English (97%)</a:t>
            </a:r>
          </a:p>
          <a:p>
            <a:r>
              <a:rPr lang="en-US" sz="3200" dirty="0"/>
              <a:t>Ancestry: English &amp; Irish</a:t>
            </a:r>
          </a:p>
        </p:txBody>
      </p:sp>
      <p:sp>
        <p:nvSpPr>
          <p:cNvPr id="25" name="Star: 5 Points 24">
            <a:extLst>
              <a:ext uri="{FF2B5EF4-FFF2-40B4-BE49-F238E27FC236}">
                <a16:creationId xmlns:a16="http://schemas.microsoft.com/office/drawing/2014/main" id="{443F3189-94DC-7224-5744-E692A79151D3}"/>
              </a:ext>
            </a:extLst>
          </p:cNvPr>
          <p:cNvSpPr/>
          <p:nvPr/>
        </p:nvSpPr>
        <p:spPr>
          <a:xfrm>
            <a:off x="4038600" y="5334000"/>
            <a:ext cx="614739" cy="550612"/>
          </a:xfrm>
          <a:prstGeom prst="star5">
            <a:avLst/>
          </a:prstGeom>
          <a:solidFill>
            <a:srgbClr val="FFFF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61CC347-85D1-923C-0C82-C46CD6F6AF73}"/>
              </a:ext>
            </a:extLst>
          </p:cNvPr>
          <p:cNvGrpSpPr/>
          <p:nvPr/>
        </p:nvGrpSpPr>
        <p:grpSpPr>
          <a:xfrm>
            <a:off x="4749796" y="3520787"/>
            <a:ext cx="4562528" cy="2381241"/>
            <a:chOff x="4749796" y="3520787"/>
            <a:chExt cx="4562528" cy="2381241"/>
          </a:xfrm>
        </p:grpSpPr>
        <p:sp useBgFill="1">
          <p:nvSpPr>
            <p:cNvPr id="24" name="TextBox 23">
              <a:extLst>
                <a:ext uri="{FF2B5EF4-FFF2-40B4-BE49-F238E27FC236}">
                  <a16:creationId xmlns:a16="http://schemas.microsoft.com/office/drawing/2014/main" id="{84D87E8B-FE2B-78DA-6524-0A4CFDA08638}"/>
                </a:ext>
              </a:extLst>
            </p:cNvPr>
            <p:cNvSpPr txBox="1"/>
            <p:nvPr/>
          </p:nvSpPr>
          <p:spPr>
            <a:xfrm rot="20570579">
              <a:off x="4749796" y="4824810"/>
              <a:ext cx="4562528" cy="1077218"/>
            </a:xfrm>
            <a:prstGeom prst="rect">
              <a:avLst/>
            </a:prstGeom>
          </p:spPr>
          <p:txBody>
            <a:bodyPr wrap="square">
              <a:spAutoFit/>
            </a:bodyPr>
            <a:lstStyle/>
            <a:p>
              <a:r>
                <a:rPr lang="en-US" sz="3200" b="0" i="0" dirty="0">
                  <a:solidFill>
                    <a:srgbClr val="202122"/>
                  </a:solidFill>
                  <a:effectLst/>
                  <a:latin typeface="Dreaming Outloud Script Pro" panose="03050502040304050704" pitchFamily="66" charset="0"/>
                  <a:cs typeface="Dreaming Outloud Script Pro" panose="03050502040304050704" pitchFamily="66" charset="0"/>
                </a:rPr>
                <a:t>"the most Irish </a:t>
              </a:r>
            </a:p>
            <a:p>
              <a:r>
                <a:rPr lang="en-US" sz="3200" b="0" i="0" dirty="0">
                  <a:solidFill>
                    <a:srgbClr val="202122"/>
                  </a:solidFill>
                  <a:effectLst/>
                  <a:latin typeface="Dreaming Outloud Script Pro" panose="03050502040304050704" pitchFamily="66" charset="0"/>
                  <a:cs typeface="Dreaming Outloud Script Pro" panose="03050502040304050704" pitchFamily="66" charset="0"/>
                </a:rPr>
                <a:t>place outside Ireland."</a:t>
              </a:r>
              <a:endParaRPr lang="en-US" sz="3200" dirty="0">
                <a:latin typeface="Dreaming Outloud Script Pro" panose="03050502040304050704" pitchFamily="66" charset="0"/>
                <a:cs typeface="Dreaming Outloud Script Pro" panose="03050502040304050704" pitchFamily="66" charset="0"/>
              </a:endParaRPr>
            </a:p>
          </p:txBody>
        </p:sp>
        <p:pic>
          <p:nvPicPr>
            <p:cNvPr id="27" name="Picture 26" descr="A green hat with a brown belt&#10;&#10;Description automatically generated">
              <a:extLst>
                <a:ext uri="{FF2B5EF4-FFF2-40B4-BE49-F238E27FC236}">
                  <a16:creationId xmlns:a16="http://schemas.microsoft.com/office/drawing/2014/main" id="{20261E19-B637-BF85-1D2F-48BD920093D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519301">
              <a:off x="7535205" y="3520787"/>
              <a:ext cx="1340956" cy="1340956"/>
            </a:xfrm>
            <a:prstGeom prst="rect">
              <a:avLst/>
            </a:prstGeom>
          </p:spPr>
        </p:pic>
      </p:grpSp>
      <p:cxnSp>
        <p:nvCxnSpPr>
          <p:cNvPr id="11" name="Straight Connector 10">
            <a:extLst>
              <a:ext uri="{FF2B5EF4-FFF2-40B4-BE49-F238E27FC236}">
                <a16:creationId xmlns:a16="http://schemas.microsoft.com/office/drawing/2014/main" id="{5555EAD5-0882-E22E-8D96-6A18DCEF74A8}"/>
              </a:ext>
            </a:extLst>
          </p:cNvPr>
          <p:cNvCxnSpPr>
            <a:cxnSpLocks/>
          </p:cNvCxnSpPr>
          <p:nvPr/>
        </p:nvCxnSpPr>
        <p:spPr>
          <a:xfrm flipH="1">
            <a:off x="3475019" y="2286001"/>
            <a:ext cx="94437" cy="307741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EAF6E8-06C8-27E9-936A-83AD4A213F67}"/>
              </a:ext>
            </a:extLst>
          </p:cNvPr>
          <p:cNvSpPr txBox="1"/>
          <p:nvPr/>
        </p:nvSpPr>
        <p:spPr>
          <a:xfrm>
            <a:off x="2514600" y="5335410"/>
            <a:ext cx="964592" cy="523219"/>
          </a:xfrm>
          <a:prstGeom prst="rect">
            <a:avLst/>
          </a:prstGeom>
          <a:noFill/>
          <a:ln w="38100">
            <a:solidFill>
              <a:srgbClr val="C00000"/>
            </a:solidFill>
          </a:ln>
        </p:spPr>
        <p:txBody>
          <a:bodyPr wrap="square" rtlCol="0">
            <a:spAutoFit/>
          </a:bodyPr>
          <a:lstStyle/>
          <a:p>
            <a:r>
              <a:rPr lang="en-US" sz="2800" b="1" dirty="0"/>
              <a:t>508K</a:t>
            </a:r>
          </a:p>
        </p:txBody>
      </p:sp>
      <p:grpSp>
        <p:nvGrpSpPr>
          <p:cNvPr id="30" name="Group 29">
            <a:extLst>
              <a:ext uri="{FF2B5EF4-FFF2-40B4-BE49-F238E27FC236}">
                <a16:creationId xmlns:a16="http://schemas.microsoft.com/office/drawing/2014/main" id="{D3E5B569-8708-CEB2-8CAA-00A9C0120714}"/>
              </a:ext>
            </a:extLst>
          </p:cNvPr>
          <p:cNvGrpSpPr/>
          <p:nvPr/>
        </p:nvGrpSpPr>
        <p:grpSpPr>
          <a:xfrm>
            <a:off x="609600" y="1731401"/>
            <a:ext cx="3083267" cy="1270970"/>
            <a:chOff x="-2136328" y="1888778"/>
            <a:chExt cx="5145553" cy="232844"/>
          </a:xfrm>
        </p:grpSpPr>
        <p:cxnSp>
          <p:nvCxnSpPr>
            <p:cNvPr id="31" name="Straight Connector 30">
              <a:extLst>
                <a:ext uri="{FF2B5EF4-FFF2-40B4-BE49-F238E27FC236}">
                  <a16:creationId xmlns:a16="http://schemas.microsoft.com/office/drawing/2014/main" id="{6B11CB29-C8E3-260C-A8F5-E7705B8AF778}"/>
                </a:ext>
              </a:extLst>
            </p:cNvPr>
            <p:cNvCxnSpPr>
              <a:cxnSpLocks/>
            </p:cNvCxnSpPr>
            <p:nvPr/>
          </p:nvCxnSpPr>
          <p:spPr>
            <a:xfrm flipH="1">
              <a:off x="966903" y="1888778"/>
              <a:ext cx="2042322" cy="13673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4ED9620-1A3B-043C-0E97-DA4AE99FC42D}"/>
                </a:ext>
              </a:extLst>
            </p:cNvPr>
            <p:cNvSpPr txBox="1"/>
            <p:nvPr/>
          </p:nvSpPr>
          <p:spPr>
            <a:xfrm>
              <a:off x="-2136328" y="2025767"/>
              <a:ext cx="3200861" cy="95855"/>
            </a:xfrm>
            <a:prstGeom prst="rect">
              <a:avLst/>
            </a:prstGeom>
            <a:noFill/>
            <a:ln w="38100">
              <a:solidFill>
                <a:schemeClr val="tx1"/>
              </a:solidFill>
            </a:ln>
          </p:spPr>
          <p:txBody>
            <a:bodyPr wrap="square" rtlCol="0">
              <a:spAutoFit/>
            </a:bodyPr>
            <a:lstStyle/>
            <a:p>
              <a:r>
                <a:rPr lang="en-US" sz="2800" b="1" dirty="0"/>
                <a:t>114K sq mi</a:t>
              </a:r>
            </a:p>
          </p:txBody>
        </p:sp>
      </p:grpSp>
      <p:grpSp>
        <p:nvGrpSpPr>
          <p:cNvPr id="23" name="Group 22">
            <a:extLst>
              <a:ext uri="{FF2B5EF4-FFF2-40B4-BE49-F238E27FC236}">
                <a16:creationId xmlns:a16="http://schemas.microsoft.com/office/drawing/2014/main" id="{639A7922-3074-A117-814D-BDAC593AEC21}"/>
              </a:ext>
            </a:extLst>
          </p:cNvPr>
          <p:cNvGrpSpPr/>
          <p:nvPr/>
        </p:nvGrpSpPr>
        <p:grpSpPr>
          <a:xfrm>
            <a:off x="1118570" y="1837278"/>
            <a:ext cx="2508849" cy="3404293"/>
            <a:chOff x="-2540019" y="1603592"/>
            <a:chExt cx="4186937" cy="595438"/>
          </a:xfrm>
        </p:grpSpPr>
        <p:cxnSp>
          <p:nvCxnSpPr>
            <p:cNvPr id="26" name="Straight Connector 25">
              <a:extLst>
                <a:ext uri="{FF2B5EF4-FFF2-40B4-BE49-F238E27FC236}">
                  <a16:creationId xmlns:a16="http://schemas.microsoft.com/office/drawing/2014/main" id="{2CD1F7E8-E185-B9D5-CDF1-B5DEB2C51A3C}"/>
                </a:ext>
              </a:extLst>
            </p:cNvPr>
            <p:cNvCxnSpPr>
              <a:cxnSpLocks/>
              <a:stCxn id="38" idx="4"/>
            </p:cNvCxnSpPr>
            <p:nvPr/>
          </p:nvCxnSpPr>
          <p:spPr>
            <a:xfrm flipH="1">
              <a:off x="261935" y="1603592"/>
              <a:ext cx="1384983" cy="50367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B5D95B1-88D0-9557-F86E-B3DDD9654665}"/>
                </a:ext>
              </a:extLst>
            </p:cNvPr>
            <p:cNvSpPr txBox="1"/>
            <p:nvPr/>
          </p:nvSpPr>
          <p:spPr>
            <a:xfrm>
              <a:off x="-2540019" y="2107515"/>
              <a:ext cx="2801950" cy="91515"/>
            </a:xfrm>
            <a:prstGeom prst="rect">
              <a:avLst/>
            </a:prstGeom>
            <a:noFill/>
            <a:ln w="50800">
              <a:solidFill>
                <a:schemeClr val="tx1"/>
              </a:solidFill>
            </a:ln>
          </p:spPr>
          <p:txBody>
            <a:bodyPr wrap="square" rtlCol="0">
              <a:spAutoFit/>
            </a:bodyPr>
            <a:lstStyle/>
            <a:p>
              <a:r>
                <a:rPr lang="en-US" sz="2800" b="1" dirty="0"/>
                <a:t>43K sq mi</a:t>
              </a:r>
            </a:p>
          </p:txBody>
        </p:sp>
      </p:grpSp>
      <p:grpSp>
        <p:nvGrpSpPr>
          <p:cNvPr id="9" name="Group 8">
            <a:extLst>
              <a:ext uri="{FF2B5EF4-FFF2-40B4-BE49-F238E27FC236}">
                <a16:creationId xmlns:a16="http://schemas.microsoft.com/office/drawing/2014/main" id="{A1EA83C8-0534-1AA3-6790-63FBB89E56CF}"/>
              </a:ext>
            </a:extLst>
          </p:cNvPr>
          <p:cNvGrpSpPr/>
          <p:nvPr/>
        </p:nvGrpSpPr>
        <p:grpSpPr>
          <a:xfrm>
            <a:off x="1676400" y="2335418"/>
            <a:ext cx="1855582" cy="1626982"/>
            <a:chOff x="1316839" y="1649298"/>
            <a:chExt cx="1855582" cy="1626982"/>
          </a:xfrm>
        </p:grpSpPr>
        <p:cxnSp>
          <p:nvCxnSpPr>
            <p:cNvPr id="3" name="Straight Connector 2">
              <a:extLst>
                <a:ext uri="{FF2B5EF4-FFF2-40B4-BE49-F238E27FC236}">
                  <a16:creationId xmlns:a16="http://schemas.microsoft.com/office/drawing/2014/main" id="{3FA4DECA-204E-0CEE-64E6-B9E05A386F80}"/>
                </a:ext>
              </a:extLst>
            </p:cNvPr>
            <p:cNvCxnSpPr>
              <a:cxnSpLocks/>
              <a:stCxn id="42" idx="3"/>
            </p:cNvCxnSpPr>
            <p:nvPr/>
          </p:nvCxnSpPr>
          <p:spPr>
            <a:xfrm flipH="1">
              <a:off x="2064159" y="1649298"/>
              <a:ext cx="1108262" cy="1093582"/>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6E9FB9-E238-E196-B7FD-633F9FC52F91}"/>
                </a:ext>
              </a:extLst>
            </p:cNvPr>
            <p:cNvSpPr txBox="1"/>
            <p:nvPr/>
          </p:nvSpPr>
          <p:spPr>
            <a:xfrm>
              <a:off x="1316839" y="2753060"/>
              <a:ext cx="747320" cy="523220"/>
            </a:xfrm>
            <a:prstGeom prst="rect">
              <a:avLst/>
            </a:prstGeom>
            <a:noFill/>
            <a:ln w="38100">
              <a:solidFill>
                <a:srgbClr val="C00000"/>
              </a:solidFill>
            </a:ln>
          </p:spPr>
          <p:txBody>
            <a:bodyPr wrap="none" rtlCol="0">
              <a:spAutoFit/>
            </a:bodyPr>
            <a:lstStyle/>
            <a:p>
              <a:r>
                <a:rPr lang="en-US" sz="2800" b="1" dirty="0"/>
                <a:t>32K</a:t>
              </a:r>
            </a:p>
          </p:txBody>
        </p:sp>
      </p:grpSp>
      <p:sp>
        <p:nvSpPr>
          <p:cNvPr id="38" name="Oval 37">
            <a:extLst>
              <a:ext uri="{FF2B5EF4-FFF2-40B4-BE49-F238E27FC236}">
                <a16:creationId xmlns:a16="http://schemas.microsoft.com/office/drawing/2014/main" id="{FBB03437-D947-6121-EE3B-B65F2890D60E}"/>
              </a:ext>
            </a:extLst>
          </p:cNvPr>
          <p:cNvSpPr/>
          <p:nvPr/>
        </p:nvSpPr>
        <p:spPr>
          <a:xfrm>
            <a:off x="3535979" y="1654397"/>
            <a:ext cx="182880" cy="1828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02BB41-BD7C-075F-4B66-313AFC1D16F5}"/>
              </a:ext>
            </a:extLst>
          </p:cNvPr>
          <p:cNvSpPr/>
          <p:nvPr/>
        </p:nvSpPr>
        <p:spPr>
          <a:xfrm>
            <a:off x="3505200" y="2179320"/>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CAC4362-EE4B-7617-8E7E-792CE2F0C652}"/>
              </a:ext>
            </a:extLst>
          </p:cNvPr>
          <p:cNvSpPr txBox="1"/>
          <p:nvPr/>
        </p:nvSpPr>
        <p:spPr>
          <a:xfrm rot="1881663">
            <a:off x="3753768" y="5995518"/>
            <a:ext cx="964592" cy="523219"/>
          </a:xfrm>
          <a:prstGeom prst="rect">
            <a:avLst/>
          </a:prstGeom>
          <a:noFill/>
          <a:ln w="38100">
            <a:solidFill>
              <a:srgbClr val="C00000"/>
            </a:solidFill>
          </a:ln>
        </p:spPr>
        <p:txBody>
          <a:bodyPr wrap="square" rtlCol="0">
            <a:spAutoFit/>
          </a:bodyPr>
          <a:lstStyle/>
          <a:p>
            <a:r>
              <a:rPr lang="en-US" sz="2800" b="1" dirty="0"/>
              <a:t>203K</a:t>
            </a:r>
          </a:p>
        </p:txBody>
      </p:sp>
      <p:sp>
        <p:nvSpPr>
          <p:cNvPr id="51" name="TextBox 50">
            <a:extLst>
              <a:ext uri="{FF2B5EF4-FFF2-40B4-BE49-F238E27FC236}">
                <a16:creationId xmlns:a16="http://schemas.microsoft.com/office/drawing/2014/main" id="{7FDD8986-2B40-1CE5-ADD6-6E30DE60EF0B}"/>
              </a:ext>
            </a:extLst>
          </p:cNvPr>
          <p:cNvSpPr txBox="1"/>
          <p:nvPr/>
        </p:nvSpPr>
        <p:spPr>
          <a:xfrm>
            <a:off x="2514600" y="5344181"/>
            <a:ext cx="964592" cy="523219"/>
          </a:xfrm>
          <a:prstGeom prst="rect">
            <a:avLst/>
          </a:prstGeom>
          <a:noFill/>
          <a:ln w="38100">
            <a:solidFill>
              <a:srgbClr val="C00000"/>
            </a:solidFill>
          </a:ln>
        </p:spPr>
        <p:txBody>
          <a:bodyPr wrap="square" rtlCol="0">
            <a:spAutoFit/>
          </a:bodyPr>
          <a:lstStyle/>
          <a:p>
            <a:r>
              <a:rPr lang="en-US" sz="2800" b="1" dirty="0"/>
              <a:t>305K</a:t>
            </a:r>
          </a:p>
        </p:txBody>
      </p:sp>
    </p:spTree>
    <p:extLst>
      <p:ext uri="{BB962C8B-B14F-4D97-AF65-F5344CB8AC3E}">
        <p14:creationId xmlns:p14="http://schemas.microsoft.com/office/powerpoint/2010/main" val="24807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10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22" presetClass="entr" presetSubtype="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wipe(left)">
                                      <p:cBhvr>
                                        <p:cTn id="28" dur="10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22" presetClass="entr" presetSubtype="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right)">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1000"/>
                                        <p:tgtEl>
                                          <p:spTgt spid="11"/>
                                        </p:tgtEl>
                                      </p:cBhvr>
                                    </p:animEffect>
                                  </p:childTnLst>
                                </p:cTn>
                              </p:par>
                              <p:par>
                                <p:cTn id="42" presetID="22" presetClass="entr" presetSubtype="1" fill="hold" grpId="0" nodeType="withEffect">
                                  <p:stCondLst>
                                    <p:cond delay="100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Effect transition="in" filter="wipe(left)">
                                      <p:cBhvr>
                                        <p:cTn id="49" dur="2000"/>
                                        <p:tgtEl>
                                          <p:spTgt spid="22">
                                            <p:txEl>
                                              <p:pRg st="2" end="2"/>
                                            </p:txEl>
                                          </p:spTgt>
                                        </p:tgtEl>
                                      </p:cBhvr>
                                    </p:animEffect>
                                  </p:childTnLst>
                                </p:cTn>
                              </p:par>
                            </p:childTnLst>
                          </p:cTn>
                        </p:par>
                        <p:par>
                          <p:cTn id="50" fill="hold">
                            <p:stCondLst>
                              <p:cond delay="2000"/>
                            </p:stCondLst>
                            <p:childTnLst>
                              <p:par>
                                <p:cTn id="51" presetID="3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800" decel="100000"/>
                                        <p:tgtEl>
                                          <p:spTgt spid="25"/>
                                        </p:tgtEl>
                                      </p:cBhvr>
                                    </p:animEffect>
                                    <p:anim calcmode="lin" valueType="num">
                                      <p:cBhvr>
                                        <p:cTn id="54" dur="800" decel="100000" fill="hold"/>
                                        <p:tgtEl>
                                          <p:spTgt spid="25"/>
                                        </p:tgtEl>
                                        <p:attrNameLst>
                                          <p:attrName>style.rotation</p:attrName>
                                        </p:attrNameLst>
                                      </p:cBhvr>
                                      <p:tavLst>
                                        <p:tav tm="0">
                                          <p:val>
                                            <p:fltVal val="-90"/>
                                          </p:val>
                                        </p:tav>
                                        <p:tav tm="100000">
                                          <p:val>
                                            <p:fltVal val="0"/>
                                          </p:val>
                                        </p:tav>
                                      </p:tavLst>
                                    </p:anim>
                                    <p:anim calcmode="lin" valueType="num">
                                      <p:cBhvr>
                                        <p:cTn id="55" dur="800" decel="100000" fill="hold"/>
                                        <p:tgtEl>
                                          <p:spTgt spid="25"/>
                                        </p:tgtEl>
                                        <p:attrNameLst>
                                          <p:attrName>ppt_x</p:attrName>
                                        </p:attrNameLst>
                                      </p:cBhvr>
                                      <p:tavLst>
                                        <p:tav tm="0">
                                          <p:val>
                                            <p:strVal val="#ppt_x+0.4"/>
                                          </p:val>
                                        </p:tav>
                                        <p:tav tm="100000">
                                          <p:val>
                                            <p:strVal val="#ppt_x-0.05"/>
                                          </p:val>
                                        </p:tav>
                                      </p:tavLst>
                                    </p:anim>
                                    <p:anim calcmode="lin" valueType="num">
                                      <p:cBhvr>
                                        <p:cTn id="56" dur="800" decel="100000" fill="hold"/>
                                        <p:tgtEl>
                                          <p:spTgt spid="25"/>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1000" fill="hold"/>
                                        <p:tgtEl>
                                          <p:spTgt spid="51"/>
                                        </p:tgtEl>
                                        <p:attrNameLst>
                                          <p:attrName>ppt_w</p:attrName>
                                        </p:attrNameLst>
                                      </p:cBhvr>
                                      <p:tavLst>
                                        <p:tav tm="0">
                                          <p:val>
                                            <p:fltVal val="0"/>
                                          </p:val>
                                        </p:tav>
                                        <p:tav tm="100000">
                                          <p:val>
                                            <p:strVal val="#ppt_w"/>
                                          </p:val>
                                        </p:tav>
                                      </p:tavLst>
                                    </p:anim>
                                    <p:anim calcmode="lin" valueType="num">
                                      <p:cBhvr>
                                        <p:cTn id="64" dur="1000" fill="hold"/>
                                        <p:tgtEl>
                                          <p:spTgt spid="51"/>
                                        </p:tgtEl>
                                        <p:attrNameLst>
                                          <p:attrName>ppt_h</p:attrName>
                                        </p:attrNameLst>
                                      </p:cBhvr>
                                      <p:tavLst>
                                        <p:tav tm="0">
                                          <p:val>
                                            <p:fltVal val="0"/>
                                          </p:val>
                                        </p:tav>
                                        <p:tav tm="100000">
                                          <p:val>
                                            <p:strVal val="#ppt_h"/>
                                          </p:val>
                                        </p:tav>
                                      </p:tavLst>
                                    </p:anim>
                                    <p:anim calcmode="lin" valueType="num">
                                      <p:cBhvr>
                                        <p:cTn id="65" dur="1000" fill="hold"/>
                                        <p:tgtEl>
                                          <p:spTgt spid="51"/>
                                        </p:tgtEl>
                                        <p:attrNameLst>
                                          <p:attrName>style.rotation</p:attrName>
                                        </p:attrNameLst>
                                      </p:cBhvr>
                                      <p:tavLst>
                                        <p:tav tm="0">
                                          <p:val>
                                            <p:fltVal val="360"/>
                                          </p:val>
                                        </p:tav>
                                        <p:tav tm="100000">
                                          <p:val>
                                            <p:fltVal val="0"/>
                                          </p:val>
                                        </p:tav>
                                      </p:tavLst>
                                    </p:anim>
                                    <p:animEffect transition="in" filter="fade">
                                      <p:cBhvr>
                                        <p:cTn id="66" dur="1000"/>
                                        <p:tgtEl>
                                          <p:spTgt spid="5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1000" fill="hold"/>
                                        <p:tgtEl>
                                          <p:spTgt spid="50"/>
                                        </p:tgtEl>
                                        <p:attrNameLst>
                                          <p:attrName>ppt_w</p:attrName>
                                        </p:attrNameLst>
                                      </p:cBhvr>
                                      <p:tavLst>
                                        <p:tav tm="0">
                                          <p:val>
                                            <p:fltVal val="0"/>
                                          </p:val>
                                        </p:tav>
                                        <p:tav tm="100000">
                                          <p:val>
                                            <p:strVal val="#ppt_w"/>
                                          </p:val>
                                        </p:tav>
                                      </p:tavLst>
                                    </p:anim>
                                    <p:anim calcmode="lin" valueType="num">
                                      <p:cBhvr>
                                        <p:cTn id="70" dur="1000" fill="hold"/>
                                        <p:tgtEl>
                                          <p:spTgt spid="50"/>
                                        </p:tgtEl>
                                        <p:attrNameLst>
                                          <p:attrName>ppt_h</p:attrName>
                                        </p:attrNameLst>
                                      </p:cBhvr>
                                      <p:tavLst>
                                        <p:tav tm="0">
                                          <p:val>
                                            <p:fltVal val="0"/>
                                          </p:val>
                                        </p:tav>
                                        <p:tav tm="100000">
                                          <p:val>
                                            <p:strVal val="#ppt_h"/>
                                          </p:val>
                                        </p:tav>
                                      </p:tavLst>
                                    </p:anim>
                                    <p:anim calcmode="lin" valueType="num">
                                      <p:cBhvr>
                                        <p:cTn id="71" dur="1000" fill="hold"/>
                                        <p:tgtEl>
                                          <p:spTgt spid="50"/>
                                        </p:tgtEl>
                                        <p:attrNameLst>
                                          <p:attrName>style.rotation</p:attrName>
                                        </p:attrNameLst>
                                      </p:cBhvr>
                                      <p:tavLst>
                                        <p:tav tm="0">
                                          <p:val>
                                            <p:fltVal val="360"/>
                                          </p:val>
                                        </p:tav>
                                        <p:tav tm="100000">
                                          <p:val>
                                            <p:fltVal val="0"/>
                                          </p:val>
                                        </p:tav>
                                      </p:tavLst>
                                    </p:anim>
                                    <p:animEffect transition="in" filter="fade">
                                      <p:cBhvr>
                                        <p:cTn id="72" dur="1000"/>
                                        <p:tgtEl>
                                          <p:spTgt spid="50"/>
                                        </p:tgtEl>
                                      </p:cBhvr>
                                    </p:animEffect>
                                  </p:childTnLst>
                                </p:cTn>
                              </p:par>
                              <p:par>
                                <p:cTn id="73" presetID="49" presetClass="exit" presetSubtype="0" accel="100000" fill="hold" grpId="1" nodeType="withEffect">
                                  <p:stCondLst>
                                    <p:cond delay="500"/>
                                  </p:stCondLst>
                                  <p:childTnLst>
                                    <p:anim calcmode="lin" valueType="num">
                                      <p:cBhvr>
                                        <p:cTn id="74" dur="1000"/>
                                        <p:tgtEl>
                                          <p:spTgt spid="12"/>
                                        </p:tgtEl>
                                        <p:attrNameLst>
                                          <p:attrName>ppt_w</p:attrName>
                                        </p:attrNameLst>
                                      </p:cBhvr>
                                      <p:tavLst>
                                        <p:tav tm="0">
                                          <p:val>
                                            <p:strVal val="ppt_w"/>
                                          </p:val>
                                        </p:tav>
                                        <p:tav tm="100000">
                                          <p:val>
                                            <p:fltVal val="0"/>
                                          </p:val>
                                        </p:tav>
                                      </p:tavLst>
                                    </p:anim>
                                    <p:anim calcmode="lin" valueType="num">
                                      <p:cBhvr>
                                        <p:cTn id="75" dur="1000"/>
                                        <p:tgtEl>
                                          <p:spTgt spid="12"/>
                                        </p:tgtEl>
                                        <p:attrNameLst>
                                          <p:attrName>ppt_h</p:attrName>
                                        </p:attrNameLst>
                                      </p:cBhvr>
                                      <p:tavLst>
                                        <p:tav tm="0">
                                          <p:val>
                                            <p:strVal val="ppt_h"/>
                                          </p:val>
                                        </p:tav>
                                        <p:tav tm="100000">
                                          <p:val>
                                            <p:fltVal val="0"/>
                                          </p:val>
                                        </p:tav>
                                      </p:tavLst>
                                    </p:anim>
                                    <p:anim calcmode="lin" valueType="num">
                                      <p:cBhvr>
                                        <p:cTn id="76" dur="1000"/>
                                        <p:tgtEl>
                                          <p:spTgt spid="12"/>
                                        </p:tgtEl>
                                        <p:attrNameLst>
                                          <p:attrName>style.rotation</p:attrName>
                                        </p:attrNameLst>
                                      </p:cBhvr>
                                      <p:tavLst>
                                        <p:tav tm="0">
                                          <p:val>
                                            <p:fltVal val="0"/>
                                          </p:val>
                                        </p:tav>
                                        <p:tav tm="100000">
                                          <p:val>
                                            <p:fltVal val="360"/>
                                          </p:val>
                                        </p:tav>
                                      </p:tavLst>
                                    </p:anim>
                                    <p:animEffect transition="out" filter="fade">
                                      <p:cBhvr>
                                        <p:cTn id="77" dur="1000"/>
                                        <p:tgtEl>
                                          <p:spTgt spid="12"/>
                                        </p:tgtEl>
                                      </p:cBhvr>
                                    </p:animEffect>
                                    <p:set>
                                      <p:cBhvr>
                                        <p:cTn id="78" dur="1" fill="hold">
                                          <p:stCondLst>
                                            <p:cond delay="999"/>
                                          </p:stCondLst>
                                        </p:cTn>
                                        <p:tgtEl>
                                          <p:spTgt spid="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2">
                                            <p:txEl>
                                              <p:pRg st="3" end="3"/>
                                            </p:txEl>
                                          </p:spTgt>
                                        </p:tgtEl>
                                        <p:attrNameLst>
                                          <p:attrName>style.visibility</p:attrName>
                                        </p:attrNameLst>
                                      </p:cBhvr>
                                      <p:to>
                                        <p:strVal val="visible"/>
                                      </p:to>
                                    </p:set>
                                    <p:animEffect transition="in" filter="wipe(left)">
                                      <p:cBhvr>
                                        <p:cTn id="83" dur="2000"/>
                                        <p:tgtEl>
                                          <p:spTgt spid="22">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22">
                                            <p:txEl>
                                              <p:pRg st="4" end="4"/>
                                            </p:txEl>
                                          </p:spTgt>
                                        </p:tgtEl>
                                        <p:attrNameLst>
                                          <p:attrName>style.visibility</p:attrName>
                                        </p:attrNameLst>
                                      </p:cBhvr>
                                      <p:to>
                                        <p:strVal val="visible"/>
                                      </p:to>
                                    </p:set>
                                    <p:animEffect transition="in" filter="wipe(left)">
                                      <p:cBhvr>
                                        <p:cTn id="88" dur="2000"/>
                                        <p:tgtEl>
                                          <p:spTgt spid="22">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p:cTn id="93" dur="1000" fill="hold"/>
                                        <p:tgtEl>
                                          <p:spTgt spid="29"/>
                                        </p:tgtEl>
                                        <p:attrNameLst>
                                          <p:attrName>ppt_w</p:attrName>
                                        </p:attrNameLst>
                                      </p:cBhvr>
                                      <p:tavLst>
                                        <p:tav tm="0">
                                          <p:val>
                                            <p:fltVal val="0"/>
                                          </p:val>
                                        </p:tav>
                                        <p:tav tm="100000">
                                          <p:val>
                                            <p:strVal val="#ppt_w"/>
                                          </p:val>
                                        </p:tav>
                                      </p:tavLst>
                                    </p:anim>
                                    <p:anim calcmode="lin" valueType="num">
                                      <p:cBhvr>
                                        <p:cTn id="94" dur="1000" fill="hold"/>
                                        <p:tgtEl>
                                          <p:spTgt spid="29"/>
                                        </p:tgtEl>
                                        <p:attrNameLst>
                                          <p:attrName>ppt_h</p:attrName>
                                        </p:attrNameLst>
                                      </p:cBhvr>
                                      <p:tavLst>
                                        <p:tav tm="0">
                                          <p:val>
                                            <p:fltVal val="0"/>
                                          </p:val>
                                        </p:tav>
                                        <p:tav tm="100000">
                                          <p:val>
                                            <p:strVal val="#ppt_h"/>
                                          </p:val>
                                        </p:tav>
                                      </p:tavLst>
                                    </p:anim>
                                    <p:animEffect transition="in" filter="fade">
                                      <p:cBhvr>
                                        <p:cTn id="95" dur="10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2">
                                            <p:txEl>
                                              <p:pRg st="0" end="0"/>
                                            </p:txEl>
                                          </p:spTgt>
                                        </p:tgtEl>
                                      </p:cBhvr>
                                    </p:animEffect>
                                    <p:set>
                                      <p:cBhvr>
                                        <p:cTn id="100" dur="1" fill="hold">
                                          <p:stCondLst>
                                            <p:cond delay="499"/>
                                          </p:stCondLst>
                                        </p:cTn>
                                        <p:tgtEl>
                                          <p:spTgt spid="22">
                                            <p:txEl>
                                              <p:pRg st="0" end="0"/>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xEl>
                                              <p:pRg st="1" end="1"/>
                                            </p:txEl>
                                          </p:spTgt>
                                        </p:tgtEl>
                                      </p:cBhvr>
                                    </p:animEffect>
                                    <p:set>
                                      <p:cBhvr>
                                        <p:cTn id="103" dur="1" fill="hold">
                                          <p:stCondLst>
                                            <p:cond delay="499"/>
                                          </p:stCondLst>
                                        </p:cTn>
                                        <p:tgtEl>
                                          <p:spTgt spid="22">
                                            <p:txEl>
                                              <p:pRg st="1" end="1"/>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2">
                                            <p:txEl>
                                              <p:pRg st="2" end="2"/>
                                            </p:txEl>
                                          </p:spTgt>
                                        </p:tgtEl>
                                      </p:cBhvr>
                                    </p:animEffect>
                                    <p:set>
                                      <p:cBhvr>
                                        <p:cTn id="106" dur="1" fill="hold">
                                          <p:stCondLst>
                                            <p:cond delay="499"/>
                                          </p:stCondLst>
                                        </p:cTn>
                                        <p:tgtEl>
                                          <p:spTgt spid="22">
                                            <p:txEl>
                                              <p:pRg st="2" end="2"/>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2">
                                            <p:txEl>
                                              <p:pRg st="3" end="3"/>
                                            </p:txEl>
                                          </p:spTgt>
                                        </p:tgtEl>
                                      </p:cBhvr>
                                    </p:animEffect>
                                    <p:set>
                                      <p:cBhvr>
                                        <p:cTn id="109" dur="1" fill="hold">
                                          <p:stCondLst>
                                            <p:cond delay="499"/>
                                          </p:stCondLst>
                                        </p:cTn>
                                        <p:tgtEl>
                                          <p:spTgt spid="22">
                                            <p:txEl>
                                              <p:pRg st="3" end="3"/>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2">
                                            <p:txEl>
                                              <p:pRg st="4" end="4"/>
                                            </p:txEl>
                                          </p:spTgt>
                                        </p:tgtEl>
                                      </p:cBhvr>
                                    </p:animEffect>
                                    <p:set>
                                      <p:cBhvr>
                                        <p:cTn id="112" dur="1" fill="hold">
                                          <p:stCondLst>
                                            <p:cond delay="499"/>
                                          </p:stCondLst>
                                        </p:cTn>
                                        <p:tgtEl>
                                          <p:spTgt spid="22">
                                            <p:txEl>
                                              <p:pRg st="4" end="4"/>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2">
                                            <p:bg/>
                                          </p:spTgt>
                                        </p:tgtEl>
                                      </p:cBhvr>
                                    </p:animEffect>
                                    <p:set>
                                      <p:cBhvr>
                                        <p:cTn id="115" dur="1" fill="hold">
                                          <p:stCondLst>
                                            <p:cond delay="499"/>
                                          </p:stCondLst>
                                        </p:cTn>
                                        <p:tgtEl>
                                          <p:spTgt spid="22">
                                            <p:bg/>
                                          </p:spTgt>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9"/>
                                        </p:tgtEl>
                                      </p:cBhvr>
                                    </p:animEffect>
                                    <p:set>
                                      <p:cBhvr>
                                        <p:cTn id="118" dur="1" fill="hold">
                                          <p:stCondLst>
                                            <p:cond delay="499"/>
                                          </p:stCondLst>
                                        </p:cTn>
                                        <p:tgtEl>
                                          <p:spTgt spid="2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3"/>
                                        </p:tgtEl>
                                      </p:cBhvr>
                                    </p:animEffect>
                                    <p:set>
                                      <p:cBhvr>
                                        <p:cTn id="127" dur="1" fill="hold">
                                          <p:stCondLst>
                                            <p:cond delay="499"/>
                                          </p:stCondLst>
                                        </p:cTn>
                                        <p:tgtEl>
                                          <p:spTgt spid="2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1"/>
                                        </p:tgtEl>
                                      </p:cBhvr>
                                    </p:animEffect>
                                    <p:set>
                                      <p:cBhvr>
                                        <p:cTn id="133" dur="1" fill="hold">
                                          <p:stCondLst>
                                            <p:cond delay="499"/>
                                          </p:stCondLst>
                                        </p:cTn>
                                        <p:tgtEl>
                                          <p:spTgt spid="1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1"/>
                                        </p:tgtEl>
                                      </p:cBhvr>
                                    </p:animEffect>
                                    <p:set>
                                      <p:cBhvr>
                                        <p:cTn id="136" dur="1" fill="hold">
                                          <p:stCondLst>
                                            <p:cond delay="499"/>
                                          </p:stCondLst>
                                        </p:cTn>
                                        <p:tgtEl>
                                          <p:spTgt spid="5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0"/>
                                        </p:tgtEl>
                                      </p:cBhvr>
                                    </p:animEffect>
                                    <p:set>
                                      <p:cBhvr>
                                        <p:cTn id="139" dur="1" fill="hold">
                                          <p:stCondLst>
                                            <p:cond delay="499"/>
                                          </p:stCondLst>
                                        </p:cTn>
                                        <p:tgtEl>
                                          <p:spTgt spid="5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8"/>
                                        </p:tgtEl>
                                      </p:cBhvr>
                                    </p:animEffect>
                                    <p:set>
                                      <p:cBhvr>
                                        <p:cTn id="142" dur="1" fill="hold">
                                          <p:stCondLst>
                                            <p:cond delay="499"/>
                                          </p:stCondLst>
                                        </p:cTn>
                                        <p:tgtEl>
                                          <p:spTgt spid="3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42"/>
                                        </p:tgtEl>
                                      </p:cBhvr>
                                    </p:animEffect>
                                    <p:set>
                                      <p:cBhvr>
                                        <p:cTn id="145" dur="1" fill="hold">
                                          <p:stCondLst>
                                            <p:cond delay="499"/>
                                          </p:stCondLst>
                                        </p:cTn>
                                        <p:tgtEl>
                                          <p:spTgt spid="42"/>
                                        </p:tgtEl>
                                        <p:attrNameLst>
                                          <p:attrName>style.visibility</p:attrName>
                                        </p:attrNameLst>
                                      </p:cBhvr>
                                      <p:to>
                                        <p:strVal val="hidden"/>
                                      </p:to>
                                    </p:set>
                                  </p:childTnLst>
                                </p:cTn>
                              </p:par>
                            </p:childTnLst>
                          </p:cTn>
                        </p:par>
                        <p:par>
                          <p:cTn id="146" fill="hold">
                            <p:stCondLst>
                              <p:cond delay="500"/>
                            </p:stCondLst>
                            <p:childTnLst>
                              <p:par>
                                <p:cTn id="147" presetID="30" presetClass="exit" presetSubtype="0" fill="hold" grpId="0" nodeType="afterEffect">
                                  <p:stCondLst>
                                    <p:cond delay="0"/>
                                  </p:stCondLst>
                                  <p:childTnLst>
                                    <p:animEffect transition="out" filter="fade">
                                      <p:cBhvr>
                                        <p:cTn id="148" dur="800" accel="100000">
                                          <p:stCondLst>
                                            <p:cond delay="200"/>
                                          </p:stCondLst>
                                        </p:cTn>
                                        <p:tgtEl>
                                          <p:spTgt spid="20"/>
                                        </p:tgtEl>
                                      </p:cBhvr>
                                    </p:animEffect>
                                    <p:anim calcmode="lin" valueType="num">
                                      <p:cBhvr>
                                        <p:cTn id="149" dur="800" accel="100000">
                                          <p:stCondLst>
                                            <p:cond delay="200"/>
                                          </p:stCondLst>
                                        </p:cTn>
                                        <p:tgtEl>
                                          <p:spTgt spid="20"/>
                                        </p:tgtEl>
                                        <p:attrNameLst>
                                          <p:attrName>style.rotation</p:attrName>
                                        </p:attrNameLst>
                                      </p:cBhvr>
                                      <p:tavLst>
                                        <p:tav tm="0">
                                          <p:val>
                                            <p:fltVal val="0"/>
                                          </p:val>
                                        </p:tav>
                                        <p:tav tm="100000">
                                          <p:val>
                                            <p:fltVal val="-90"/>
                                          </p:val>
                                        </p:tav>
                                      </p:tavLst>
                                    </p:anim>
                                    <p:anim calcmode="lin" valueType="num">
                                      <p:cBhvr>
                                        <p:cTn id="150" dur="200" decel="100000"/>
                                        <p:tgtEl>
                                          <p:spTgt spid="20"/>
                                        </p:tgtEl>
                                        <p:attrNameLst>
                                          <p:attrName>ppt_x</p:attrName>
                                        </p:attrNameLst>
                                      </p:cBhvr>
                                      <p:tavLst>
                                        <p:tav tm="0">
                                          <p:val>
                                            <p:strVal val="ppt_x"/>
                                          </p:val>
                                        </p:tav>
                                        <p:tav tm="100000">
                                          <p:val>
                                            <p:strVal val="ppt_x-0.05"/>
                                          </p:val>
                                        </p:tav>
                                      </p:tavLst>
                                    </p:anim>
                                    <p:anim calcmode="lin" valueType="num">
                                      <p:cBhvr>
                                        <p:cTn id="151" dur="200" decel="100000"/>
                                        <p:tgtEl>
                                          <p:spTgt spid="20"/>
                                        </p:tgtEl>
                                        <p:attrNameLst>
                                          <p:attrName>ppt_y</p:attrName>
                                        </p:attrNameLst>
                                      </p:cBhvr>
                                      <p:tavLst>
                                        <p:tav tm="0">
                                          <p:val>
                                            <p:strVal val="ppt_y"/>
                                          </p:val>
                                        </p:tav>
                                        <p:tav tm="100000">
                                          <p:val>
                                            <p:strVal val="ppt_y+0.1"/>
                                          </p:val>
                                        </p:tav>
                                      </p:tavLst>
                                    </p:anim>
                                    <p:anim calcmode="lin" valueType="num">
                                      <p:cBhvr>
                                        <p:cTn id="152" dur="800" accel="100000">
                                          <p:stCondLst>
                                            <p:cond delay="200"/>
                                          </p:stCondLst>
                                        </p:cTn>
                                        <p:tgtEl>
                                          <p:spTgt spid="20"/>
                                        </p:tgtEl>
                                        <p:attrNameLst>
                                          <p:attrName>ppt_x</p:attrName>
                                        </p:attrNameLst>
                                      </p:cBhvr>
                                      <p:tavLst>
                                        <p:tav tm="0">
                                          <p:val>
                                            <p:strVal val="ppt_x"/>
                                          </p:val>
                                        </p:tav>
                                        <p:tav tm="100000">
                                          <p:val>
                                            <p:strVal val="ppt_x+0.4+0.05"/>
                                          </p:val>
                                        </p:tav>
                                      </p:tavLst>
                                    </p:anim>
                                    <p:anim calcmode="lin" valueType="num">
                                      <p:cBhvr>
                                        <p:cTn id="153" dur="800" accel="100000">
                                          <p:stCondLst>
                                            <p:cond delay="200"/>
                                          </p:stCondLst>
                                        </p:cTn>
                                        <p:tgtEl>
                                          <p:spTgt spid="20"/>
                                        </p:tgtEl>
                                        <p:attrNameLst>
                                          <p:attrName>ppt_y</p:attrName>
                                        </p:attrNameLst>
                                      </p:cBhvr>
                                      <p:tavLst>
                                        <p:tav tm="0">
                                          <p:val>
                                            <p:strVal val="ppt_y"/>
                                          </p:val>
                                        </p:tav>
                                        <p:tav tm="100000">
                                          <p:val>
                                            <p:strVal val="ppt_y-0.4-0.1"/>
                                          </p:val>
                                        </p:tav>
                                      </p:tavLst>
                                    </p:anim>
                                    <p:set>
                                      <p:cBhvr>
                                        <p:cTn id="154"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uiExpand="1" build="allAtOnce" animBg="1"/>
      <p:bldP spid="22" grpId="1" uiExpand="1" build="allAtOnce" animBg="1"/>
      <p:bldP spid="25" grpId="0" animBg="1"/>
      <p:bldP spid="25" grpId="1" animBg="1"/>
      <p:bldP spid="12" grpId="0" animBg="1"/>
      <p:bldP spid="12" grpId="1" animBg="1"/>
      <p:bldP spid="38" grpId="0" animBg="1"/>
      <p:bldP spid="38" grpId="1" animBg="1"/>
      <p:bldP spid="42" grpId="0" animBg="1"/>
      <p:bldP spid="42" grpId="1" animBg="1"/>
      <p:bldP spid="50" grpId="0" animBg="1"/>
      <p:bldP spid="50" grpId="1" animBg="1"/>
      <p:bldP spid="51" grpId="0" animBg="1"/>
      <p:bldP spid="51"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D66EC-56E1-6C4A-28E9-B4A5C423A70D}"/>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679"/>
          <a:stretch/>
        </p:blipFill>
        <p:spPr>
          <a:xfrm>
            <a:off x="0" y="38746"/>
            <a:ext cx="9143999" cy="6819254"/>
          </a:xfrm>
          <a:prstGeom prst="rect">
            <a:avLst/>
          </a:prstGeom>
        </p:spPr>
      </p:pic>
      <p:sp useBgFill="1">
        <p:nvSpPr>
          <p:cNvPr id="2" name="TextBox 1">
            <a:extLst>
              <a:ext uri="{FF2B5EF4-FFF2-40B4-BE49-F238E27FC236}">
                <a16:creationId xmlns:a16="http://schemas.microsoft.com/office/drawing/2014/main" id="{DCBDC576-F2D4-072B-C39C-4D6E22A73FA4}"/>
              </a:ext>
            </a:extLst>
          </p:cNvPr>
          <p:cNvSpPr txBox="1"/>
          <p:nvPr/>
        </p:nvSpPr>
        <p:spPr>
          <a:xfrm>
            <a:off x="0" y="0"/>
            <a:ext cx="9139236" cy="830997"/>
          </a:xfrm>
          <a:prstGeom prst="rect">
            <a:avLst/>
          </a:prstGeom>
        </p:spPr>
        <p:txBody>
          <a:bodyPr wrap="square" rtlCol="0">
            <a:spAutoFit/>
          </a:bodyPr>
          <a:lstStyle/>
          <a:p>
            <a:r>
              <a:rPr lang="en-US" sz="4800" b="1" spc="-50" dirty="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Newfoundland</a:t>
            </a:r>
          </a:p>
        </p:txBody>
      </p:sp>
      <p:pic>
        <p:nvPicPr>
          <p:cNvPr id="5" name="Picture 4">
            <a:extLst>
              <a:ext uri="{FF2B5EF4-FFF2-40B4-BE49-F238E27FC236}">
                <a16:creationId xmlns:a16="http://schemas.microsoft.com/office/drawing/2014/main" id="{2D4C993E-9E46-2819-7F82-10B24D48C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48777"/>
            <a:ext cx="4785775" cy="6633023"/>
          </a:xfrm>
          <a:prstGeom prst="rect">
            <a:avLst/>
          </a:prstGeom>
          <a:ln w="50800">
            <a:solidFill>
              <a:schemeClr val="tx1"/>
            </a:solidFill>
          </a:ln>
        </p:spPr>
      </p:pic>
      <p:sp>
        <p:nvSpPr>
          <p:cNvPr id="6" name="Rectangle 5">
            <a:extLst>
              <a:ext uri="{FF2B5EF4-FFF2-40B4-BE49-F238E27FC236}">
                <a16:creationId xmlns:a16="http://schemas.microsoft.com/office/drawing/2014/main" id="{04FB1C38-F6A9-4392-EE83-0E5A4A29F8CE}"/>
              </a:ext>
            </a:extLst>
          </p:cNvPr>
          <p:cNvSpPr/>
          <p:nvPr/>
        </p:nvSpPr>
        <p:spPr>
          <a:xfrm>
            <a:off x="2286000" y="4077797"/>
            <a:ext cx="2438400" cy="2094403"/>
          </a:xfrm>
          <a:prstGeom prst="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20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2" nodeType="clickEffect">
                                  <p:stCondLst>
                                    <p:cond delay="0"/>
                                  </p:stCondLst>
                                  <p:childTnLst>
                                    <p:animScale>
                                      <p:cBhvr>
                                        <p:cTn id="11" dur="1000" fill="hold"/>
                                        <p:tgtEl>
                                          <p:spTgt spid="6"/>
                                        </p:tgtEl>
                                      </p:cBhvr>
                                      <p:by x="400000" y="400000"/>
                                    </p:animScale>
                                  </p:childTnLst>
                                </p:cTn>
                              </p:par>
                              <p:par>
                                <p:cTn id="12" presetID="42" presetClass="path" presetSubtype="0" fill="hold" grpId="3" nodeType="withEffect">
                                  <p:stCondLst>
                                    <p:cond delay="0"/>
                                  </p:stCondLst>
                                  <p:childTnLst>
                                    <p:animMotion origin="layout" path="M -3.33333E-6 -2.22222E-6 L 0.15 -0.30532 " pathEditMode="relative" rAng="0" ptsTypes="AA">
                                      <p:cBhvr>
                                        <p:cTn id="13" dur="1000" fill="hold"/>
                                        <p:tgtEl>
                                          <p:spTgt spid="6"/>
                                        </p:tgtEl>
                                        <p:attrNameLst>
                                          <p:attrName>ppt_x</p:attrName>
                                          <p:attrName>ppt_y</p:attrName>
                                        </p:attrNameLst>
                                      </p:cBhvr>
                                      <p:rCtr x="7500" y="-15278"/>
                                    </p:animMotion>
                                  </p:childTnLst>
                                </p:cTn>
                              </p:par>
                              <p:par>
                                <p:cTn id="14" presetID="10"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xit" presetSubtype="0" fill="hold" grpId="1" nodeType="withEffect">
                                  <p:stCondLst>
                                    <p:cond delay="50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6" grpId="2" animBg="1"/>
      <p:bldP spid="6" grpId="3"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4B872-179B-547B-F1E7-2C1D04B47948}"/>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679"/>
          <a:stretch/>
        </p:blipFill>
        <p:spPr>
          <a:xfrm>
            <a:off x="0" y="38746"/>
            <a:ext cx="9143999" cy="6819254"/>
          </a:xfrm>
          <a:prstGeom prst="rect">
            <a:avLst/>
          </a:prstGeom>
        </p:spPr>
      </p:pic>
      <p:sp>
        <p:nvSpPr>
          <p:cNvPr id="20" name="TextBox 19">
            <a:extLst>
              <a:ext uri="{FF2B5EF4-FFF2-40B4-BE49-F238E27FC236}">
                <a16:creationId xmlns:a16="http://schemas.microsoft.com/office/drawing/2014/main" id="{31C81EBC-37C7-0095-58D6-3D8ED560D5DE}"/>
              </a:ext>
            </a:extLst>
          </p:cNvPr>
          <p:cNvSpPr txBox="1"/>
          <p:nvPr/>
        </p:nvSpPr>
        <p:spPr>
          <a:xfrm>
            <a:off x="0" y="2514600"/>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Gros </a:t>
            </a:r>
            <a:r>
              <a:rPr lang="en-US" sz="3200" dirty="0" err="1">
                <a:solidFill>
                  <a:srgbClr val="FF0000"/>
                </a:solidFill>
                <a:effectLst>
                  <a:outerShdw dist="38100" dir="6600000" algn="ctr" rotWithShape="0">
                    <a:schemeClr val="tx1"/>
                  </a:outerShdw>
                </a:effectLst>
              </a:rPr>
              <a:t>Morne</a:t>
            </a:r>
            <a:r>
              <a:rPr lang="en-US" sz="3200" dirty="0">
                <a:solidFill>
                  <a:srgbClr val="FF0000"/>
                </a:solidFill>
                <a:effectLst>
                  <a:outerShdw dist="38100" dir="6600000" algn="ctr" rotWithShape="0">
                    <a:schemeClr val="tx1"/>
                  </a:outerShdw>
                </a:effectLst>
              </a:rPr>
              <a:t> NP</a:t>
            </a:r>
          </a:p>
        </p:txBody>
      </p:sp>
      <p:sp>
        <p:nvSpPr>
          <p:cNvPr id="10" name="TextBox 9">
            <a:extLst>
              <a:ext uri="{FF2B5EF4-FFF2-40B4-BE49-F238E27FC236}">
                <a16:creationId xmlns:a16="http://schemas.microsoft.com/office/drawing/2014/main" id="{C3A92A01-D961-6428-4F04-C491D9B132DD}"/>
              </a:ext>
            </a:extLst>
          </p:cNvPr>
          <p:cNvSpPr txBox="1"/>
          <p:nvPr/>
        </p:nvSpPr>
        <p:spPr>
          <a:xfrm>
            <a:off x="4906038" y="76200"/>
            <a:ext cx="3733136"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L'Anse Aux Meadows</a:t>
            </a:r>
          </a:p>
        </p:txBody>
      </p:sp>
      <p:pic>
        <p:nvPicPr>
          <p:cNvPr id="12" name="Picture 11">
            <a:extLst>
              <a:ext uri="{FF2B5EF4-FFF2-40B4-BE49-F238E27FC236}">
                <a16:creationId xmlns:a16="http://schemas.microsoft.com/office/drawing/2014/main" id="{FBD2CDAA-4D68-6591-8DD8-914D93822AED}"/>
              </a:ext>
            </a:extLst>
          </p:cNvPr>
          <p:cNvPicPr>
            <a:picLocks noChangeAspect="1"/>
          </p:cNvPicPr>
          <p:nvPr/>
        </p:nvPicPr>
        <p:blipFill rotWithShape="1">
          <a:blip r:embed="rId4"/>
          <a:srcRect r="108" b="20549"/>
          <a:stretch/>
        </p:blipFill>
        <p:spPr>
          <a:xfrm>
            <a:off x="76200" y="3168995"/>
            <a:ext cx="6172200" cy="3612805"/>
          </a:xfrm>
          <a:prstGeom prst="rect">
            <a:avLst/>
          </a:prstGeom>
          <a:ln w="50800">
            <a:solidFill>
              <a:srgbClr val="0A0906"/>
            </a:solidFill>
          </a:ln>
        </p:spPr>
      </p:pic>
      <p:sp>
        <p:nvSpPr>
          <p:cNvPr id="17" name="Freeform: Shape 16">
            <a:extLst>
              <a:ext uri="{FF2B5EF4-FFF2-40B4-BE49-F238E27FC236}">
                <a16:creationId xmlns:a16="http://schemas.microsoft.com/office/drawing/2014/main" id="{C2357A9F-DB02-0B71-841F-43AA3D6DB9DB}"/>
              </a:ext>
            </a:extLst>
          </p:cNvPr>
          <p:cNvSpPr/>
          <p:nvPr/>
        </p:nvSpPr>
        <p:spPr>
          <a:xfrm>
            <a:off x="2994661" y="517274"/>
            <a:ext cx="1632936" cy="2317365"/>
          </a:xfrm>
          <a:custGeom>
            <a:avLst/>
            <a:gdLst>
              <a:gd name="connsiteX0" fmla="*/ 1577340 w 1577340"/>
              <a:gd name="connsiteY0" fmla="*/ 0 h 2148840"/>
              <a:gd name="connsiteX1" fmla="*/ 1451610 w 1577340"/>
              <a:gd name="connsiteY1" fmla="*/ 11430 h 2148840"/>
              <a:gd name="connsiteX2" fmla="*/ 1200150 w 1577340"/>
              <a:gd name="connsiteY2" fmla="*/ 34290 h 2148840"/>
              <a:gd name="connsiteX3" fmla="*/ 914400 w 1577340"/>
              <a:gd name="connsiteY3" fmla="*/ 171450 h 2148840"/>
              <a:gd name="connsiteX4" fmla="*/ 811530 w 1577340"/>
              <a:gd name="connsiteY4" fmla="*/ 491490 h 2148840"/>
              <a:gd name="connsiteX5" fmla="*/ 685800 w 1577340"/>
              <a:gd name="connsiteY5" fmla="*/ 742950 h 2148840"/>
              <a:gd name="connsiteX6" fmla="*/ 560070 w 1577340"/>
              <a:gd name="connsiteY6" fmla="*/ 834390 h 2148840"/>
              <a:gd name="connsiteX7" fmla="*/ 548640 w 1577340"/>
              <a:gd name="connsiteY7" fmla="*/ 948690 h 2148840"/>
              <a:gd name="connsiteX8" fmla="*/ 342900 w 1577340"/>
              <a:gd name="connsiteY8" fmla="*/ 1131570 h 2148840"/>
              <a:gd name="connsiteX9" fmla="*/ 182880 w 1577340"/>
              <a:gd name="connsiteY9" fmla="*/ 1634490 h 2148840"/>
              <a:gd name="connsiteX10" fmla="*/ 34290 w 1577340"/>
              <a:gd name="connsiteY10" fmla="*/ 2023110 h 2148840"/>
              <a:gd name="connsiteX11" fmla="*/ 0 w 1577340"/>
              <a:gd name="connsiteY11" fmla="*/ 2148840 h 2148840"/>
              <a:gd name="connsiteX0" fmla="*/ 1633515 w 1633515"/>
              <a:gd name="connsiteY0" fmla="*/ 0 h 2205015"/>
              <a:gd name="connsiteX1" fmla="*/ 1451610 w 1633515"/>
              <a:gd name="connsiteY1" fmla="*/ 67605 h 2205015"/>
              <a:gd name="connsiteX2" fmla="*/ 1200150 w 1633515"/>
              <a:gd name="connsiteY2" fmla="*/ 90465 h 2205015"/>
              <a:gd name="connsiteX3" fmla="*/ 914400 w 1633515"/>
              <a:gd name="connsiteY3" fmla="*/ 227625 h 2205015"/>
              <a:gd name="connsiteX4" fmla="*/ 811530 w 1633515"/>
              <a:gd name="connsiteY4" fmla="*/ 547665 h 2205015"/>
              <a:gd name="connsiteX5" fmla="*/ 685800 w 1633515"/>
              <a:gd name="connsiteY5" fmla="*/ 799125 h 2205015"/>
              <a:gd name="connsiteX6" fmla="*/ 560070 w 1633515"/>
              <a:gd name="connsiteY6" fmla="*/ 890565 h 2205015"/>
              <a:gd name="connsiteX7" fmla="*/ 548640 w 1633515"/>
              <a:gd name="connsiteY7" fmla="*/ 1004865 h 2205015"/>
              <a:gd name="connsiteX8" fmla="*/ 342900 w 1633515"/>
              <a:gd name="connsiteY8" fmla="*/ 1187745 h 2205015"/>
              <a:gd name="connsiteX9" fmla="*/ 182880 w 1633515"/>
              <a:gd name="connsiteY9" fmla="*/ 1690665 h 2205015"/>
              <a:gd name="connsiteX10" fmla="*/ 34290 w 1633515"/>
              <a:gd name="connsiteY10" fmla="*/ 2079285 h 2205015"/>
              <a:gd name="connsiteX11" fmla="*/ 0 w 1633515"/>
              <a:gd name="connsiteY11" fmla="*/ 2205015 h 2205015"/>
              <a:gd name="connsiteX0" fmla="*/ 1617911 w 1617911"/>
              <a:gd name="connsiteY0" fmla="*/ 0 h 2317365"/>
              <a:gd name="connsiteX1" fmla="*/ 1451610 w 1617911"/>
              <a:gd name="connsiteY1" fmla="*/ 179955 h 2317365"/>
              <a:gd name="connsiteX2" fmla="*/ 1200150 w 1617911"/>
              <a:gd name="connsiteY2" fmla="*/ 202815 h 2317365"/>
              <a:gd name="connsiteX3" fmla="*/ 914400 w 1617911"/>
              <a:gd name="connsiteY3" fmla="*/ 339975 h 2317365"/>
              <a:gd name="connsiteX4" fmla="*/ 811530 w 1617911"/>
              <a:gd name="connsiteY4" fmla="*/ 660015 h 2317365"/>
              <a:gd name="connsiteX5" fmla="*/ 685800 w 1617911"/>
              <a:gd name="connsiteY5" fmla="*/ 911475 h 2317365"/>
              <a:gd name="connsiteX6" fmla="*/ 560070 w 1617911"/>
              <a:gd name="connsiteY6" fmla="*/ 1002915 h 2317365"/>
              <a:gd name="connsiteX7" fmla="*/ 548640 w 1617911"/>
              <a:gd name="connsiteY7" fmla="*/ 1117215 h 2317365"/>
              <a:gd name="connsiteX8" fmla="*/ 342900 w 1617911"/>
              <a:gd name="connsiteY8" fmla="*/ 1300095 h 2317365"/>
              <a:gd name="connsiteX9" fmla="*/ 182880 w 1617911"/>
              <a:gd name="connsiteY9" fmla="*/ 1803015 h 2317365"/>
              <a:gd name="connsiteX10" fmla="*/ 34290 w 1617911"/>
              <a:gd name="connsiteY10" fmla="*/ 2191635 h 2317365"/>
              <a:gd name="connsiteX11" fmla="*/ 0 w 1617911"/>
              <a:gd name="connsiteY11" fmla="*/ 2317365 h 2317365"/>
              <a:gd name="connsiteX0" fmla="*/ 1617911 w 1632936"/>
              <a:gd name="connsiteY0" fmla="*/ 0 h 2317365"/>
              <a:gd name="connsiteX1" fmla="*/ 1624152 w 1632936"/>
              <a:gd name="connsiteY1" fmla="*/ 106890 h 2317365"/>
              <a:gd name="connsiteX2" fmla="*/ 1451610 w 1632936"/>
              <a:gd name="connsiteY2" fmla="*/ 179955 h 2317365"/>
              <a:gd name="connsiteX3" fmla="*/ 1200150 w 1632936"/>
              <a:gd name="connsiteY3" fmla="*/ 202815 h 2317365"/>
              <a:gd name="connsiteX4" fmla="*/ 914400 w 1632936"/>
              <a:gd name="connsiteY4" fmla="*/ 339975 h 2317365"/>
              <a:gd name="connsiteX5" fmla="*/ 811530 w 1632936"/>
              <a:gd name="connsiteY5" fmla="*/ 660015 h 2317365"/>
              <a:gd name="connsiteX6" fmla="*/ 685800 w 1632936"/>
              <a:gd name="connsiteY6" fmla="*/ 911475 h 2317365"/>
              <a:gd name="connsiteX7" fmla="*/ 560070 w 1632936"/>
              <a:gd name="connsiteY7" fmla="*/ 1002915 h 2317365"/>
              <a:gd name="connsiteX8" fmla="*/ 548640 w 1632936"/>
              <a:gd name="connsiteY8" fmla="*/ 1117215 h 2317365"/>
              <a:gd name="connsiteX9" fmla="*/ 342900 w 1632936"/>
              <a:gd name="connsiteY9" fmla="*/ 1300095 h 2317365"/>
              <a:gd name="connsiteX10" fmla="*/ 182880 w 1632936"/>
              <a:gd name="connsiteY10" fmla="*/ 1803015 h 2317365"/>
              <a:gd name="connsiteX11" fmla="*/ 34290 w 1632936"/>
              <a:gd name="connsiteY11" fmla="*/ 2191635 h 2317365"/>
              <a:gd name="connsiteX12" fmla="*/ 0 w 1632936"/>
              <a:gd name="connsiteY12" fmla="*/ 2317365 h 23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936" h="2317365">
                <a:moveTo>
                  <a:pt x="1617911" y="0"/>
                </a:moveTo>
                <a:cubicBezTo>
                  <a:pt x="1603867" y="14694"/>
                  <a:pt x="1651869" y="76898"/>
                  <a:pt x="1624152" y="106890"/>
                </a:cubicBezTo>
                <a:cubicBezTo>
                  <a:pt x="1596435" y="136882"/>
                  <a:pt x="1507193" y="160847"/>
                  <a:pt x="1451610" y="179955"/>
                </a:cubicBezTo>
                <a:cubicBezTo>
                  <a:pt x="1388745" y="185670"/>
                  <a:pt x="1289685" y="176145"/>
                  <a:pt x="1200150" y="202815"/>
                </a:cubicBezTo>
                <a:cubicBezTo>
                  <a:pt x="1110615" y="229485"/>
                  <a:pt x="979170" y="263775"/>
                  <a:pt x="914400" y="339975"/>
                </a:cubicBezTo>
                <a:cubicBezTo>
                  <a:pt x="849630" y="416175"/>
                  <a:pt x="849630" y="564765"/>
                  <a:pt x="811530" y="660015"/>
                </a:cubicBezTo>
                <a:cubicBezTo>
                  <a:pt x="773430" y="755265"/>
                  <a:pt x="727710" y="854325"/>
                  <a:pt x="685800" y="911475"/>
                </a:cubicBezTo>
                <a:cubicBezTo>
                  <a:pt x="643890" y="968625"/>
                  <a:pt x="582930" y="968625"/>
                  <a:pt x="560070" y="1002915"/>
                </a:cubicBezTo>
                <a:cubicBezTo>
                  <a:pt x="537210" y="1037205"/>
                  <a:pt x="584835" y="1067685"/>
                  <a:pt x="548640" y="1117215"/>
                </a:cubicBezTo>
                <a:cubicBezTo>
                  <a:pt x="512445" y="1166745"/>
                  <a:pt x="403860" y="1185795"/>
                  <a:pt x="342900" y="1300095"/>
                </a:cubicBezTo>
                <a:cubicBezTo>
                  <a:pt x="281940" y="1414395"/>
                  <a:pt x="234315" y="1654425"/>
                  <a:pt x="182880" y="1803015"/>
                </a:cubicBezTo>
                <a:cubicBezTo>
                  <a:pt x="131445" y="1951605"/>
                  <a:pt x="64770" y="2105910"/>
                  <a:pt x="34290" y="2191635"/>
                </a:cubicBezTo>
                <a:cubicBezTo>
                  <a:pt x="3810" y="2277360"/>
                  <a:pt x="1905" y="2297362"/>
                  <a:pt x="0" y="2317365"/>
                </a:cubicBezTo>
              </a:path>
            </a:pathLst>
          </a:custGeom>
          <a:noFill/>
          <a:ln w="50800">
            <a:solidFill>
              <a:srgbClr val="FF0000"/>
            </a:solidFill>
          </a:ln>
          <a:effectLst>
            <a:outerShdw dist="25400" dir="48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C63D0EE-36B2-56C1-BB15-71037FC2744D}"/>
              </a:ext>
            </a:extLst>
          </p:cNvPr>
          <p:cNvSpPr/>
          <p:nvPr/>
        </p:nvSpPr>
        <p:spPr>
          <a:xfrm>
            <a:off x="4320227" y="232574"/>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8A9B7434-F9BE-8D47-459D-35DB2321871F}"/>
              </a:ext>
            </a:extLst>
          </p:cNvPr>
          <p:cNvSpPr/>
          <p:nvPr/>
        </p:nvSpPr>
        <p:spPr>
          <a:xfrm>
            <a:off x="2687290" y="2667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3564A6-5758-6E6F-802B-3B7216435148}"/>
              </a:ext>
            </a:extLst>
          </p:cNvPr>
          <p:cNvSpPr txBox="1"/>
          <p:nvPr/>
        </p:nvSpPr>
        <p:spPr>
          <a:xfrm>
            <a:off x="0" y="2075688"/>
            <a:ext cx="9018270" cy="523220"/>
          </a:xfrm>
          <a:prstGeom prst="rect">
            <a:avLst/>
          </a:prstGeom>
          <a:solidFill>
            <a:srgbClr val="ADD9E5"/>
          </a:solidFill>
        </p:spPr>
        <p:txBody>
          <a:bodyPr wrap="square">
            <a:spAutoFit/>
          </a:bodyPr>
          <a:lstStyle/>
          <a:p>
            <a:r>
              <a:rPr lang="en-US" sz="2800" b="0" i="0" dirty="0">
                <a:solidFill>
                  <a:srgbClr val="333333"/>
                </a:solidFill>
                <a:effectLst/>
                <a:latin typeface="Noto Sans" panose="020B0502040204020203" pitchFamily="34" charset="0"/>
              </a:rPr>
              <a:t>	- earliest evidence of Europeans in </a:t>
            </a:r>
            <a:r>
              <a:rPr lang="en-US" sz="2800" dirty="0">
                <a:solidFill>
                  <a:srgbClr val="333333"/>
                </a:solidFill>
                <a:latin typeface="Noto Sans" panose="020B0502040204020203" pitchFamily="34" charset="0"/>
              </a:rPr>
              <a:t>N. America</a:t>
            </a:r>
            <a:endParaRPr lang="en-US" sz="2800" dirty="0"/>
          </a:p>
        </p:txBody>
      </p:sp>
      <p:sp>
        <p:nvSpPr>
          <p:cNvPr id="14" name="TextBox 13">
            <a:extLst>
              <a:ext uri="{FF2B5EF4-FFF2-40B4-BE49-F238E27FC236}">
                <a16:creationId xmlns:a16="http://schemas.microsoft.com/office/drawing/2014/main" id="{D5D1D00D-1D44-D431-597D-0F07CB2A90F5}"/>
              </a:ext>
            </a:extLst>
          </p:cNvPr>
          <p:cNvSpPr txBox="1"/>
          <p:nvPr/>
        </p:nvSpPr>
        <p:spPr>
          <a:xfrm>
            <a:off x="0" y="2582508"/>
            <a:ext cx="8991600" cy="523220"/>
          </a:xfrm>
          <a:prstGeom prst="rect">
            <a:avLst/>
          </a:prstGeom>
          <a:solidFill>
            <a:srgbClr val="ADD9E5"/>
          </a:solidFill>
        </p:spPr>
        <p:txBody>
          <a:bodyPr wrap="square">
            <a:spAutoFit/>
          </a:bodyPr>
          <a:lstStyle/>
          <a:p>
            <a:r>
              <a:rPr lang="en-US" sz="2800" b="0" i="0" dirty="0">
                <a:solidFill>
                  <a:srgbClr val="333333"/>
                </a:solidFill>
                <a:effectLst/>
                <a:latin typeface="Noto Sans" panose="020B0502040204020203" pitchFamily="34" charset="0"/>
              </a:rPr>
              <a:t>	- 11</a:t>
            </a:r>
            <a:r>
              <a:rPr lang="en-US" sz="2800" b="0" i="0" baseline="30000" dirty="0">
                <a:solidFill>
                  <a:srgbClr val="333333"/>
                </a:solidFill>
                <a:effectLst/>
                <a:latin typeface="Noto Sans" panose="020B0502040204020203" pitchFamily="34" charset="0"/>
              </a:rPr>
              <a:t>th</a:t>
            </a:r>
            <a:r>
              <a:rPr lang="en-US" sz="2800" b="0" i="0" dirty="0">
                <a:solidFill>
                  <a:srgbClr val="333333"/>
                </a:solidFill>
                <a:effectLst/>
                <a:latin typeface="Noto Sans" panose="020B0502040204020203" pitchFamily="34" charset="0"/>
              </a:rPr>
              <a:t> century Viking settlement</a:t>
            </a:r>
            <a:endParaRPr lang="en-US" sz="2800" dirty="0"/>
          </a:p>
        </p:txBody>
      </p:sp>
      <p:sp>
        <p:nvSpPr>
          <p:cNvPr id="15" name="TextBox 14">
            <a:extLst>
              <a:ext uri="{FF2B5EF4-FFF2-40B4-BE49-F238E27FC236}">
                <a16:creationId xmlns:a16="http://schemas.microsoft.com/office/drawing/2014/main" id="{CEE2EE4B-8369-4065-072E-DE0E68E7A013}"/>
              </a:ext>
            </a:extLst>
          </p:cNvPr>
          <p:cNvSpPr txBox="1"/>
          <p:nvPr/>
        </p:nvSpPr>
        <p:spPr>
          <a:xfrm>
            <a:off x="0" y="1615006"/>
            <a:ext cx="8991600" cy="523220"/>
          </a:xfrm>
          <a:prstGeom prst="rect">
            <a:avLst/>
          </a:prstGeom>
          <a:solidFill>
            <a:srgbClr val="ADD9E5"/>
          </a:solidFill>
        </p:spPr>
        <p:txBody>
          <a:bodyPr wrap="square">
            <a:spAutoFit/>
          </a:bodyPr>
          <a:lstStyle/>
          <a:p>
            <a:r>
              <a:rPr lang="en-US" sz="2800" b="0" i="0" dirty="0">
                <a:solidFill>
                  <a:srgbClr val="333333"/>
                </a:solidFill>
                <a:effectLst/>
                <a:latin typeface="Noto Sans" panose="020B0502040204020203" pitchFamily="34" charset="0"/>
              </a:rPr>
              <a:t>	- UNESCO World Heritage archeological site</a:t>
            </a:r>
            <a:endParaRPr lang="en-US" sz="2800" dirty="0"/>
          </a:p>
        </p:txBody>
      </p:sp>
      <p:sp>
        <p:nvSpPr>
          <p:cNvPr id="6" name="TextBox 5">
            <a:extLst>
              <a:ext uri="{FF2B5EF4-FFF2-40B4-BE49-F238E27FC236}">
                <a16:creationId xmlns:a16="http://schemas.microsoft.com/office/drawing/2014/main" id="{078718F6-CD4E-286F-B8D4-CA6B744A3FB8}"/>
              </a:ext>
            </a:extLst>
          </p:cNvPr>
          <p:cNvSpPr txBox="1"/>
          <p:nvPr/>
        </p:nvSpPr>
        <p:spPr>
          <a:xfrm>
            <a:off x="6241576" y="3758625"/>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Terra Nova NP</a:t>
            </a:r>
          </a:p>
        </p:txBody>
      </p:sp>
      <p:sp>
        <p:nvSpPr>
          <p:cNvPr id="7" name="Star: 5 Points 6">
            <a:extLst>
              <a:ext uri="{FF2B5EF4-FFF2-40B4-BE49-F238E27FC236}">
                <a16:creationId xmlns:a16="http://schemas.microsoft.com/office/drawing/2014/main" id="{1D8DA1CC-DCBA-95BD-9934-5CBB6B2234E1}"/>
              </a:ext>
            </a:extLst>
          </p:cNvPr>
          <p:cNvSpPr/>
          <p:nvPr/>
        </p:nvSpPr>
        <p:spPr>
          <a:xfrm>
            <a:off x="5565434" y="40386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8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49" presetClass="entr" presetSubtype="0" decel="10000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360"/>
                                          </p:val>
                                        </p:tav>
                                        <p:tav tm="100000">
                                          <p:val>
                                            <p:fltVal val="0"/>
                                          </p:val>
                                        </p:tav>
                                      </p:tavLst>
                                    </p:anim>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49" presetClass="entr" presetSubtype="0" decel="100000" fill="hold" grpId="0" nodeType="withEffect">
                                  <p:stCondLst>
                                    <p:cond delay="50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360"/>
                                          </p:val>
                                        </p:tav>
                                        <p:tav tm="100000">
                                          <p:val>
                                            <p:fltVal val="0"/>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49" presetClass="entr" presetSubtype="0" decel="100000"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360"/>
                                          </p:val>
                                        </p:tav>
                                        <p:tav tm="100000">
                                          <p:val>
                                            <p:fltVal val="0"/>
                                          </p:val>
                                        </p:tav>
                                      </p:tavLst>
                                    </p:anim>
                                    <p:animEffect transition="in" filter="fade">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childTnLst>
                                </p:cTn>
                              </p:par>
                              <p:par>
                                <p:cTn id="59" presetID="10" presetClass="entr" presetSubtype="0" fill="hold" nodeType="with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15"/>
                                        </p:tgtEl>
                                      </p:cBhvr>
                                    </p:animEffect>
                                    <p:set>
                                      <p:cBhvr>
                                        <p:cTn id="71" dur="1" fill="hold">
                                          <p:stCondLst>
                                            <p:cond delay="999"/>
                                          </p:stCondLst>
                                        </p:cTn>
                                        <p:tgtEl>
                                          <p:spTgt spid="1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5"/>
                                        </p:tgtEl>
                                      </p:cBhvr>
                                    </p:animEffect>
                                    <p:set>
                                      <p:cBhvr>
                                        <p:cTn id="74" dur="1" fill="hold">
                                          <p:stCondLst>
                                            <p:cond delay="999"/>
                                          </p:stCondLst>
                                        </p:cTn>
                                        <p:tgtEl>
                                          <p:spTgt spid="5"/>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2"/>
                                        </p:tgtEl>
                                      </p:cBhvr>
                                    </p:animEffect>
                                    <p:set>
                                      <p:cBhvr>
                                        <p:cTn id="77" dur="1" fill="hold">
                                          <p:stCondLst>
                                            <p:cond delay="9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4"/>
                                        </p:tgtEl>
                                      </p:cBhvr>
                                    </p:animEffect>
                                    <p:set>
                                      <p:cBhvr>
                                        <p:cTn id="80" dur="1" fill="hold">
                                          <p:stCondLst>
                                            <p:cond delay="999"/>
                                          </p:stCondLst>
                                        </p:cTn>
                                        <p:tgtEl>
                                          <p:spTgt spid="14"/>
                                        </p:tgtEl>
                                        <p:attrNameLst>
                                          <p:attrName>style.visibility</p:attrName>
                                        </p:attrNameLst>
                                      </p:cBhvr>
                                      <p:to>
                                        <p:strVal val="hidden"/>
                                      </p:to>
                                    </p:se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up)">
                                      <p:cBhvr>
                                        <p:cTn id="84" dur="2000"/>
                                        <p:tgtEl>
                                          <p:spTgt spid="17"/>
                                        </p:tgtEl>
                                      </p:cBhvr>
                                    </p:animEffect>
                                  </p:childTnLst>
                                </p:cTn>
                              </p:par>
                            </p:childTnLst>
                          </p:cTn>
                        </p:par>
                        <p:par>
                          <p:cTn id="85" fill="hold">
                            <p:stCondLst>
                              <p:cond delay="3000"/>
                            </p:stCondLst>
                            <p:childTnLst>
                              <p:par>
                                <p:cTn id="86" presetID="49" presetClass="entr" presetSubtype="0" decel="100000" fill="hold" grpId="2" nodeType="after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1000" fill="hold"/>
                                        <p:tgtEl>
                                          <p:spTgt spid="19"/>
                                        </p:tgtEl>
                                        <p:attrNameLst>
                                          <p:attrName>ppt_w</p:attrName>
                                        </p:attrNameLst>
                                      </p:cBhvr>
                                      <p:tavLst>
                                        <p:tav tm="0">
                                          <p:val>
                                            <p:fltVal val="0"/>
                                          </p:val>
                                        </p:tav>
                                        <p:tav tm="100000">
                                          <p:val>
                                            <p:strVal val="#ppt_w"/>
                                          </p:val>
                                        </p:tav>
                                      </p:tavLst>
                                    </p:anim>
                                    <p:anim calcmode="lin" valueType="num">
                                      <p:cBhvr>
                                        <p:cTn id="89" dur="1000" fill="hold"/>
                                        <p:tgtEl>
                                          <p:spTgt spid="19"/>
                                        </p:tgtEl>
                                        <p:attrNameLst>
                                          <p:attrName>ppt_h</p:attrName>
                                        </p:attrNameLst>
                                      </p:cBhvr>
                                      <p:tavLst>
                                        <p:tav tm="0">
                                          <p:val>
                                            <p:fltVal val="0"/>
                                          </p:val>
                                        </p:tav>
                                        <p:tav tm="100000">
                                          <p:val>
                                            <p:strVal val="#ppt_h"/>
                                          </p:val>
                                        </p:tav>
                                      </p:tavLst>
                                    </p:anim>
                                    <p:anim calcmode="lin" valueType="num">
                                      <p:cBhvr>
                                        <p:cTn id="90" dur="1000" fill="hold"/>
                                        <p:tgtEl>
                                          <p:spTgt spid="19"/>
                                        </p:tgtEl>
                                        <p:attrNameLst>
                                          <p:attrName>style.rotation</p:attrName>
                                        </p:attrNameLst>
                                      </p:cBhvr>
                                      <p:tavLst>
                                        <p:tav tm="0">
                                          <p:val>
                                            <p:fltVal val="360"/>
                                          </p:val>
                                        </p:tav>
                                        <p:tav tm="100000">
                                          <p:val>
                                            <p:fltVal val="0"/>
                                          </p:val>
                                        </p:tav>
                                      </p:tavLst>
                                    </p:anim>
                                    <p:animEffect transition="in" filter="fade">
                                      <p:cBhvr>
                                        <p:cTn id="91" dur="1000"/>
                                        <p:tgtEl>
                                          <p:spTgt spid="19"/>
                                        </p:tgtEl>
                                      </p:cBhvr>
                                    </p:animEffect>
                                  </p:childTnLst>
                                </p:cTn>
                              </p:par>
                            </p:childTnLst>
                          </p:cTn>
                        </p:par>
                        <p:par>
                          <p:cTn id="92" fill="hold">
                            <p:stCondLst>
                              <p:cond delay="4000"/>
                            </p:stCondLst>
                            <p:childTnLst>
                              <p:par>
                                <p:cTn id="93" presetID="10" presetClass="entr" presetSubtype="0" fill="hold" grpId="2"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0" grpId="0" animBg="1"/>
      <p:bldP spid="17" grpId="0" animBg="1"/>
      <p:bldP spid="8" grpId="0" animBg="1"/>
      <p:bldP spid="19" grpId="0" animBg="1"/>
      <p:bldP spid="19" grpId="1" animBg="1"/>
      <p:bldP spid="19" grpId="2" animBg="1"/>
      <p:bldP spid="5" grpId="0" animBg="1"/>
      <p:bldP spid="5" grpId="1" animBg="1"/>
      <p:bldP spid="14" grpId="0" animBg="1"/>
      <p:bldP spid="14" grpId="1" animBg="1"/>
      <p:bldP spid="15" grpId="0" animBg="1"/>
      <p:bldP spid="15" grpId="1" animBg="1"/>
      <p:bldP spid="6" grpId="0" animBg="1"/>
      <p:bldP spid="6" grpId="1" animBg="1"/>
      <p:bldP spid="7" grpId="0" animBg="1"/>
      <p:bldP spid="7" grpId="1"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8BF76692-AFE5-F8D0-2672-01C1CDC00D17}"/>
              </a:ext>
            </a:extLst>
          </p:cNvPr>
          <p:cNvSpPr txBox="1"/>
          <p:nvPr/>
        </p:nvSpPr>
        <p:spPr>
          <a:xfrm>
            <a:off x="0" y="28074"/>
            <a:ext cx="9067800" cy="17820263"/>
          </a:xfrm>
          <a:prstGeom prst="rect">
            <a:avLst/>
          </a:prstGeom>
        </p:spPr>
        <p:txBody>
          <a:bodyPr wrap="square">
            <a:spAutoFit/>
          </a:bodyPr>
          <a:lstStyle/>
          <a:p>
            <a:r>
              <a:rPr lang="en-US" dirty="0">
                <a:hlinkClick r:id="rId2"/>
              </a:rPr>
              <a:t>https://whc.unesco.org/en/list/4</a:t>
            </a:r>
            <a:endParaRPr lang="en-US" dirty="0"/>
          </a:p>
          <a:p>
            <a:r>
              <a:rPr lang="en-US" dirty="0"/>
              <a:t>	</a:t>
            </a:r>
            <a:r>
              <a:rPr lang="en-US" b="1" dirty="0"/>
              <a:t>L’ANSE AUX MEADOWS NATIONAL HISTORIC SITE</a:t>
            </a:r>
          </a:p>
          <a:p>
            <a:r>
              <a:rPr lang="en-US" dirty="0"/>
              <a:t>At the tip of the Great Northern Peninsula of the island of Newfoundland, the remains of an 11th-century Viking settlement are evidence of the </a:t>
            </a:r>
            <a:r>
              <a:rPr lang="en-US" b="1" dirty="0"/>
              <a:t>first European presence in North America</a:t>
            </a:r>
            <a:r>
              <a:rPr lang="en-US" dirty="0"/>
              <a:t>. The excavated remains of wood-framed peat-turf buildings are similar to those found in Norse Greenland and Iceland.</a:t>
            </a:r>
          </a:p>
          <a:p>
            <a:r>
              <a:rPr lang="en-US" dirty="0"/>
              <a:t>	L’Anse aux Meadows National Historic Site contains the excavated remains of a complete 11th-century Viking settlement, the earliest evidence of Europeans in North America. Situated at the tip of the Great Northern Peninsula of the island of Newfoundland, this exceptional archaeological site consists of eight timber-framed turf structures built in the same style as those found in Norse Greenland and Iceland from the same period. The buildings include three dwellings, one forge and four workshops, on a narrow terrace overlooking a peat bog and small brook near the shore of </a:t>
            </a:r>
            <a:r>
              <a:rPr lang="en-US" dirty="0" err="1"/>
              <a:t>Epaves</a:t>
            </a:r>
            <a:r>
              <a:rPr lang="en-US" dirty="0"/>
              <a:t> Bay in the Straight of Belle Isle.</a:t>
            </a:r>
          </a:p>
          <a:p>
            <a:r>
              <a:rPr lang="en-US" dirty="0"/>
              <a:t>	Artifacts found at the site show evidence of activities including iron production and woodworking, likely used for ship repair, as well as indications that those who used the camp voyaged further south. The remnants correspond with the stories told in the Vinland Sagas, which document the voyages of Leif Erikson and other Norse explorers who ventured westward across the Atlantic Ocean from Iceland and Greenland to find and explore new territory, a significant achievement in the history of human migration and discovery.</a:t>
            </a:r>
          </a:p>
          <a:p>
            <a:r>
              <a:rPr lang="en-US" dirty="0"/>
              <a:t>	Criterion (vi): L’Anse aux Meadows is the </a:t>
            </a:r>
            <a:r>
              <a:rPr lang="en-US" b="1" dirty="0"/>
              <a:t>first and only known site established by Vikings in North America </a:t>
            </a:r>
            <a:r>
              <a:rPr lang="en-US" dirty="0"/>
              <a:t>and the earliest evidence of European settlement in the New World. As such, it is a unique milestone in the history of human migration and discovery.</a:t>
            </a:r>
          </a:p>
          <a:p>
            <a:r>
              <a:rPr lang="en-US" u="sng" dirty="0"/>
              <a:t>Integrity</a:t>
            </a:r>
          </a:p>
          <a:p>
            <a:r>
              <a:rPr lang="en-US" dirty="0"/>
              <a:t>	Measuring 7991 ha, L’Anse aux Meadows National Historic Site is of sufficient size to ensure that the property is protected, remains intact, and takes in the full extent of the known Norse remains in the region. Its boundaries extend far beyond the areas that contain Norse archaeological remains, thus providing ample protection of the complete representation of the features and processes that convey the property’s Outstanding Universal Value.</a:t>
            </a:r>
          </a:p>
          <a:p>
            <a:r>
              <a:rPr lang="en-US" dirty="0"/>
              <a:t>	L’Anse aux Meadows National Historic Site is in stable condition. The archaeological site has been reburied in such a way as to protect the remnants from deterioration. There are no known or anticipated threats to the property, it is not at risk of degradation and does not suffer from adverse effects of development or neglect, the totality being managed as a National Historic Site by Parks Canada Agency.</a:t>
            </a:r>
          </a:p>
          <a:p>
            <a:r>
              <a:rPr lang="en-US" u="sng" dirty="0"/>
              <a:t>Authenticity</a:t>
            </a:r>
          </a:p>
          <a:p>
            <a:r>
              <a:rPr lang="en-US" dirty="0"/>
              <a:t>	L’Anse aux Meadows National Historic Site is authentic in location and setting, forms and designs, and materials and substances. Ample archival evidence shows the property to correspond with the journeys described in the Norse sagas.</a:t>
            </a:r>
          </a:p>
          <a:p>
            <a:r>
              <a:rPr lang="en-US" dirty="0"/>
              <a:t>	Extensive archaeological research after the site’s discovery in 1960 revealed that the timber-framed structures were constructed with a particular type of gabled roof and covered with turf taken from the surrounding peat bog. The layout of the rooms, fireplaces and openings followed the characteristics of Norse design. Excavation uncovered evidence of iron production at the site, as well as approximately 800 wooden, bronze, bone, and stone artefacts that confirm the Norse origins of the property and provide important information on the work and lifestyle of the site’s occupants.</a:t>
            </a:r>
          </a:p>
          <a:p>
            <a:r>
              <a:rPr lang="en-US" u="sng" dirty="0"/>
              <a:t>Protection and management requirements</a:t>
            </a:r>
          </a:p>
          <a:p>
            <a:r>
              <a:rPr lang="en-US" dirty="0"/>
              <a:t>	L’Anse aux Meadows was established as a National Historic Site in 1975 under a Federal-Provincial agreement between Canada and the Province of Newfoundland and Labrador. The property is legally protected under the Parks Canada Agency Act (1998) and the Canada National Parks Act (2000), and the site has a management plan in place, which is reviewed and renewed at regular intervals. The management plan requires that the resources directly related to the reasons for designation as a national historic site are not impaired or under threat; that the reasons for designation are effectively communicated to the public; and that heritage values, including Outstanding Universal Value, are respected in all decisions and actions affecting the property.</a:t>
            </a:r>
          </a:p>
          <a:p>
            <a:r>
              <a:rPr lang="en-US" dirty="0"/>
              <a:t>	The agreement that established L’Anse aux Meadows National Historic Site states that the Government of Canada and the Government of the Province of Newfoundland and Labrador shall consult together to ensure that the future development of the communities and areas adjacent to the property is planned jointly and is in keeping with their proximity to this internationally significant property.</a:t>
            </a:r>
          </a:p>
          <a:p>
            <a:r>
              <a:rPr lang="en-US" dirty="0"/>
              <a:t>	Parks Canada manages visitation and conservation at the site, and the artefact collection associated with the Viking base camp is stable and is displayed and/or stored under appropriate conditions. Special attention shall be given over the long term to monitoring for issues that could impact the state of conservation in the future and taking appropriate actions to protect the site.	</a:t>
            </a:r>
          </a:p>
        </p:txBody>
      </p:sp>
    </p:spTree>
    <p:extLst>
      <p:ext uri="{BB962C8B-B14F-4D97-AF65-F5344CB8AC3E}">
        <p14:creationId xmlns:p14="http://schemas.microsoft.com/office/powerpoint/2010/main" val="6655700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7CFC7-F478-45D3-043A-33A42E00C2CD}"/>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679"/>
          <a:stretch/>
        </p:blipFill>
        <p:spPr>
          <a:xfrm>
            <a:off x="0" y="38746"/>
            <a:ext cx="9143999" cy="6819254"/>
          </a:xfrm>
          <a:prstGeom prst="rect">
            <a:avLst/>
          </a:prstGeom>
        </p:spPr>
      </p:pic>
      <p:sp>
        <p:nvSpPr>
          <p:cNvPr id="19" name="Freeform: Shape 18">
            <a:extLst>
              <a:ext uri="{FF2B5EF4-FFF2-40B4-BE49-F238E27FC236}">
                <a16:creationId xmlns:a16="http://schemas.microsoft.com/office/drawing/2014/main" id="{B95B64A3-8B80-45F6-B29B-EB3A7214F1E0}"/>
              </a:ext>
            </a:extLst>
          </p:cNvPr>
          <p:cNvSpPr/>
          <p:nvPr/>
        </p:nvSpPr>
        <p:spPr>
          <a:xfrm>
            <a:off x="3099141" y="3062255"/>
            <a:ext cx="2773663" cy="1166078"/>
          </a:xfrm>
          <a:custGeom>
            <a:avLst/>
            <a:gdLst>
              <a:gd name="connsiteX0" fmla="*/ 0 w 2773663"/>
              <a:gd name="connsiteY0" fmla="*/ 36886 h 1166078"/>
              <a:gd name="connsiteX1" fmla="*/ 153423 w 2773663"/>
              <a:gd name="connsiteY1" fmla="*/ 153487 h 1166078"/>
              <a:gd name="connsiteX2" fmla="*/ 239340 w 2773663"/>
              <a:gd name="connsiteY2" fmla="*/ 325321 h 1166078"/>
              <a:gd name="connsiteX3" fmla="*/ 270024 w 2773663"/>
              <a:gd name="connsiteY3" fmla="*/ 349868 h 1166078"/>
              <a:gd name="connsiteX4" fmla="*/ 337530 w 2773663"/>
              <a:gd name="connsiteY4" fmla="*/ 288499 h 1166078"/>
              <a:gd name="connsiteX5" fmla="*/ 521638 w 2773663"/>
              <a:gd name="connsiteY5" fmla="*/ 251678 h 1166078"/>
              <a:gd name="connsiteX6" fmla="*/ 613691 w 2773663"/>
              <a:gd name="connsiteY6" fmla="*/ 67571 h 1166078"/>
              <a:gd name="connsiteX7" fmla="*/ 693471 w 2773663"/>
              <a:gd name="connsiteY7" fmla="*/ 184172 h 1166078"/>
              <a:gd name="connsiteX8" fmla="*/ 773251 w 2773663"/>
              <a:gd name="connsiteY8" fmla="*/ 220993 h 1166078"/>
              <a:gd name="connsiteX9" fmla="*/ 902126 w 2773663"/>
              <a:gd name="connsiteY9" fmla="*/ 79844 h 1166078"/>
              <a:gd name="connsiteX10" fmla="*/ 1031001 w 2773663"/>
              <a:gd name="connsiteY10" fmla="*/ 64 h 1166078"/>
              <a:gd name="connsiteX11" fmla="*/ 1129192 w 2773663"/>
              <a:gd name="connsiteY11" fmla="*/ 67571 h 1166078"/>
              <a:gd name="connsiteX12" fmla="*/ 1159876 w 2773663"/>
              <a:gd name="connsiteY12" fmla="*/ 135077 h 1166078"/>
              <a:gd name="connsiteX13" fmla="*/ 1123055 w 2773663"/>
              <a:gd name="connsiteY13" fmla="*/ 448059 h 1166078"/>
              <a:gd name="connsiteX14" fmla="*/ 1196698 w 2773663"/>
              <a:gd name="connsiteY14" fmla="*/ 638303 h 1166078"/>
              <a:gd name="connsiteX15" fmla="*/ 1374668 w 2773663"/>
              <a:gd name="connsiteY15" fmla="*/ 656714 h 1166078"/>
              <a:gd name="connsiteX16" fmla="*/ 1442174 w 2773663"/>
              <a:gd name="connsiteY16" fmla="*/ 644440 h 1166078"/>
              <a:gd name="connsiteX17" fmla="*/ 1601734 w 2773663"/>
              <a:gd name="connsiteY17" fmla="*/ 668988 h 1166078"/>
              <a:gd name="connsiteX18" fmla="*/ 1656966 w 2773663"/>
              <a:gd name="connsiteY18" fmla="*/ 601482 h 1166078"/>
              <a:gd name="connsiteX19" fmla="*/ 1791978 w 2773663"/>
              <a:gd name="connsiteY19" fmla="*/ 546250 h 1166078"/>
              <a:gd name="connsiteX20" fmla="*/ 1902443 w 2773663"/>
              <a:gd name="connsiteY20" fmla="*/ 478744 h 1166078"/>
              <a:gd name="connsiteX21" fmla="*/ 1982223 w 2773663"/>
              <a:gd name="connsiteY21" fmla="*/ 448059 h 1166078"/>
              <a:gd name="connsiteX22" fmla="*/ 2123372 w 2773663"/>
              <a:gd name="connsiteY22" fmla="*/ 576934 h 1166078"/>
              <a:gd name="connsiteX23" fmla="*/ 2338164 w 2773663"/>
              <a:gd name="connsiteY23" fmla="*/ 619893 h 1166078"/>
              <a:gd name="connsiteX24" fmla="*/ 2522271 w 2773663"/>
              <a:gd name="connsiteY24" fmla="*/ 687399 h 1166078"/>
              <a:gd name="connsiteX25" fmla="*/ 2632736 w 2773663"/>
              <a:gd name="connsiteY25" fmla="*/ 773315 h 1166078"/>
              <a:gd name="connsiteX26" fmla="*/ 2687968 w 2773663"/>
              <a:gd name="connsiteY26" fmla="*/ 853095 h 1166078"/>
              <a:gd name="connsiteX27" fmla="*/ 2767748 w 2773663"/>
              <a:gd name="connsiteY27" fmla="*/ 969697 h 1166078"/>
              <a:gd name="connsiteX28" fmla="*/ 2761611 w 2773663"/>
              <a:gd name="connsiteY28" fmla="*/ 1166078 h 1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3663" h="1166078">
                <a:moveTo>
                  <a:pt x="0" y="36886"/>
                </a:moveTo>
                <a:cubicBezTo>
                  <a:pt x="56766" y="71150"/>
                  <a:pt x="113533" y="105415"/>
                  <a:pt x="153423" y="153487"/>
                </a:cubicBezTo>
                <a:cubicBezTo>
                  <a:pt x="193313" y="201559"/>
                  <a:pt x="239340" y="325321"/>
                  <a:pt x="239340" y="325321"/>
                </a:cubicBezTo>
                <a:cubicBezTo>
                  <a:pt x="258773" y="358051"/>
                  <a:pt x="253659" y="356005"/>
                  <a:pt x="270024" y="349868"/>
                </a:cubicBezTo>
                <a:cubicBezTo>
                  <a:pt x="286389" y="343731"/>
                  <a:pt x="295594" y="304864"/>
                  <a:pt x="337530" y="288499"/>
                </a:cubicBezTo>
                <a:cubicBezTo>
                  <a:pt x="379466" y="272134"/>
                  <a:pt x="475611" y="288499"/>
                  <a:pt x="521638" y="251678"/>
                </a:cubicBezTo>
                <a:cubicBezTo>
                  <a:pt x="567665" y="214857"/>
                  <a:pt x="585052" y="78822"/>
                  <a:pt x="613691" y="67571"/>
                </a:cubicBezTo>
                <a:cubicBezTo>
                  <a:pt x="642330" y="56320"/>
                  <a:pt x="666878" y="158602"/>
                  <a:pt x="693471" y="184172"/>
                </a:cubicBezTo>
                <a:cubicBezTo>
                  <a:pt x="720064" y="209742"/>
                  <a:pt x="738475" y="238381"/>
                  <a:pt x="773251" y="220993"/>
                </a:cubicBezTo>
                <a:cubicBezTo>
                  <a:pt x="808027" y="203605"/>
                  <a:pt x="859168" y="116666"/>
                  <a:pt x="902126" y="79844"/>
                </a:cubicBezTo>
                <a:cubicBezTo>
                  <a:pt x="945084" y="43023"/>
                  <a:pt x="993157" y="2109"/>
                  <a:pt x="1031001" y="64"/>
                </a:cubicBezTo>
                <a:cubicBezTo>
                  <a:pt x="1068845" y="-1981"/>
                  <a:pt x="1107713" y="45069"/>
                  <a:pt x="1129192" y="67571"/>
                </a:cubicBezTo>
                <a:cubicBezTo>
                  <a:pt x="1150671" y="90073"/>
                  <a:pt x="1160899" y="71662"/>
                  <a:pt x="1159876" y="135077"/>
                </a:cubicBezTo>
                <a:cubicBezTo>
                  <a:pt x="1158853" y="198492"/>
                  <a:pt x="1116918" y="364188"/>
                  <a:pt x="1123055" y="448059"/>
                </a:cubicBezTo>
                <a:cubicBezTo>
                  <a:pt x="1129192" y="531930"/>
                  <a:pt x="1154763" y="603527"/>
                  <a:pt x="1196698" y="638303"/>
                </a:cubicBezTo>
                <a:cubicBezTo>
                  <a:pt x="1238633" y="673079"/>
                  <a:pt x="1333755" y="655691"/>
                  <a:pt x="1374668" y="656714"/>
                </a:cubicBezTo>
                <a:cubicBezTo>
                  <a:pt x="1415581" y="657737"/>
                  <a:pt x="1404330" y="642394"/>
                  <a:pt x="1442174" y="644440"/>
                </a:cubicBezTo>
                <a:cubicBezTo>
                  <a:pt x="1480018" y="646486"/>
                  <a:pt x="1565935" y="676148"/>
                  <a:pt x="1601734" y="668988"/>
                </a:cubicBezTo>
                <a:cubicBezTo>
                  <a:pt x="1637533" y="661828"/>
                  <a:pt x="1625259" y="621938"/>
                  <a:pt x="1656966" y="601482"/>
                </a:cubicBezTo>
                <a:cubicBezTo>
                  <a:pt x="1688673" y="581026"/>
                  <a:pt x="1751065" y="566706"/>
                  <a:pt x="1791978" y="546250"/>
                </a:cubicBezTo>
                <a:cubicBezTo>
                  <a:pt x="1832891" y="525794"/>
                  <a:pt x="1870736" y="495109"/>
                  <a:pt x="1902443" y="478744"/>
                </a:cubicBezTo>
                <a:cubicBezTo>
                  <a:pt x="1934150" y="462379"/>
                  <a:pt x="1945402" y="431694"/>
                  <a:pt x="1982223" y="448059"/>
                </a:cubicBezTo>
                <a:cubicBezTo>
                  <a:pt x="2019044" y="464424"/>
                  <a:pt x="2064049" y="548295"/>
                  <a:pt x="2123372" y="576934"/>
                </a:cubicBezTo>
                <a:cubicBezTo>
                  <a:pt x="2182695" y="605573"/>
                  <a:pt x="2271681" y="601482"/>
                  <a:pt x="2338164" y="619893"/>
                </a:cubicBezTo>
                <a:cubicBezTo>
                  <a:pt x="2404647" y="638304"/>
                  <a:pt x="2473176" y="661829"/>
                  <a:pt x="2522271" y="687399"/>
                </a:cubicBezTo>
                <a:cubicBezTo>
                  <a:pt x="2571366" y="712969"/>
                  <a:pt x="2605120" y="745699"/>
                  <a:pt x="2632736" y="773315"/>
                </a:cubicBezTo>
                <a:cubicBezTo>
                  <a:pt x="2660352" y="800931"/>
                  <a:pt x="2665466" y="820365"/>
                  <a:pt x="2687968" y="853095"/>
                </a:cubicBezTo>
                <a:cubicBezTo>
                  <a:pt x="2710470" y="885825"/>
                  <a:pt x="2755474" y="917533"/>
                  <a:pt x="2767748" y="969697"/>
                </a:cubicBezTo>
                <a:cubicBezTo>
                  <a:pt x="2780022" y="1021861"/>
                  <a:pt x="2770816" y="1093969"/>
                  <a:pt x="2761611" y="1166078"/>
                </a:cubicBezTo>
              </a:path>
            </a:pathLst>
          </a:custGeom>
          <a:noFill/>
          <a:ln w="50800">
            <a:solidFill>
              <a:srgbClr val="FF0000"/>
            </a:solidFill>
          </a:ln>
          <a:effectLst>
            <a:outerShdw dist="25400" dir="48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384D5D8B-61C7-16F6-D6A4-1F17DD15731D}"/>
              </a:ext>
            </a:extLst>
          </p:cNvPr>
          <p:cNvSpPr/>
          <p:nvPr/>
        </p:nvSpPr>
        <p:spPr>
          <a:xfrm>
            <a:off x="5565434" y="40386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80392ED7-72A5-7294-3DA8-3819DF8BEC3D}"/>
              </a:ext>
            </a:extLst>
          </p:cNvPr>
          <p:cNvSpPr/>
          <p:nvPr/>
        </p:nvSpPr>
        <p:spPr>
          <a:xfrm>
            <a:off x="2994660" y="685800"/>
            <a:ext cx="1577340" cy="2148840"/>
          </a:xfrm>
          <a:custGeom>
            <a:avLst/>
            <a:gdLst>
              <a:gd name="connsiteX0" fmla="*/ 1577340 w 1577340"/>
              <a:gd name="connsiteY0" fmla="*/ 0 h 2148840"/>
              <a:gd name="connsiteX1" fmla="*/ 1451610 w 1577340"/>
              <a:gd name="connsiteY1" fmla="*/ 11430 h 2148840"/>
              <a:gd name="connsiteX2" fmla="*/ 1200150 w 1577340"/>
              <a:gd name="connsiteY2" fmla="*/ 34290 h 2148840"/>
              <a:gd name="connsiteX3" fmla="*/ 914400 w 1577340"/>
              <a:gd name="connsiteY3" fmla="*/ 171450 h 2148840"/>
              <a:gd name="connsiteX4" fmla="*/ 811530 w 1577340"/>
              <a:gd name="connsiteY4" fmla="*/ 491490 h 2148840"/>
              <a:gd name="connsiteX5" fmla="*/ 685800 w 1577340"/>
              <a:gd name="connsiteY5" fmla="*/ 742950 h 2148840"/>
              <a:gd name="connsiteX6" fmla="*/ 560070 w 1577340"/>
              <a:gd name="connsiteY6" fmla="*/ 834390 h 2148840"/>
              <a:gd name="connsiteX7" fmla="*/ 548640 w 1577340"/>
              <a:gd name="connsiteY7" fmla="*/ 948690 h 2148840"/>
              <a:gd name="connsiteX8" fmla="*/ 342900 w 1577340"/>
              <a:gd name="connsiteY8" fmla="*/ 1131570 h 2148840"/>
              <a:gd name="connsiteX9" fmla="*/ 182880 w 1577340"/>
              <a:gd name="connsiteY9" fmla="*/ 1634490 h 2148840"/>
              <a:gd name="connsiteX10" fmla="*/ 34290 w 1577340"/>
              <a:gd name="connsiteY10" fmla="*/ 2023110 h 2148840"/>
              <a:gd name="connsiteX11" fmla="*/ 0 w 1577340"/>
              <a:gd name="connsiteY11"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340" h="2148840">
                <a:moveTo>
                  <a:pt x="1577340" y="0"/>
                </a:moveTo>
                <a:lnTo>
                  <a:pt x="1451610" y="11430"/>
                </a:lnTo>
                <a:cubicBezTo>
                  <a:pt x="1388745" y="17145"/>
                  <a:pt x="1289685" y="7620"/>
                  <a:pt x="1200150" y="34290"/>
                </a:cubicBezTo>
                <a:cubicBezTo>
                  <a:pt x="1110615" y="60960"/>
                  <a:pt x="979170" y="95250"/>
                  <a:pt x="914400" y="171450"/>
                </a:cubicBezTo>
                <a:cubicBezTo>
                  <a:pt x="849630" y="247650"/>
                  <a:pt x="849630" y="396240"/>
                  <a:pt x="811530" y="491490"/>
                </a:cubicBezTo>
                <a:cubicBezTo>
                  <a:pt x="773430" y="586740"/>
                  <a:pt x="727710" y="685800"/>
                  <a:pt x="685800" y="742950"/>
                </a:cubicBezTo>
                <a:cubicBezTo>
                  <a:pt x="643890" y="800100"/>
                  <a:pt x="582930" y="800100"/>
                  <a:pt x="560070" y="834390"/>
                </a:cubicBezTo>
                <a:cubicBezTo>
                  <a:pt x="537210" y="868680"/>
                  <a:pt x="584835" y="899160"/>
                  <a:pt x="548640" y="948690"/>
                </a:cubicBezTo>
                <a:cubicBezTo>
                  <a:pt x="512445" y="998220"/>
                  <a:pt x="403860" y="1017270"/>
                  <a:pt x="342900" y="1131570"/>
                </a:cubicBezTo>
                <a:cubicBezTo>
                  <a:pt x="281940" y="1245870"/>
                  <a:pt x="234315" y="1485900"/>
                  <a:pt x="182880" y="1634490"/>
                </a:cubicBezTo>
                <a:cubicBezTo>
                  <a:pt x="131445" y="1783080"/>
                  <a:pt x="64770" y="1937385"/>
                  <a:pt x="34290" y="2023110"/>
                </a:cubicBezTo>
                <a:cubicBezTo>
                  <a:pt x="3810" y="2108835"/>
                  <a:pt x="1905" y="2128837"/>
                  <a:pt x="0" y="2148840"/>
                </a:cubicBezTo>
              </a:path>
            </a:pathLst>
          </a:custGeom>
          <a:noFill/>
          <a:ln w="50800">
            <a:solidFill>
              <a:srgbClr val="FF0000"/>
            </a:solidFill>
          </a:ln>
          <a:effectLst>
            <a:outerShdw dist="25400" dir="48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EF0046-AEE8-BC2F-A2CE-1BB09F58E599}"/>
              </a:ext>
            </a:extLst>
          </p:cNvPr>
          <p:cNvSpPr txBox="1"/>
          <p:nvPr/>
        </p:nvSpPr>
        <p:spPr>
          <a:xfrm>
            <a:off x="4906038" y="76200"/>
            <a:ext cx="3733136"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L'Anse Aux Meadows</a:t>
            </a:r>
          </a:p>
        </p:txBody>
      </p:sp>
      <p:sp>
        <p:nvSpPr>
          <p:cNvPr id="7" name="Star: 5 Points 6">
            <a:extLst>
              <a:ext uri="{FF2B5EF4-FFF2-40B4-BE49-F238E27FC236}">
                <a16:creationId xmlns:a16="http://schemas.microsoft.com/office/drawing/2014/main" id="{5FE178AB-28FD-4B85-214E-C1C4398BF7F2}"/>
              </a:ext>
            </a:extLst>
          </p:cNvPr>
          <p:cNvSpPr/>
          <p:nvPr/>
        </p:nvSpPr>
        <p:spPr>
          <a:xfrm>
            <a:off x="4320227" y="232574"/>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3D1DB4-5D96-8897-B939-4596DE9D5D5B}"/>
              </a:ext>
            </a:extLst>
          </p:cNvPr>
          <p:cNvSpPr txBox="1"/>
          <p:nvPr/>
        </p:nvSpPr>
        <p:spPr>
          <a:xfrm>
            <a:off x="0" y="2514600"/>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Gros </a:t>
            </a:r>
            <a:r>
              <a:rPr lang="en-US" sz="3200" dirty="0" err="1">
                <a:solidFill>
                  <a:srgbClr val="FF0000"/>
                </a:solidFill>
                <a:effectLst>
                  <a:outerShdw dist="38100" dir="6600000" algn="ctr" rotWithShape="0">
                    <a:schemeClr val="tx1"/>
                  </a:outerShdw>
                </a:effectLst>
              </a:rPr>
              <a:t>Morne</a:t>
            </a:r>
            <a:r>
              <a:rPr lang="en-US" sz="3200" dirty="0">
                <a:solidFill>
                  <a:srgbClr val="FF0000"/>
                </a:solidFill>
                <a:effectLst>
                  <a:outerShdw dist="38100" dir="6600000" algn="ctr" rotWithShape="0">
                    <a:schemeClr val="tx1"/>
                  </a:outerShdw>
                </a:effectLst>
              </a:rPr>
              <a:t> NP</a:t>
            </a:r>
          </a:p>
        </p:txBody>
      </p:sp>
      <p:sp>
        <p:nvSpPr>
          <p:cNvPr id="5" name="Star: 5 Points 4">
            <a:extLst>
              <a:ext uri="{FF2B5EF4-FFF2-40B4-BE49-F238E27FC236}">
                <a16:creationId xmlns:a16="http://schemas.microsoft.com/office/drawing/2014/main" id="{91EE8E2E-9B72-3ADA-3D93-821ECA3B7284}"/>
              </a:ext>
            </a:extLst>
          </p:cNvPr>
          <p:cNvSpPr/>
          <p:nvPr/>
        </p:nvSpPr>
        <p:spPr>
          <a:xfrm>
            <a:off x="2687290" y="2667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CCAEE2-4605-FE47-E9F3-DFCE1C25D16E}"/>
              </a:ext>
            </a:extLst>
          </p:cNvPr>
          <p:cNvSpPr txBox="1"/>
          <p:nvPr/>
        </p:nvSpPr>
        <p:spPr>
          <a:xfrm>
            <a:off x="0" y="4743116"/>
            <a:ext cx="5362001" cy="954107"/>
          </a:xfrm>
          <a:prstGeom prst="rect">
            <a:avLst/>
          </a:prstGeom>
          <a:solidFill>
            <a:srgbClr val="ADD9E5"/>
          </a:solidFill>
        </p:spPr>
        <p:txBody>
          <a:bodyPr wrap="square">
            <a:spAutoFit/>
          </a:bodyPr>
          <a:lstStyle/>
          <a:p>
            <a:r>
              <a:rPr lang="en-US" sz="2800" b="0" i="0" dirty="0">
                <a:solidFill>
                  <a:srgbClr val="333333"/>
                </a:solidFill>
                <a:effectLst/>
                <a:latin typeface="Noto Sans" panose="020B0502040204020203" pitchFamily="34" charset="0"/>
              </a:rPr>
              <a:t>- convincing evidence for the</a:t>
            </a:r>
          </a:p>
          <a:p>
            <a:r>
              <a:rPr lang="en-US" sz="2800" b="0" i="0" dirty="0">
                <a:solidFill>
                  <a:srgbClr val="333333"/>
                </a:solidFill>
                <a:effectLst/>
                <a:latin typeface="Noto Sans" panose="020B0502040204020203" pitchFamily="34" charset="0"/>
              </a:rPr>
              <a:t>   theory of plate tectonics</a:t>
            </a:r>
            <a:endParaRPr lang="en-US" sz="2800" dirty="0"/>
          </a:p>
        </p:txBody>
      </p:sp>
      <p:sp>
        <p:nvSpPr>
          <p:cNvPr id="15" name="TextBox 14">
            <a:extLst>
              <a:ext uri="{FF2B5EF4-FFF2-40B4-BE49-F238E27FC236}">
                <a16:creationId xmlns:a16="http://schemas.microsoft.com/office/drawing/2014/main" id="{80F4BB50-D677-32A2-3E14-4DD900A18988}"/>
              </a:ext>
            </a:extLst>
          </p:cNvPr>
          <p:cNvSpPr txBox="1"/>
          <p:nvPr/>
        </p:nvSpPr>
        <p:spPr>
          <a:xfrm>
            <a:off x="0" y="3810000"/>
            <a:ext cx="5362000" cy="523220"/>
          </a:xfrm>
          <a:prstGeom prst="rect">
            <a:avLst/>
          </a:prstGeom>
          <a:solidFill>
            <a:srgbClr val="ADD9E5"/>
          </a:solidFill>
        </p:spPr>
        <p:txBody>
          <a:bodyPr wrap="square">
            <a:spAutoFit/>
          </a:bodyPr>
          <a:lstStyle/>
          <a:p>
            <a:r>
              <a:rPr lang="en-US" sz="2800" b="0" i="0" dirty="0">
                <a:solidFill>
                  <a:srgbClr val="333333"/>
                </a:solidFill>
                <a:effectLst/>
                <a:latin typeface="Noto Sans" panose="020B0502040204020203" pitchFamily="34" charset="0"/>
              </a:rPr>
              <a:t>- UNESCO World Heritage site</a:t>
            </a:r>
            <a:endParaRPr lang="en-US" sz="2800" dirty="0"/>
          </a:p>
        </p:txBody>
      </p:sp>
      <p:sp>
        <p:nvSpPr>
          <p:cNvPr id="18" name="TextBox 17">
            <a:extLst>
              <a:ext uri="{FF2B5EF4-FFF2-40B4-BE49-F238E27FC236}">
                <a16:creationId xmlns:a16="http://schemas.microsoft.com/office/drawing/2014/main" id="{10B1A8F7-81D7-9818-DACF-87022E5ACC46}"/>
              </a:ext>
            </a:extLst>
          </p:cNvPr>
          <p:cNvSpPr txBox="1"/>
          <p:nvPr/>
        </p:nvSpPr>
        <p:spPr>
          <a:xfrm>
            <a:off x="-15239" y="4267200"/>
            <a:ext cx="5362000" cy="523220"/>
          </a:xfrm>
          <a:prstGeom prst="rect">
            <a:avLst/>
          </a:prstGeom>
          <a:solidFill>
            <a:srgbClr val="ADD9E5"/>
          </a:solidFill>
        </p:spPr>
        <p:txBody>
          <a:bodyPr wrap="square">
            <a:spAutoFit/>
          </a:bodyPr>
          <a:lstStyle/>
          <a:p>
            <a:r>
              <a:rPr lang="en-US" sz="2800" dirty="0">
                <a:solidFill>
                  <a:srgbClr val="333333"/>
                </a:solidFill>
                <a:latin typeface="Noto Sans" panose="020B0502040204020203" pitchFamily="34" charset="0"/>
              </a:rPr>
              <a:t>- walk on earth’s mantle</a:t>
            </a:r>
          </a:p>
        </p:txBody>
      </p:sp>
      <p:sp>
        <p:nvSpPr>
          <p:cNvPr id="20" name="TextBox 19">
            <a:extLst>
              <a:ext uri="{FF2B5EF4-FFF2-40B4-BE49-F238E27FC236}">
                <a16:creationId xmlns:a16="http://schemas.microsoft.com/office/drawing/2014/main" id="{733B3A29-6099-6986-9A0F-7C964ADD28F2}"/>
              </a:ext>
            </a:extLst>
          </p:cNvPr>
          <p:cNvSpPr txBox="1"/>
          <p:nvPr/>
        </p:nvSpPr>
        <p:spPr>
          <a:xfrm>
            <a:off x="6241576" y="3758625"/>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Terra Nova NP</a:t>
            </a:r>
          </a:p>
        </p:txBody>
      </p:sp>
      <p:pic>
        <p:nvPicPr>
          <p:cNvPr id="10" name="Picture 9">
            <a:extLst>
              <a:ext uri="{FF2B5EF4-FFF2-40B4-BE49-F238E27FC236}">
                <a16:creationId xmlns:a16="http://schemas.microsoft.com/office/drawing/2014/main" id="{BC25B397-F622-4E08-1283-DF8AC6155192}"/>
              </a:ext>
            </a:extLst>
          </p:cNvPr>
          <p:cNvPicPr>
            <a:picLocks noChangeAspect="1"/>
          </p:cNvPicPr>
          <p:nvPr/>
        </p:nvPicPr>
        <p:blipFill>
          <a:blip r:embed="rId4"/>
          <a:stretch>
            <a:fillRect/>
          </a:stretch>
        </p:blipFill>
        <p:spPr>
          <a:xfrm>
            <a:off x="5406001" y="1289101"/>
            <a:ext cx="3661799" cy="5492699"/>
          </a:xfrm>
          <a:prstGeom prst="rect">
            <a:avLst/>
          </a:prstGeom>
          <a:ln w="50800">
            <a:solidFill>
              <a:srgbClr val="0A0906"/>
            </a:solidFill>
          </a:ln>
        </p:spPr>
      </p:pic>
    </p:spTree>
    <p:extLst>
      <p:ext uri="{BB962C8B-B14F-4D97-AF65-F5344CB8AC3E}">
        <p14:creationId xmlns:p14="http://schemas.microsoft.com/office/powerpoint/2010/main" val="28308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8"/>
                                        </p:tgtEl>
                                      </p:cBhvr>
                                    </p:animEffect>
                                    <p:set>
                                      <p:cBhvr>
                                        <p:cTn id="41" dur="1" fill="hold">
                                          <p:stCondLst>
                                            <p:cond delay="999"/>
                                          </p:stCondLst>
                                        </p:cTn>
                                        <p:tgtEl>
                                          <p:spTgt spid="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2000"/>
                                        <p:tgtEl>
                                          <p:spTgt spid="19"/>
                                        </p:tgtEl>
                                      </p:cBhvr>
                                    </p:animEffect>
                                  </p:childTnLst>
                                </p:cTn>
                              </p:par>
                            </p:childTnLst>
                          </p:cTn>
                        </p:par>
                        <p:par>
                          <p:cTn id="49" fill="hold">
                            <p:stCondLst>
                              <p:cond delay="3000"/>
                            </p:stCondLst>
                            <p:childTnLst>
                              <p:par>
                                <p:cTn id="50" presetID="49" presetClass="entr" presetSubtype="0" decel="10000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ppt_w</p:attrName>
                                        </p:attrNameLst>
                                      </p:cBhvr>
                                      <p:tavLst>
                                        <p:tav tm="0">
                                          <p:val>
                                            <p:fltVal val="0"/>
                                          </p:val>
                                        </p:tav>
                                        <p:tav tm="100000">
                                          <p:val>
                                            <p:strVal val="#ppt_w"/>
                                          </p:val>
                                        </p:tav>
                                      </p:tavLst>
                                    </p:anim>
                                    <p:anim calcmode="lin" valueType="num">
                                      <p:cBhvr>
                                        <p:cTn id="53" dur="1000" fill="hold"/>
                                        <p:tgtEl>
                                          <p:spTgt spid="21"/>
                                        </p:tgtEl>
                                        <p:attrNameLst>
                                          <p:attrName>ppt_h</p:attrName>
                                        </p:attrNameLst>
                                      </p:cBhvr>
                                      <p:tavLst>
                                        <p:tav tm="0">
                                          <p:val>
                                            <p:fltVal val="0"/>
                                          </p:val>
                                        </p:tav>
                                        <p:tav tm="100000">
                                          <p:val>
                                            <p:strVal val="#ppt_h"/>
                                          </p:val>
                                        </p:tav>
                                      </p:tavLst>
                                    </p:anim>
                                    <p:anim calcmode="lin" valueType="num">
                                      <p:cBhvr>
                                        <p:cTn id="54" dur="1000" fill="hold"/>
                                        <p:tgtEl>
                                          <p:spTgt spid="21"/>
                                        </p:tgtEl>
                                        <p:attrNameLst>
                                          <p:attrName>style.rotation</p:attrName>
                                        </p:attrNameLst>
                                      </p:cBhvr>
                                      <p:tavLst>
                                        <p:tav tm="0">
                                          <p:val>
                                            <p:fltVal val="360"/>
                                          </p:val>
                                        </p:tav>
                                        <p:tav tm="100000">
                                          <p:val>
                                            <p:fltVal val="0"/>
                                          </p:val>
                                        </p:tav>
                                      </p:tavLst>
                                    </p:anim>
                                    <p:animEffect transition="in" filter="fade">
                                      <p:cBhvr>
                                        <p:cTn id="55" dur="1000"/>
                                        <p:tgtEl>
                                          <p:spTgt spid="2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3" grpId="0" animBg="1"/>
      <p:bldP spid="6" grpId="0" animBg="1"/>
      <p:bldP spid="7" grpId="0" animBg="1"/>
      <p:bldP spid="12" grpId="0" animBg="1"/>
      <p:bldP spid="12" grpId="1" animBg="1"/>
      <p:bldP spid="15" grpId="0" animBg="1"/>
      <p:bldP spid="15" grpId="1" animBg="1"/>
      <p:bldP spid="18" grpId="0" animBg="1"/>
      <p:bldP spid="18" grpId="1" animBg="1"/>
      <p:bldP spid="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474BAE-1F9C-6430-4C77-C2EF77776FEB}"/>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679"/>
          <a:stretch/>
        </p:blipFill>
        <p:spPr>
          <a:xfrm>
            <a:off x="0" y="38746"/>
            <a:ext cx="9143999" cy="6819254"/>
          </a:xfrm>
          <a:prstGeom prst="rect">
            <a:avLst/>
          </a:prstGeom>
        </p:spPr>
      </p:pic>
      <p:sp>
        <p:nvSpPr>
          <p:cNvPr id="25" name="TextBox 24">
            <a:extLst>
              <a:ext uri="{FF2B5EF4-FFF2-40B4-BE49-F238E27FC236}">
                <a16:creationId xmlns:a16="http://schemas.microsoft.com/office/drawing/2014/main" id="{12842312-0C65-7F5B-0B84-8A75674CE91D}"/>
              </a:ext>
            </a:extLst>
          </p:cNvPr>
          <p:cNvSpPr txBox="1"/>
          <p:nvPr/>
        </p:nvSpPr>
        <p:spPr>
          <a:xfrm>
            <a:off x="4906038" y="76200"/>
            <a:ext cx="3733136"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L'Anse Aux Meadows</a:t>
            </a:r>
          </a:p>
        </p:txBody>
      </p:sp>
      <p:sp>
        <p:nvSpPr>
          <p:cNvPr id="26" name="Star: 5 Points 25">
            <a:extLst>
              <a:ext uri="{FF2B5EF4-FFF2-40B4-BE49-F238E27FC236}">
                <a16:creationId xmlns:a16="http://schemas.microsoft.com/office/drawing/2014/main" id="{DDA9E90E-2F49-811E-063D-EC13D80EFCB7}"/>
              </a:ext>
            </a:extLst>
          </p:cNvPr>
          <p:cNvSpPr/>
          <p:nvPr/>
        </p:nvSpPr>
        <p:spPr>
          <a:xfrm>
            <a:off x="4320227" y="232574"/>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96DEE3-F230-54C1-762B-E284248343B1}"/>
              </a:ext>
            </a:extLst>
          </p:cNvPr>
          <p:cNvSpPr txBox="1"/>
          <p:nvPr/>
        </p:nvSpPr>
        <p:spPr>
          <a:xfrm>
            <a:off x="0" y="2514600"/>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Gros </a:t>
            </a:r>
            <a:r>
              <a:rPr lang="en-US" sz="3200" dirty="0" err="1">
                <a:solidFill>
                  <a:srgbClr val="FF0000"/>
                </a:solidFill>
                <a:effectLst>
                  <a:outerShdw dist="38100" dir="6600000" algn="ctr" rotWithShape="0">
                    <a:schemeClr val="tx1"/>
                  </a:outerShdw>
                </a:effectLst>
              </a:rPr>
              <a:t>Morne</a:t>
            </a:r>
            <a:r>
              <a:rPr lang="en-US" sz="3200" dirty="0">
                <a:solidFill>
                  <a:srgbClr val="FF0000"/>
                </a:solidFill>
                <a:effectLst>
                  <a:outerShdw dist="38100" dir="6600000" algn="ctr" rotWithShape="0">
                    <a:schemeClr val="tx1"/>
                  </a:outerShdw>
                </a:effectLst>
              </a:rPr>
              <a:t> NP</a:t>
            </a:r>
          </a:p>
        </p:txBody>
      </p:sp>
      <p:sp>
        <p:nvSpPr>
          <p:cNvPr id="7" name="Star: 5 Points 6">
            <a:extLst>
              <a:ext uri="{FF2B5EF4-FFF2-40B4-BE49-F238E27FC236}">
                <a16:creationId xmlns:a16="http://schemas.microsoft.com/office/drawing/2014/main" id="{94EB3DBC-764A-5BA7-FCB3-0AFEA7541D0B}"/>
              </a:ext>
            </a:extLst>
          </p:cNvPr>
          <p:cNvSpPr/>
          <p:nvPr/>
        </p:nvSpPr>
        <p:spPr>
          <a:xfrm>
            <a:off x="2687290" y="26670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2AA532C-516A-CE4C-41C7-6EB5DB77DBB4}"/>
              </a:ext>
            </a:extLst>
          </p:cNvPr>
          <p:cNvPicPr>
            <a:picLocks noChangeAspect="1"/>
          </p:cNvPicPr>
          <p:nvPr/>
        </p:nvPicPr>
        <p:blipFill>
          <a:blip r:embed="rId4"/>
          <a:stretch>
            <a:fillRect/>
          </a:stretch>
        </p:blipFill>
        <p:spPr>
          <a:xfrm>
            <a:off x="1752599" y="76200"/>
            <a:ext cx="7300913" cy="3652863"/>
          </a:xfrm>
          <a:prstGeom prst="rect">
            <a:avLst/>
          </a:prstGeom>
          <a:ln w="50800">
            <a:solidFill>
              <a:schemeClr val="tx1"/>
            </a:solidFill>
          </a:ln>
        </p:spPr>
      </p:pic>
      <p:sp>
        <p:nvSpPr>
          <p:cNvPr id="8" name="Freeform: Shape 7">
            <a:extLst>
              <a:ext uri="{FF2B5EF4-FFF2-40B4-BE49-F238E27FC236}">
                <a16:creationId xmlns:a16="http://schemas.microsoft.com/office/drawing/2014/main" id="{64210315-815B-6975-8647-54E5E1014DCB}"/>
              </a:ext>
            </a:extLst>
          </p:cNvPr>
          <p:cNvSpPr/>
          <p:nvPr/>
        </p:nvSpPr>
        <p:spPr>
          <a:xfrm>
            <a:off x="3099141" y="3062255"/>
            <a:ext cx="2773663" cy="1166078"/>
          </a:xfrm>
          <a:custGeom>
            <a:avLst/>
            <a:gdLst>
              <a:gd name="connsiteX0" fmla="*/ 0 w 2773663"/>
              <a:gd name="connsiteY0" fmla="*/ 36886 h 1166078"/>
              <a:gd name="connsiteX1" fmla="*/ 153423 w 2773663"/>
              <a:gd name="connsiteY1" fmla="*/ 153487 h 1166078"/>
              <a:gd name="connsiteX2" fmla="*/ 239340 w 2773663"/>
              <a:gd name="connsiteY2" fmla="*/ 325321 h 1166078"/>
              <a:gd name="connsiteX3" fmla="*/ 270024 w 2773663"/>
              <a:gd name="connsiteY3" fmla="*/ 349868 h 1166078"/>
              <a:gd name="connsiteX4" fmla="*/ 337530 w 2773663"/>
              <a:gd name="connsiteY4" fmla="*/ 288499 h 1166078"/>
              <a:gd name="connsiteX5" fmla="*/ 521638 w 2773663"/>
              <a:gd name="connsiteY5" fmla="*/ 251678 h 1166078"/>
              <a:gd name="connsiteX6" fmla="*/ 613691 w 2773663"/>
              <a:gd name="connsiteY6" fmla="*/ 67571 h 1166078"/>
              <a:gd name="connsiteX7" fmla="*/ 693471 w 2773663"/>
              <a:gd name="connsiteY7" fmla="*/ 184172 h 1166078"/>
              <a:gd name="connsiteX8" fmla="*/ 773251 w 2773663"/>
              <a:gd name="connsiteY8" fmla="*/ 220993 h 1166078"/>
              <a:gd name="connsiteX9" fmla="*/ 902126 w 2773663"/>
              <a:gd name="connsiteY9" fmla="*/ 79844 h 1166078"/>
              <a:gd name="connsiteX10" fmla="*/ 1031001 w 2773663"/>
              <a:gd name="connsiteY10" fmla="*/ 64 h 1166078"/>
              <a:gd name="connsiteX11" fmla="*/ 1129192 w 2773663"/>
              <a:gd name="connsiteY11" fmla="*/ 67571 h 1166078"/>
              <a:gd name="connsiteX12" fmla="*/ 1159876 w 2773663"/>
              <a:gd name="connsiteY12" fmla="*/ 135077 h 1166078"/>
              <a:gd name="connsiteX13" fmla="*/ 1123055 w 2773663"/>
              <a:gd name="connsiteY13" fmla="*/ 448059 h 1166078"/>
              <a:gd name="connsiteX14" fmla="*/ 1196698 w 2773663"/>
              <a:gd name="connsiteY14" fmla="*/ 638303 h 1166078"/>
              <a:gd name="connsiteX15" fmla="*/ 1374668 w 2773663"/>
              <a:gd name="connsiteY15" fmla="*/ 656714 h 1166078"/>
              <a:gd name="connsiteX16" fmla="*/ 1442174 w 2773663"/>
              <a:gd name="connsiteY16" fmla="*/ 644440 h 1166078"/>
              <a:gd name="connsiteX17" fmla="*/ 1601734 w 2773663"/>
              <a:gd name="connsiteY17" fmla="*/ 668988 h 1166078"/>
              <a:gd name="connsiteX18" fmla="*/ 1656966 w 2773663"/>
              <a:gd name="connsiteY18" fmla="*/ 601482 h 1166078"/>
              <a:gd name="connsiteX19" fmla="*/ 1791978 w 2773663"/>
              <a:gd name="connsiteY19" fmla="*/ 546250 h 1166078"/>
              <a:gd name="connsiteX20" fmla="*/ 1902443 w 2773663"/>
              <a:gd name="connsiteY20" fmla="*/ 478744 h 1166078"/>
              <a:gd name="connsiteX21" fmla="*/ 1982223 w 2773663"/>
              <a:gd name="connsiteY21" fmla="*/ 448059 h 1166078"/>
              <a:gd name="connsiteX22" fmla="*/ 2123372 w 2773663"/>
              <a:gd name="connsiteY22" fmla="*/ 576934 h 1166078"/>
              <a:gd name="connsiteX23" fmla="*/ 2338164 w 2773663"/>
              <a:gd name="connsiteY23" fmla="*/ 619893 h 1166078"/>
              <a:gd name="connsiteX24" fmla="*/ 2522271 w 2773663"/>
              <a:gd name="connsiteY24" fmla="*/ 687399 h 1166078"/>
              <a:gd name="connsiteX25" fmla="*/ 2632736 w 2773663"/>
              <a:gd name="connsiteY25" fmla="*/ 773315 h 1166078"/>
              <a:gd name="connsiteX26" fmla="*/ 2687968 w 2773663"/>
              <a:gd name="connsiteY26" fmla="*/ 853095 h 1166078"/>
              <a:gd name="connsiteX27" fmla="*/ 2767748 w 2773663"/>
              <a:gd name="connsiteY27" fmla="*/ 969697 h 1166078"/>
              <a:gd name="connsiteX28" fmla="*/ 2761611 w 2773663"/>
              <a:gd name="connsiteY28" fmla="*/ 1166078 h 1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3663" h="1166078">
                <a:moveTo>
                  <a:pt x="0" y="36886"/>
                </a:moveTo>
                <a:cubicBezTo>
                  <a:pt x="56766" y="71150"/>
                  <a:pt x="113533" y="105415"/>
                  <a:pt x="153423" y="153487"/>
                </a:cubicBezTo>
                <a:cubicBezTo>
                  <a:pt x="193313" y="201559"/>
                  <a:pt x="239340" y="325321"/>
                  <a:pt x="239340" y="325321"/>
                </a:cubicBezTo>
                <a:cubicBezTo>
                  <a:pt x="258773" y="358051"/>
                  <a:pt x="253659" y="356005"/>
                  <a:pt x="270024" y="349868"/>
                </a:cubicBezTo>
                <a:cubicBezTo>
                  <a:pt x="286389" y="343731"/>
                  <a:pt x="295594" y="304864"/>
                  <a:pt x="337530" y="288499"/>
                </a:cubicBezTo>
                <a:cubicBezTo>
                  <a:pt x="379466" y="272134"/>
                  <a:pt x="475611" y="288499"/>
                  <a:pt x="521638" y="251678"/>
                </a:cubicBezTo>
                <a:cubicBezTo>
                  <a:pt x="567665" y="214857"/>
                  <a:pt x="585052" y="78822"/>
                  <a:pt x="613691" y="67571"/>
                </a:cubicBezTo>
                <a:cubicBezTo>
                  <a:pt x="642330" y="56320"/>
                  <a:pt x="666878" y="158602"/>
                  <a:pt x="693471" y="184172"/>
                </a:cubicBezTo>
                <a:cubicBezTo>
                  <a:pt x="720064" y="209742"/>
                  <a:pt x="738475" y="238381"/>
                  <a:pt x="773251" y="220993"/>
                </a:cubicBezTo>
                <a:cubicBezTo>
                  <a:pt x="808027" y="203605"/>
                  <a:pt x="859168" y="116666"/>
                  <a:pt x="902126" y="79844"/>
                </a:cubicBezTo>
                <a:cubicBezTo>
                  <a:pt x="945084" y="43023"/>
                  <a:pt x="993157" y="2109"/>
                  <a:pt x="1031001" y="64"/>
                </a:cubicBezTo>
                <a:cubicBezTo>
                  <a:pt x="1068845" y="-1981"/>
                  <a:pt x="1107713" y="45069"/>
                  <a:pt x="1129192" y="67571"/>
                </a:cubicBezTo>
                <a:cubicBezTo>
                  <a:pt x="1150671" y="90073"/>
                  <a:pt x="1160899" y="71662"/>
                  <a:pt x="1159876" y="135077"/>
                </a:cubicBezTo>
                <a:cubicBezTo>
                  <a:pt x="1158853" y="198492"/>
                  <a:pt x="1116918" y="364188"/>
                  <a:pt x="1123055" y="448059"/>
                </a:cubicBezTo>
                <a:cubicBezTo>
                  <a:pt x="1129192" y="531930"/>
                  <a:pt x="1154763" y="603527"/>
                  <a:pt x="1196698" y="638303"/>
                </a:cubicBezTo>
                <a:cubicBezTo>
                  <a:pt x="1238633" y="673079"/>
                  <a:pt x="1333755" y="655691"/>
                  <a:pt x="1374668" y="656714"/>
                </a:cubicBezTo>
                <a:cubicBezTo>
                  <a:pt x="1415581" y="657737"/>
                  <a:pt x="1404330" y="642394"/>
                  <a:pt x="1442174" y="644440"/>
                </a:cubicBezTo>
                <a:cubicBezTo>
                  <a:pt x="1480018" y="646486"/>
                  <a:pt x="1565935" y="676148"/>
                  <a:pt x="1601734" y="668988"/>
                </a:cubicBezTo>
                <a:cubicBezTo>
                  <a:pt x="1637533" y="661828"/>
                  <a:pt x="1625259" y="621938"/>
                  <a:pt x="1656966" y="601482"/>
                </a:cubicBezTo>
                <a:cubicBezTo>
                  <a:pt x="1688673" y="581026"/>
                  <a:pt x="1751065" y="566706"/>
                  <a:pt x="1791978" y="546250"/>
                </a:cubicBezTo>
                <a:cubicBezTo>
                  <a:pt x="1832891" y="525794"/>
                  <a:pt x="1870736" y="495109"/>
                  <a:pt x="1902443" y="478744"/>
                </a:cubicBezTo>
                <a:cubicBezTo>
                  <a:pt x="1934150" y="462379"/>
                  <a:pt x="1945402" y="431694"/>
                  <a:pt x="1982223" y="448059"/>
                </a:cubicBezTo>
                <a:cubicBezTo>
                  <a:pt x="2019044" y="464424"/>
                  <a:pt x="2064049" y="548295"/>
                  <a:pt x="2123372" y="576934"/>
                </a:cubicBezTo>
                <a:cubicBezTo>
                  <a:pt x="2182695" y="605573"/>
                  <a:pt x="2271681" y="601482"/>
                  <a:pt x="2338164" y="619893"/>
                </a:cubicBezTo>
                <a:cubicBezTo>
                  <a:pt x="2404647" y="638304"/>
                  <a:pt x="2473176" y="661829"/>
                  <a:pt x="2522271" y="687399"/>
                </a:cubicBezTo>
                <a:cubicBezTo>
                  <a:pt x="2571366" y="712969"/>
                  <a:pt x="2605120" y="745699"/>
                  <a:pt x="2632736" y="773315"/>
                </a:cubicBezTo>
                <a:cubicBezTo>
                  <a:pt x="2660352" y="800931"/>
                  <a:pt x="2665466" y="820365"/>
                  <a:pt x="2687968" y="853095"/>
                </a:cubicBezTo>
                <a:cubicBezTo>
                  <a:pt x="2710470" y="885825"/>
                  <a:pt x="2755474" y="917533"/>
                  <a:pt x="2767748" y="969697"/>
                </a:cubicBezTo>
                <a:cubicBezTo>
                  <a:pt x="2780022" y="1021861"/>
                  <a:pt x="2770816" y="1093969"/>
                  <a:pt x="2761611" y="1166078"/>
                </a:cubicBezTo>
              </a:path>
            </a:pathLst>
          </a:custGeom>
          <a:noFill/>
          <a:ln w="50800">
            <a:solidFill>
              <a:srgbClr val="FF0000"/>
            </a:solidFill>
          </a:ln>
          <a:effectLst>
            <a:outerShdw dist="25400" dir="48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54E69D2-34DA-07D0-01B5-6852A5C5B726}"/>
              </a:ext>
            </a:extLst>
          </p:cNvPr>
          <p:cNvSpPr txBox="1"/>
          <p:nvPr/>
        </p:nvSpPr>
        <p:spPr>
          <a:xfrm>
            <a:off x="6241576" y="3758625"/>
            <a:ext cx="2772440" cy="584775"/>
          </a:xfrm>
          <a:prstGeom prst="rect">
            <a:avLst/>
          </a:prstGeom>
          <a:solidFill>
            <a:srgbClr val="A5D6E3"/>
          </a:solidFill>
        </p:spPr>
        <p:txBody>
          <a:bodyPr wrap="square">
            <a:spAutoFit/>
          </a:bodyPr>
          <a:lstStyle/>
          <a:p>
            <a:r>
              <a:rPr lang="en-US" sz="3200" dirty="0">
                <a:solidFill>
                  <a:srgbClr val="FF0000"/>
                </a:solidFill>
                <a:effectLst>
                  <a:outerShdw dist="38100" dir="6600000" algn="ctr" rotWithShape="0">
                    <a:schemeClr val="tx1"/>
                  </a:outerShdw>
                </a:effectLst>
              </a:rPr>
              <a:t>Terra Nova NP</a:t>
            </a:r>
          </a:p>
        </p:txBody>
      </p:sp>
      <p:pic>
        <p:nvPicPr>
          <p:cNvPr id="6" name="Picture 5">
            <a:extLst>
              <a:ext uri="{FF2B5EF4-FFF2-40B4-BE49-F238E27FC236}">
                <a16:creationId xmlns:a16="http://schemas.microsoft.com/office/drawing/2014/main" id="{B04DFC72-6B79-42BA-AA3A-CA81E109D108}"/>
              </a:ext>
            </a:extLst>
          </p:cNvPr>
          <p:cNvPicPr>
            <a:picLocks noChangeAspect="1"/>
          </p:cNvPicPr>
          <p:nvPr/>
        </p:nvPicPr>
        <p:blipFill rotWithShape="1">
          <a:blip r:embed="rId5"/>
          <a:srcRect r="998" b="2426"/>
          <a:stretch/>
        </p:blipFill>
        <p:spPr>
          <a:xfrm>
            <a:off x="3637956" y="44852"/>
            <a:ext cx="5102616" cy="3680939"/>
          </a:xfrm>
          <a:prstGeom prst="rect">
            <a:avLst/>
          </a:prstGeom>
          <a:ln w="25400">
            <a:solidFill>
              <a:schemeClr val="tx1"/>
            </a:solidFill>
          </a:ln>
        </p:spPr>
      </p:pic>
      <p:sp>
        <p:nvSpPr>
          <p:cNvPr id="9" name="Star: 5 Points 8">
            <a:extLst>
              <a:ext uri="{FF2B5EF4-FFF2-40B4-BE49-F238E27FC236}">
                <a16:creationId xmlns:a16="http://schemas.microsoft.com/office/drawing/2014/main" id="{1B148899-A30C-3BEC-50D1-C63C6D0E4911}"/>
              </a:ext>
            </a:extLst>
          </p:cNvPr>
          <p:cNvSpPr/>
          <p:nvPr/>
        </p:nvSpPr>
        <p:spPr>
          <a:xfrm>
            <a:off x="5565434" y="4038600"/>
            <a:ext cx="614739" cy="550612"/>
          </a:xfrm>
          <a:prstGeom prst="star5">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8CBF16-CAAA-4697-0A73-D5BC98257F27}"/>
              </a:ext>
            </a:extLst>
          </p:cNvPr>
          <p:cNvSpPr txBox="1"/>
          <p:nvPr/>
        </p:nvSpPr>
        <p:spPr>
          <a:xfrm>
            <a:off x="49725" y="4763962"/>
            <a:ext cx="5741476" cy="523220"/>
          </a:xfrm>
          <a:prstGeom prst="rect">
            <a:avLst/>
          </a:prstGeom>
          <a:solidFill>
            <a:srgbClr val="ADD9E5"/>
          </a:solidFill>
        </p:spPr>
        <p:txBody>
          <a:bodyPr wrap="square">
            <a:spAutoFit/>
          </a:bodyPr>
          <a:lstStyle/>
          <a:p>
            <a:r>
              <a:rPr lang="en-US" sz="2800" dirty="0">
                <a:solidFill>
                  <a:srgbClr val="333333"/>
                </a:solidFill>
                <a:latin typeface="Noto Sans" panose="020B0502040204020203" pitchFamily="34" charset="0"/>
              </a:rPr>
              <a:t>- ancient exotic terrane: Avalonia</a:t>
            </a:r>
          </a:p>
        </p:txBody>
      </p:sp>
      <p:sp>
        <p:nvSpPr>
          <p:cNvPr id="14" name="TextBox 13">
            <a:extLst>
              <a:ext uri="{FF2B5EF4-FFF2-40B4-BE49-F238E27FC236}">
                <a16:creationId xmlns:a16="http://schemas.microsoft.com/office/drawing/2014/main" id="{894380D4-805C-E789-A7F3-C2D463D547C4}"/>
              </a:ext>
            </a:extLst>
          </p:cNvPr>
          <p:cNvSpPr txBox="1"/>
          <p:nvPr/>
        </p:nvSpPr>
        <p:spPr>
          <a:xfrm>
            <a:off x="49724" y="4261167"/>
            <a:ext cx="5454307" cy="523220"/>
          </a:xfrm>
          <a:prstGeom prst="rect">
            <a:avLst/>
          </a:prstGeom>
          <a:solidFill>
            <a:srgbClr val="ADD9E5"/>
          </a:solidFill>
        </p:spPr>
        <p:txBody>
          <a:bodyPr wrap="square">
            <a:spAutoFit/>
          </a:bodyPr>
          <a:lstStyle/>
          <a:p>
            <a:r>
              <a:rPr lang="en-US" sz="2800" dirty="0">
                <a:solidFill>
                  <a:srgbClr val="333333"/>
                </a:solidFill>
                <a:latin typeface="Noto Sans" panose="020B0502040204020203" pitchFamily="34" charset="0"/>
              </a:rPr>
              <a:t>- remnants of the Appalachians</a:t>
            </a:r>
          </a:p>
        </p:txBody>
      </p:sp>
      <p:sp>
        <p:nvSpPr>
          <p:cNvPr id="19" name="Oval 18">
            <a:extLst>
              <a:ext uri="{FF2B5EF4-FFF2-40B4-BE49-F238E27FC236}">
                <a16:creationId xmlns:a16="http://schemas.microsoft.com/office/drawing/2014/main" id="{BE74A9AA-7783-4BFD-A28F-A24ED61C49F6}"/>
              </a:ext>
            </a:extLst>
          </p:cNvPr>
          <p:cNvSpPr/>
          <p:nvPr/>
        </p:nvSpPr>
        <p:spPr>
          <a:xfrm rot="20641344">
            <a:off x="3177029" y="2280715"/>
            <a:ext cx="765055" cy="62822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FAF412D-9FF6-9FF2-EF56-64015C0A823B}"/>
              </a:ext>
            </a:extLst>
          </p:cNvPr>
          <p:cNvGrpSpPr/>
          <p:nvPr/>
        </p:nvGrpSpPr>
        <p:grpSpPr>
          <a:xfrm>
            <a:off x="4026641" y="836687"/>
            <a:ext cx="4683089" cy="1642449"/>
            <a:chOff x="4026641" y="836687"/>
            <a:chExt cx="4683089" cy="1642449"/>
          </a:xfrm>
        </p:grpSpPr>
        <p:sp>
          <p:nvSpPr>
            <p:cNvPr id="18" name="Oval 17">
              <a:extLst>
                <a:ext uri="{FF2B5EF4-FFF2-40B4-BE49-F238E27FC236}">
                  <a16:creationId xmlns:a16="http://schemas.microsoft.com/office/drawing/2014/main" id="{85767902-833B-E571-B9F9-26C96AEA3DE4}"/>
                </a:ext>
              </a:extLst>
            </p:cNvPr>
            <p:cNvSpPr/>
            <p:nvPr/>
          </p:nvSpPr>
          <p:spPr>
            <a:xfrm rot="19019533">
              <a:off x="6348102" y="836687"/>
              <a:ext cx="2361628" cy="102088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4EE8CCA-2BAF-B384-DB7D-0D30CC543582}"/>
                </a:ext>
              </a:extLst>
            </p:cNvPr>
            <p:cNvCxnSpPr>
              <a:cxnSpLocks/>
              <a:stCxn id="18" idx="2"/>
              <a:endCxn id="30" idx="6"/>
            </p:cNvCxnSpPr>
            <p:nvPr/>
          </p:nvCxnSpPr>
          <p:spPr>
            <a:xfrm flipH="1">
              <a:off x="4026641" y="2152560"/>
              <a:ext cx="2638792" cy="32657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1FE2CC12-26DE-5C34-6166-89A927AF9851}"/>
              </a:ext>
            </a:extLst>
          </p:cNvPr>
          <p:cNvSpPr/>
          <p:nvPr/>
        </p:nvSpPr>
        <p:spPr>
          <a:xfrm rot="20854782">
            <a:off x="1917366" y="2354839"/>
            <a:ext cx="2134250" cy="7076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9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par>
                                <p:cTn id="30" presetID="10" presetClass="exit" presetSubtype="0" fill="hold" nodeType="withEffect">
                                  <p:stCondLst>
                                    <p:cond delay="500"/>
                                  </p:stCondLst>
                                  <p:childTnLst>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xit" presetSubtype="0" accel="100000" fill="hold" grpId="1" nodeType="clickEffect">
                                  <p:stCondLst>
                                    <p:cond delay="0"/>
                                  </p:stCondLst>
                                  <p:childTnLst>
                                    <p:anim calcmode="lin" valueType="num">
                                      <p:cBhvr>
                                        <p:cTn id="41" dur="1000"/>
                                        <p:tgtEl>
                                          <p:spTgt spid="19"/>
                                        </p:tgtEl>
                                        <p:attrNameLst>
                                          <p:attrName>ppt_w</p:attrName>
                                        </p:attrNameLst>
                                      </p:cBhvr>
                                      <p:tavLst>
                                        <p:tav tm="0">
                                          <p:val>
                                            <p:strVal val="ppt_w"/>
                                          </p:val>
                                        </p:tav>
                                        <p:tav tm="100000">
                                          <p:val>
                                            <p:strVal val="ppt_w+.3"/>
                                          </p:val>
                                        </p:tav>
                                      </p:tavLst>
                                    </p:anim>
                                    <p:anim calcmode="lin" valueType="num">
                                      <p:cBhvr>
                                        <p:cTn id="42" dur="1000"/>
                                        <p:tgtEl>
                                          <p:spTgt spid="19"/>
                                        </p:tgtEl>
                                        <p:attrNameLst>
                                          <p:attrName>ppt_h</p:attrName>
                                        </p:attrNameLst>
                                      </p:cBhvr>
                                      <p:tavLst>
                                        <p:tav tm="0">
                                          <p:val>
                                            <p:strVal val="ppt_h"/>
                                          </p:val>
                                        </p:tav>
                                        <p:tav tm="100000">
                                          <p:val>
                                            <p:strVal val="ppt_h"/>
                                          </p:val>
                                        </p:tav>
                                      </p:tavLst>
                                    </p:anim>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strVal val="#ppt_w*0.70"/>
                                          </p:val>
                                        </p:tav>
                                        <p:tav tm="100000">
                                          <p:val>
                                            <p:strVal val="#ppt_w"/>
                                          </p:val>
                                        </p:tav>
                                      </p:tavLst>
                                    </p:anim>
                                    <p:anim calcmode="lin" valueType="num">
                                      <p:cBhvr>
                                        <p:cTn id="48" dur="1000" fill="hold"/>
                                        <p:tgtEl>
                                          <p:spTgt spid="30"/>
                                        </p:tgtEl>
                                        <p:attrNameLst>
                                          <p:attrName>ppt_h</p:attrName>
                                        </p:attrNameLst>
                                      </p:cBhvr>
                                      <p:tavLst>
                                        <p:tav tm="0">
                                          <p:val>
                                            <p:strVal val="#ppt_h"/>
                                          </p:val>
                                        </p:tav>
                                        <p:tav tm="100000">
                                          <p:val>
                                            <p:strVal val="#ppt_h"/>
                                          </p:val>
                                        </p:tav>
                                      </p:tavLst>
                                    </p:anim>
                                    <p:animEffect transition="in" filter="fade">
                                      <p:cBhvr>
                                        <p:cTn id="49" dur="1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2"/>
                                        </p:tgtEl>
                                      </p:cBhvr>
                                    </p:animEffect>
                                    <p:set>
                                      <p:cBhvr>
                                        <p:cTn id="65" dur="1" fill="hold">
                                          <p:stCondLst>
                                            <p:cond delay="999"/>
                                          </p:stCondLst>
                                        </p:cTn>
                                        <p:tgtEl>
                                          <p:spTgt spid="1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childTnLst>
                          </p:cTn>
                        </p:par>
                        <p:par>
                          <p:cTn id="72" fill="hold">
                            <p:stCondLst>
                              <p:cond delay="1000"/>
                            </p:stCondLst>
                            <p:childTnLst>
                              <p:par>
                                <p:cTn id="73" presetID="10" presetClass="entr" presetSubtype="0" fill="hold" grpId="1"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0" grpId="0" animBg="1"/>
      <p:bldP spid="10" grpId="1" animBg="1"/>
      <p:bldP spid="7" grpId="0" animBg="1"/>
      <p:bldP spid="7" grpId="1" animBg="1"/>
      <p:bldP spid="8" grpId="0" animBg="1"/>
      <p:bldP spid="13" grpId="0" animBg="1"/>
      <p:bldP spid="13" grpId="1" animBg="1"/>
      <p:bldP spid="14" grpId="0" animBg="1"/>
      <p:bldP spid="14" grpId="1" animBg="1"/>
      <p:bldP spid="19" grpId="0" animBg="1"/>
      <p:bldP spid="19" grpId="1" animBg="1"/>
      <p:bldP spid="30" grpId="0" animBg="1"/>
      <p:bldP spid="3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19968</TotalTime>
  <Words>10215</Words>
  <Application>Microsoft Office PowerPoint</Application>
  <PresentationFormat>On-screen Show (4:3)</PresentationFormat>
  <Paragraphs>1071</Paragraphs>
  <Slides>124</Slides>
  <Notes>42</Notes>
  <HiddenSlides>11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124</vt:i4>
      </vt:variant>
    </vt:vector>
  </HeadingPairs>
  <TitlesOfParts>
    <vt:vector size="133" baseType="lpstr">
      <vt:lpstr>Arial</vt:lpstr>
      <vt:lpstr>Calibri</vt:lpstr>
      <vt:lpstr>Corbel</vt:lpstr>
      <vt:lpstr>Dreaming Outloud Script Pro</vt:lpstr>
      <vt:lpstr>Georgia</vt:lpstr>
      <vt:lpstr>Noto Sans</vt:lpstr>
      <vt:lpstr>Tempus Sans ITC</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COPYRIGHTED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 Phillips</cp:lastModifiedBy>
  <cp:revision>1062</cp:revision>
  <dcterms:created xsi:type="dcterms:W3CDTF">2016-09-17T23:42:02Z</dcterms:created>
  <dcterms:modified xsi:type="dcterms:W3CDTF">2024-01-23T21:02:38Z</dcterms:modified>
</cp:coreProperties>
</file>